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56" r:id="rId2"/>
    <p:sldId id="258" r:id="rId3"/>
    <p:sldId id="270" r:id="rId4"/>
    <p:sldId id="271" r:id="rId5"/>
    <p:sldId id="345" r:id="rId6"/>
    <p:sldId id="366" r:id="rId7"/>
    <p:sldId id="362" r:id="rId8"/>
    <p:sldId id="367" r:id="rId9"/>
    <p:sldId id="370" r:id="rId10"/>
    <p:sldId id="372" r:id="rId11"/>
    <p:sldId id="374" r:id="rId12"/>
    <p:sldId id="445" r:id="rId13"/>
    <p:sldId id="394" r:id="rId14"/>
    <p:sldId id="407" r:id="rId15"/>
    <p:sldId id="404" r:id="rId16"/>
    <p:sldId id="414" r:id="rId17"/>
    <p:sldId id="415" r:id="rId18"/>
    <p:sldId id="420" r:id="rId19"/>
    <p:sldId id="421" r:id="rId20"/>
    <p:sldId id="443" r:id="rId21"/>
    <p:sldId id="461" r:id="rId22"/>
    <p:sldId id="454" r:id="rId23"/>
    <p:sldId id="456" r:id="rId24"/>
    <p:sldId id="453" r:id="rId25"/>
    <p:sldId id="458" r:id="rId26"/>
    <p:sldId id="460" r:id="rId27"/>
    <p:sldId id="459" r:id="rId28"/>
    <p:sldId id="378" r:id="rId29"/>
    <p:sldId id="376" r:id="rId30"/>
    <p:sldId id="384" r:id="rId31"/>
    <p:sldId id="395" r:id="rId32"/>
    <p:sldId id="375" r:id="rId33"/>
    <p:sldId id="440" r:id="rId34"/>
    <p:sldId id="377" r:id="rId35"/>
    <p:sldId id="441" r:id="rId36"/>
    <p:sldId id="391" r:id="rId37"/>
    <p:sldId id="397" r:id="rId38"/>
    <p:sldId id="439" r:id="rId39"/>
    <p:sldId id="385" r:id="rId40"/>
    <p:sldId id="442" r:id="rId41"/>
    <p:sldId id="398" r:id="rId42"/>
    <p:sldId id="399" r:id="rId43"/>
    <p:sldId id="446" r:id="rId44"/>
    <p:sldId id="402" r:id="rId45"/>
    <p:sldId id="400" r:id="rId46"/>
    <p:sldId id="409" r:id="rId47"/>
    <p:sldId id="413" r:id="rId48"/>
    <p:sldId id="403" r:id="rId49"/>
    <p:sldId id="405" r:id="rId50"/>
    <p:sldId id="425" r:id="rId51"/>
    <p:sldId id="435" r:id="rId52"/>
    <p:sldId id="436" r:id="rId53"/>
    <p:sldId id="437" r:id="rId54"/>
    <p:sldId id="434" r:id="rId55"/>
    <p:sldId id="449" r:id="rId56"/>
    <p:sldId id="265" r:id="rId57"/>
    <p:sldId id="452" r:id="rId58"/>
    <p:sldId id="451" r:id="rId59"/>
    <p:sldId id="448" r:id="rId60"/>
    <p:sldId id="450" r:id="rId6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D91"/>
    <a:srgbClr val="357DF5"/>
    <a:srgbClr val="125D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9" autoAdjust="0"/>
    <p:restoredTop sz="94364" autoAdjust="0"/>
  </p:normalViewPr>
  <p:slideViewPr>
    <p:cSldViewPr snapToGrid="0" snapToObjects="1">
      <p:cViewPr varScale="1">
        <p:scale>
          <a:sx n="93" d="100"/>
          <a:sy n="93" d="100"/>
        </p:scale>
        <p:origin x="606" y="78"/>
      </p:cViewPr>
      <p:guideLst>
        <p:guide orient="horz" pos="162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127" d="100"/>
          <a:sy n="127" d="100"/>
        </p:scale>
        <p:origin x="-31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69179-C0BB-42C4-8588-3D9432338C3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ABA3C894-7774-45A9-8F0A-E9A7060021EA}">
      <dgm:prSet/>
      <dgm:spPr>
        <a:ln>
          <a:noFill/>
        </a:ln>
      </dgm:spPr>
      <dgm:t>
        <a:bodyPr/>
        <a:lstStyle/>
        <a:p>
          <a:pPr rtl="0"/>
          <a:r>
            <a:rPr lang="en-US" smtClean="0"/>
            <a:t>XSS - Cross-site scripting</a:t>
          </a:r>
          <a:endParaRPr lang="it-IT"/>
        </a:p>
      </dgm:t>
    </dgm:pt>
    <dgm:pt modelId="{DD6736CF-9ADA-4701-9B01-950C14862FC1}" type="parTrans" cxnId="{20D3FDCA-E212-4E05-9514-6BDE99142F08}">
      <dgm:prSet/>
      <dgm:spPr/>
      <dgm:t>
        <a:bodyPr/>
        <a:lstStyle/>
        <a:p>
          <a:endParaRPr lang="it-IT"/>
        </a:p>
      </dgm:t>
    </dgm:pt>
    <dgm:pt modelId="{77191820-6138-4A98-B126-0A3DE6D5ABBD}" type="sibTrans" cxnId="{20D3FDCA-E212-4E05-9514-6BDE99142F08}">
      <dgm:prSet/>
      <dgm:spPr/>
      <dgm:t>
        <a:bodyPr/>
        <a:lstStyle/>
        <a:p>
          <a:endParaRPr lang="it-IT"/>
        </a:p>
      </dgm:t>
    </dgm:pt>
    <dgm:pt modelId="{FEC52B3A-71D3-4FB1-B46B-A28B161ACB95}">
      <dgm:prSet/>
      <dgm:spPr>
        <a:ln>
          <a:noFill/>
        </a:ln>
      </dgm:spPr>
      <dgm:t>
        <a:bodyPr/>
        <a:lstStyle/>
        <a:p>
          <a:pPr rtl="0"/>
          <a:r>
            <a:rPr lang="en-US" smtClean="0"/>
            <a:t>Session Hijacking </a:t>
          </a:r>
          <a:endParaRPr lang="it-IT"/>
        </a:p>
      </dgm:t>
    </dgm:pt>
    <dgm:pt modelId="{3F7D3CE6-3ADF-429E-987B-1960C0081BAA}" type="parTrans" cxnId="{8A470056-2BB2-40A7-A291-0FB4711B8D2F}">
      <dgm:prSet/>
      <dgm:spPr/>
      <dgm:t>
        <a:bodyPr/>
        <a:lstStyle/>
        <a:p>
          <a:endParaRPr lang="it-IT"/>
        </a:p>
      </dgm:t>
    </dgm:pt>
    <dgm:pt modelId="{7A6B3832-55B7-4BFC-BCD8-29161E8C894C}" type="sibTrans" cxnId="{8A470056-2BB2-40A7-A291-0FB4711B8D2F}">
      <dgm:prSet/>
      <dgm:spPr/>
      <dgm:t>
        <a:bodyPr/>
        <a:lstStyle/>
        <a:p>
          <a:endParaRPr lang="it-IT"/>
        </a:p>
      </dgm:t>
    </dgm:pt>
    <dgm:pt modelId="{0587F591-E811-4C90-9046-0AF638270998}">
      <dgm:prSet/>
      <dgm:spPr>
        <a:ln>
          <a:noFill/>
        </a:ln>
      </dgm:spPr>
      <dgm:t>
        <a:bodyPr/>
        <a:lstStyle/>
        <a:p>
          <a:pPr rtl="0"/>
          <a:r>
            <a:rPr lang="en-US" smtClean="0"/>
            <a:t>Parameter Manipulation</a:t>
          </a:r>
          <a:endParaRPr lang="it-IT"/>
        </a:p>
      </dgm:t>
    </dgm:pt>
    <dgm:pt modelId="{ECC3DC6B-4C24-4978-AE3D-FBCE4B1CF8F7}" type="parTrans" cxnId="{76730113-DD34-45EA-A300-056B0669095E}">
      <dgm:prSet/>
      <dgm:spPr/>
      <dgm:t>
        <a:bodyPr/>
        <a:lstStyle/>
        <a:p>
          <a:endParaRPr lang="it-IT"/>
        </a:p>
      </dgm:t>
    </dgm:pt>
    <dgm:pt modelId="{9B20035E-CCD8-488C-AA73-66786E3472FC}" type="sibTrans" cxnId="{76730113-DD34-45EA-A300-056B0669095E}">
      <dgm:prSet/>
      <dgm:spPr/>
      <dgm:t>
        <a:bodyPr/>
        <a:lstStyle/>
        <a:p>
          <a:endParaRPr lang="it-IT"/>
        </a:p>
      </dgm:t>
    </dgm:pt>
    <dgm:pt modelId="{E2D6303B-73FA-4046-92C1-4EB0FB18A016}">
      <dgm:prSet/>
      <dgm:spPr>
        <a:ln>
          <a:noFill/>
        </a:ln>
      </dgm:spPr>
      <dgm:t>
        <a:bodyPr/>
        <a:lstStyle/>
        <a:p>
          <a:pPr rtl="0"/>
          <a:r>
            <a:rPr lang="en-US" smtClean="0"/>
            <a:t>Buffer Overflow</a:t>
          </a:r>
          <a:endParaRPr lang="it-IT"/>
        </a:p>
      </dgm:t>
    </dgm:pt>
    <dgm:pt modelId="{052ABB5B-EF01-4805-BADC-F8D385CA0999}" type="parTrans" cxnId="{10FBE1B3-8D0D-43FF-B1C3-2805E6178497}">
      <dgm:prSet/>
      <dgm:spPr/>
      <dgm:t>
        <a:bodyPr/>
        <a:lstStyle/>
        <a:p>
          <a:endParaRPr lang="it-IT"/>
        </a:p>
      </dgm:t>
    </dgm:pt>
    <dgm:pt modelId="{085433CB-52EA-40F4-9665-9005539A5929}" type="sibTrans" cxnId="{10FBE1B3-8D0D-43FF-B1C3-2805E6178497}">
      <dgm:prSet/>
      <dgm:spPr/>
      <dgm:t>
        <a:bodyPr/>
        <a:lstStyle/>
        <a:p>
          <a:endParaRPr lang="it-IT"/>
        </a:p>
      </dgm:t>
    </dgm:pt>
    <dgm:pt modelId="{D5238007-B3A3-4018-AC8B-1AF7AE6252A4}">
      <dgm:prSet/>
      <dgm:spPr>
        <a:ln>
          <a:noFill/>
        </a:ln>
      </dgm:spPr>
      <dgm:t>
        <a:bodyPr/>
        <a:lstStyle/>
        <a:p>
          <a:pPr rtl="0"/>
          <a:r>
            <a:rPr lang="en-US" smtClean="0"/>
            <a:t>Denial of Service</a:t>
          </a:r>
          <a:endParaRPr lang="it-IT"/>
        </a:p>
      </dgm:t>
    </dgm:pt>
    <dgm:pt modelId="{4FEB44E6-832C-45F0-A583-61E83EF372D4}" type="parTrans" cxnId="{A43D0C27-1E08-4CB1-BE24-56EA203EA0CA}">
      <dgm:prSet/>
      <dgm:spPr/>
      <dgm:t>
        <a:bodyPr/>
        <a:lstStyle/>
        <a:p>
          <a:endParaRPr lang="it-IT"/>
        </a:p>
      </dgm:t>
    </dgm:pt>
    <dgm:pt modelId="{8DD6E83E-A384-4331-AA35-AA93919C96E5}" type="sibTrans" cxnId="{A43D0C27-1E08-4CB1-BE24-56EA203EA0CA}">
      <dgm:prSet/>
      <dgm:spPr/>
      <dgm:t>
        <a:bodyPr/>
        <a:lstStyle/>
        <a:p>
          <a:endParaRPr lang="it-IT"/>
        </a:p>
      </dgm:t>
    </dgm:pt>
    <dgm:pt modelId="{D0637203-7A27-4DE1-9E25-7C61D47173B8}">
      <dgm:prSet/>
      <dgm:spPr>
        <a:ln>
          <a:noFill/>
        </a:ln>
      </dgm:spPr>
      <dgm:t>
        <a:bodyPr/>
        <a:lstStyle/>
        <a:p>
          <a:pPr rtl="0"/>
          <a:r>
            <a:rPr lang="en-US" smtClean="0"/>
            <a:t>SQL Injection</a:t>
          </a:r>
          <a:endParaRPr lang="it-IT"/>
        </a:p>
      </dgm:t>
    </dgm:pt>
    <dgm:pt modelId="{7A885897-7AAE-4271-91D0-71C7153E1143}" type="parTrans" cxnId="{6E8ECF36-4216-459D-9DFF-8524E6E4ECD7}">
      <dgm:prSet/>
      <dgm:spPr/>
      <dgm:t>
        <a:bodyPr/>
        <a:lstStyle/>
        <a:p>
          <a:endParaRPr lang="it-IT"/>
        </a:p>
      </dgm:t>
    </dgm:pt>
    <dgm:pt modelId="{1B582BE6-255B-4F98-84EA-987003B9F10D}" type="sibTrans" cxnId="{6E8ECF36-4216-459D-9DFF-8524E6E4ECD7}">
      <dgm:prSet/>
      <dgm:spPr/>
      <dgm:t>
        <a:bodyPr/>
        <a:lstStyle/>
        <a:p>
          <a:endParaRPr lang="it-IT"/>
        </a:p>
      </dgm:t>
    </dgm:pt>
    <dgm:pt modelId="{BA67CFC4-B85C-4ACF-943C-96F8D3FD49E2}" type="pres">
      <dgm:prSet presAssocID="{FDD69179-C0BB-42C4-8588-3D9432338C33}" presName="diagram" presStyleCnt="0">
        <dgm:presLayoutVars>
          <dgm:dir/>
          <dgm:resizeHandles val="exact"/>
        </dgm:presLayoutVars>
      </dgm:prSet>
      <dgm:spPr/>
    </dgm:pt>
    <dgm:pt modelId="{AE938617-57CF-46B3-8A00-B001B8F07FA7}" type="pres">
      <dgm:prSet presAssocID="{ABA3C894-7774-45A9-8F0A-E9A7060021EA}" presName="node" presStyleLbl="node1" presStyleIdx="0" presStyleCnt="6">
        <dgm:presLayoutVars>
          <dgm:bulletEnabled val="1"/>
        </dgm:presLayoutVars>
      </dgm:prSet>
      <dgm:spPr/>
    </dgm:pt>
    <dgm:pt modelId="{754F1367-85F3-4F79-94C3-1A43D4C8AF68}" type="pres">
      <dgm:prSet presAssocID="{77191820-6138-4A98-B126-0A3DE6D5ABBD}" presName="sibTrans" presStyleCnt="0"/>
      <dgm:spPr/>
    </dgm:pt>
    <dgm:pt modelId="{39800CCE-B9DA-4310-BDB0-C63F972A3782}" type="pres">
      <dgm:prSet presAssocID="{FEC52B3A-71D3-4FB1-B46B-A28B161ACB95}" presName="node" presStyleLbl="node1" presStyleIdx="1" presStyleCnt="6">
        <dgm:presLayoutVars>
          <dgm:bulletEnabled val="1"/>
        </dgm:presLayoutVars>
      </dgm:prSet>
      <dgm:spPr/>
    </dgm:pt>
    <dgm:pt modelId="{4E91BF96-2A99-49AB-BA9B-2A2037BF87EE}" type="pres">
      <dgm:prSet presAssocID="{7A6B3832-55B7-4BFC-BCD8-29161E8C894C}" presName="sibTrans" presStyleCnt="0"/>
      <dgm:spPr/>
    </dgm:pt>
    <dgm:pt modelId="{5287C603-1139-4974-8749-78D3AA38CE5C}" type="pres">
      <dgm:prSet presAssocID="{0587F591-E811-4C90-9046-0AF638270998}" presName="node" presStyleLbl="node1" presStyleIdx="2" presStyleCnt="6">
        <dgm:presLayoutVars>
          <dgm:bulletEnabled val="1"/>
        </dgm:presLayoutVars>
      </dgm:prSet>
      <dgm:spPr/>
    </dgm:pt>
    <dgm:pt modelId="{20888184-6712-4BDA-A4DD-F174D5F92A4B}" type="pres">
      <dgm:prSet presAssocID="{9B20035E-CCD8-488C-AA73-66786E3472FC}" presName="sibTrans" presStyleCnt="0"/>
      <dgm:spPr/>
    </dgm:pt>
    <dgm:pt modelId="{5B790C8F-33D7-4DD0-9ADC-684C56763DD1}" type="pres">
      <dgm:prSet presAssocID="{E2D6303B-73FA-4046-92C1-4EB0FB18A016}" presName="node" presStyleLbl="node1" presStyleIdx="3" presStyleCnt="6">
        <dgm:presLayoutVars>
          <dgm:bulletEnabled val="1"/>
        </dgm:presLayoutVars>
      </dgm:prSet>
      <dgm:spPr/>
    </dgm:pt>
    <dgm:pt modelId="{6F7B293E-2676-4E46-841C-B62A45A895C4}" type="pres">
      <dgm:prSet presAssocID="{085433CB-52EA-40F4-9665-9005539A5929}" presName="sibTrans" presStyleCnt="0"/>
      <dgm:spPr/>
    </dgm:pt>
    <dgm:pt modelId="{2578FAB0-A46B-4865-A744-ED04F3E13038}" type="pres">
      <dgm:prSet presAssocID="{D5238007-B3A3-4018-AC8B-1AF7AE6252A4}" presName="node" presStyleLbl="node1" presStyleIdx="4" presStyleCnt="6">
        <dgm:presLayoutVars>
          <dgm:bulletEnabled val="1"/>
        </dgm:presLayoutVars>
      </dgm:prSet>
      <dgm:spPr/>
    </dgm:pt>
    <dgm:pt modelId="{847A48A1-1934-4D0D-BB91-2BEED4453F08}" type="pres">
      <dgm:prSet presAssocID="{8DD6E83E-A384-4331-AA35-AA93919C96E5}" presName="sibTrans" presStyleCnt="0"/>
      <dgm:spPr/>
    </dgm:pt>
    <dgm:pt modelId="{8D73A6AF-9791-402F-9555-8BF5EFBC04E7}" type="pres">
      <dgm:prSet presAssocID="{D0637203-7A27-4DE1-9E25-7C61D47173B8}" presName="node" presStyleLbl="node1" presStyleIdx="5" presStyleCnt="6">
        <dgm:presLayoutVars>
          <dgm:bulletEnabled val="1"/>
        </dgm:presLayoutVars>
      </dgm:prSet>
      <dgm:spPr/>
    </dgm:pt>
  </dgm:ptLst>
  <dgm:cxnLst>
    <dgm:cxn modelId="{70AFD784-B343-45E1-9392-06545DC806CB}" type="presOf" srcId="{D0637203-7A27-4DE1-9E25-7C61D47173B8}" destId="{8D73A6AF-9791-402F-9555-8BF5EFBC04E7}" srcOrd="0" destOrd="0" presId="urn:microsoft.com/office/officeart/2005/8/layout/default"/>
    <dgm:cxn modelId="{6E8ECF36-4216-459D-9DFF-8524E6E4ECD7}" srcId="{FDD69179-C0BB-42C4-8588-3D9432338C33}" destId="{D0637203-7A27-4DE1-9E25-7C61D47173B8}" srcOrd="5" destOrd="0" parTransId="{7A885897-7AAE-4271-91D0-71C7153E1143}" sibTransId="{1B582BE6-255B-4F98-84EA-987003B9F10D}"/>
    <dgm:cxn modelId="{C95EB9E8-EE98-461C-89CC-D3398BC137C4}" type="presOf" srcId="{ABA3C894-7774-45A9-8F0A-E9A7060021EA}" destId="{AE938617-57CF-46B3-8A00-B001B8F07FA7}" srcOrd="0" destOrd="0" presId="urn:microsoft.com/office/officeart/2005/8/layout/default"/>
    <dgm:cxn modelId="{76730113-DD34-45EA-A300-056B0669095E}" srcId="{FDD69179-C0BB-42C4-8588-3D9432338C33}" destId="{0587F591-E811-4C90-9046-0AF638270998}" srcOrd="2" destOrd="0" parTransId="{ECC3DC6B-4C24-4978-AE3D-FBCE4B1CF8F7}" sibTransId="{9B20035E-CCD8-488C-AA73-66786E3472FC}"/>
    <dgm:cxn modelId="{10FBE1B3-8D0D-43FF-B1C3-2805E6178497}" srcId="{FDD69179-C0BB-42C4-8588-3D9432338C33}" destId="{E2D6303B-73FA-4046-92C1-4EB0FB18A016}" srcOrd="3" destOrd="0" parTransId="{052ABB5B-EF01-4805-BADC-F8D385CA0999}" sibTransId="{085433CB-52EA-40F4-9665-9005539A5929}"/>
    <dgm:cxn modelId="{DD53F8D9-96D6-4179-AE7F-5E36C6ABD02E}" type="presOf" srcId="{D5238007-B3A3-4018-AC8B-1AF7AE6252A4}" destId="{2578FAB0-A46B-4865-A744-ED04F3E13038}" srcOrd="0" destOrd="0" presId="urn:microsoft.com/office/officeart/2005/8/layout/default"/>
    <dgm:cxn modelId="{A43D0C27-1E08-4CB1-BE24-56EA203EA0CA}" srcId="{FDD69179-C0BB-42C4-8588-3D9432338C33}" destId="{D5238007-B3A3-4018-AC8B-1AF7AE6252A4}" srcOrd="4" destOrd="0" parTransId="{4FEB44E6-832C-45F0-A583-61E83EF372D4}" sibTransId="{8DD6E83E-A384-4331-AA35-AA93919C96E5}"/>
    <dgm:cxn modelId="{BF1A8837-3785-4EFB-BC6E-554042114C58}" type="presOf" srcId="{E2D6303B-73FA-4046-92C1-4EB0FB18A016}" destId="{5B790C8F-33D7-4DD0-9ADC-684C56763DD1}" srcOrd="0" destOrd="0" presId="urn:microsoft.com/office/officeart/2005/8/layout/default"/>
    <dgm:cxn modelId="{B6DA8B5E-6F18-4092-A387-2AD2F2E4AF9A}" type="presOf" srcId="{FEC52B3A-71D3-4FB1-B46B-A28B161ACB95}" destId="{39800CCE-B9DA-4310-BDB0-C63F972A3782}" srcOrd="0" destOrd="0" presId="urn:microsoft.com/office/officeart/2005/8/layout/default"/>
    <dgm:cxn modelId="{8A470056-2BB2-40A7-A291-0FB4711B8D2F}" srcId="{FDD69179-C0BB-42C4-8588-3D9432338C33}" destId="{FEC52B3A-71D3-4FB1-B46B-A28B161ACB95}" srcOrd="1" destOrd="0" parTransId="{3F7D3CE6-3ADF-429E-987B-1960C0081BAA}" sibTransId="{7A6B3832-55B7-4BFC-BCD8-29161E8C894C}"/>
    <dgm:cxn modelId="{20D3FDCA-E212-4E05-9514-6BDE99142F08}" srcId="{FDD69179-C0BB-42C4-8588-3D9432338C33}" destId="{ABA3C894-7774-45A9-8F0A-E9A7060021EA}" srcOrd="0" destOrd="0" parTransId="{DD6736CF-9ADA-4701-9B01-950C14862FC1}" sibTransId="{77191820-6138-4A98-B126-0A3DE6D5ABBD}"/>
    <dgm:cxn modelId="{D7DD9433-E3CC-4EFF-AFF8-A53B456F51E5}" type="presOf" srcId="{FDD69179-C0BB-42C4-8588-3D9432338C33}" destId="{BA67CFC4-B85C-4ACF-943C-96F8D3FD49E2}" srcOrd="0" destOrd="0" presId="urn:microsoft.com/office/officeart/2005/8/layout/default"/>
    <dgm:cxn modelId="{C0C0D581-7990-44B8-8746-F25366BA93A7}" type="presOf" srcId="{0587F591-E811-4C90-9046-0AF638270998}" destId="{5287C603-1139-4974-8749-78D3AA38CE5C}" srcOrd="0" destOrd="0" presId="urn:microsoft.com/office/officeart/2005/8/layout/default"/>
    <dgm:cxn modelId="{A4414FD7-7227-442E-8530-0653B7DC5D2C}" type="presParOf" srcId="{BA67CFC4-B85C-4ACF-943C-96F8D3FD49E2}" destId="{AE938617-57CF-46B3-8A00-B001B8F07FA7}" srcOrd="0" destOrd="0" presId="urn:microsoft.com/office/officeart/2005/8/layout/default"/>
    <dgm:cxn modelId="{2253C8A1-B69B-4C25-96DA-384B4F2F432D}" type="presParOf" srcId="{BA67CFC4-B85C-4ACF-943C-96F8D3FD49E2}" destId="{754F1367-85F3-4F79-94C3-1A43D4C8AF68}" srcOrd="1" destOrd="0" presId="urn:microsoft.com/office/officeart/2005/8/layout/default"/>
    <dgm:cxn modelId="{67C8137F-8674-489E-920C-49D901A89340}" type="presParOf" srcId="{BA67CFC4-B85C-4ACF-943C-96F8D3FD49E2}" destId="{39800CCE-B9DA-4310-BDB0-C63F972A3782}" srcOrd="2" destOrd="0" presId="urn:microsoft.com/office/officeart/2005/8/layout/default"/>
    <dgm:cxn modelId="{FBDE8052-B45A-460D-AD48-1CC90BF5214F}" type="presParOf" srcId="{BA67CFC4-B85C-4ACF-943C-96F8D3FD49E2}" destId="{4E91BF96-2A99-49AB-BA9B-2A2037BF87EE}" srcOrd="3" destOrd="0" presId="urn:microsoft.com/office/officeart/2005/8/layout/default"/>
    <dgm:cxn modelId="{4FCCEF6A-5560-4F19-8076-0BE42A15ACF9}" type="presParOf" srcId="{BA67CFC4-B85C-4ACF-943C-96F8D3FD49E2}" destId="{5287C603-1139-4974-8749-78D3AA38CE5C}" srcOrd="4" destOrd="0" presId="urn:microsoft.com/office/officeart/2005/8/layout/default"/>
    <dgm:cxn modelId="{DE56ACCB-5A10-4508-B93F-9D1EE0B16EE7}" type="presParOf" srcId="{BA67CFC4-B85C-4ACF-943C-96F8D3FD49E2}" destId="{20888184-6712-4BDA-A4DD-F174D5F92A4B}" srcOrd="5" destOrd="0" presId="urn:microsoft.com/office/officeart/2005/8/layout/default"/>
    <dgm:cxn modelId="{5C6E3D99-069F-461D-9C2F-8BB10529D7A3}" type="presParOf" srcId="{BA67CFC4-B85C-4ACF-943C-96F8D3FD49E2}" destId="{5B790C8F-33D7-4DD0-9ADC-684C56763DD1}" srcOrd="6" destOrd="0" presId="urn:microsoft.com/office/officeart/2005/8/layout/default"/>
    <dgm:cxn modelId="{1650CF85-F8D7-48FC-B947-245C7DB9A068}" type="presParOf" srcId="{BA67CFC4-B85C-4ACF-943C-96F8D3FD49E2}" destId="{6F7B293E-2676-4E46-841C-B62A45A895C4}" srcOrd="7" destOrd="0" presId="urn:microsoft.com/office/officeart/2005/8/layout/default"/>
    <dgm:cxn modelId="{1C98E9FF-FDC9-4935-9B8D-C3E6C5F1D772}" type="presParOf" srcId="{BA67CFC4-B85C-4ACF-943C-96F8D3FD49E2}" destId="{2578FAB0-A46B-4865-A744-ED04F3E13038}" srcOrd="8" destOrd="0" presId="urn:microsoft.com/office/officeart/2005/8/layout/default"/>
    <dgm:cxn modelId="{6AA630C3-5034-48A2-8A56-C0760BE9D75C}" type="presParOf" srcId="{BA67CFC4-B85C-4ACF-943C-96F8D3FD49E2}" destId="{847A48A1-1934-4D0D-BB91-2BEED4453F08}" srcOrd="9" destOrd="0" presId="urn:microsoft.com/office/officeart/2005/8/layout/default"/>
    <dgm:cxn modelId="{C3D56050-014D-4AE3-81C1-909721FF21E0}" type="presParOf" srcId="{BA67CFC4-B85C-4ACF-943C-96F8D3FD49E2}" destId="{8D73A6AF-9791-402F-9555-8BF5EFBC04E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38617-57CF-46B3-8A00-B001B8F07FA7}">
      <dsp:nvSpPr>
        <dsp:cNvPr id="0" name=""/>
        <dsp:cNvSpPr/>
      </dsp:nvSpPr>
      <dsp:spPr>
        <a:xfrm>
          <a:off x="0" y="121232"/>
          <a:ext cx="2684058" cy="161043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XSS - Cross-site scripting</a:t>
          </a:r>
          <a:endParaRPr lang="it-IT" sz="3400" kern="1200"/>
        </a:p>
      </dsp:txBody>
      <dsp:txXfrm>
        <a:off x="0" y="121232"/>
        <a:ext cx="2684058" cy="1610434"/>
      </dsp:txXfrm>
    </dsp:sp>
    <dsp:sp modelId="{39800CCE-B9DA-4310-BDB0-C63F972A3782}">
      <dsp:nvSpPr>
        <dsp:cNvPr id="0" name=""/>
        <dsp:cNvSpPr/>
      </dsp:nvSpPr>
      <dsp:spPr>
        <a:xfrm>
          <a:off x="2952463" y="121232"/>
          <a:ext cx="2684058" cy="161043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Session Hijacking </a:t>
          </a:r>
          <a:endParaRPr lang="it-IT" sz="3400" kern="1200"/>
        </a:p>
      </dsp:txBody>
      <dsp:txXfrm>
        <a:off x="2952463" y="121232"/>
        <a:ext cx="2684058" cy="1610434"/>
      </dsp:txXfrm>
    </dsp:sp>
    <dsp:sp modelId="{5287C603-1139-4974-8749-78D3AA38CE5C}">
      <dsp:nvSpPr>
        <dsp:cNvPr id="0" name=""/>
        <dsp:cNvSpPr/>
      </dsp:nvSpPr>
      <dsp:spPr>
        <a:xfrm>
          <a:off x="5904927" y="121232"/>
          <a:ext cx="2684058" cy="161043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Parameter Manipulation</a:t>
          </a:r>
          <a:endParaRPr lang="it-IT" sz="3400" kern="1200"/>
        </a:p>
      </dsp:txBody>
      <dsp:txXfrm>
        <a:off x="5904927" y="121232"/>
        <a:ext cx="2684058" cy="1610434"/>
      </dsp:txXfrm>
    </dsp:sp>
    <dsp:sp modelId="{5B790C8F-33D7-4DD0-9ADC-684C56763DD1}">
      <dsp:nvSpPr>
        <dsp:cNvPr id="0" name=""/>
        <dsp:cNvSpPr/>
      </dsp:nvSpPr>
      <dsp:spPr>
        <a:xfrm>
          <a:off x="0" y="2000073"/>
          <a:ext cx="2684058" cy="161043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Buffer Overflow</a:t>
          </a:r>
          <a:endParaRPr lang="it-IT" sz="3400" kern="1200"/>
        </a:p>
      </dsp:txBody>
      <dsp:txXfrm>
        <a:off x="0" y="2000073"/>
        <a:ext cx="2684058" cy="1610434"/>
      </dsp:txXfrm>
    </dsp:sp>
    <dsp:sp modelId="{2578FAB0-A46B-4865-A744-ED04F3E13038}">
      <dsp:nvSpPr>
        <dsp:cNvPr id="0" name=""/>
        <dsp:cNvSpPr/>
      </dsp:nvSpPr>
      <dsp:spPr>
        <a:xfrm>
          <a:off x="2952463" y="2000073"/>
          <a:ext cx="2684058" cy="161043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Denial of Service</a:t>
          </a:r>
          <a:endParaRPr lang="it-IT" sz="3400" kern="1200"/>
        </a:p>
      </dsp:txBody>
      <dsp:txXfrm>
        <a:off x="2952463" y="2000073"/>
        <a:ext cx="2684058" cy="1610434"/>
      </dsp:txXfrm>
    </dsp:sp>
    <dsp:sp modelId="{8D73A6AF-9791-402F-9555-8BF5EFBC04E7}">
      <dsp:nvSpPr>
        <dsp:cNvPr id="0" name=""/>
        <dsp:cNvSpPr/>
      </dsp:nvSpPr>
      <dsp:spPr>
        <a:xfrm>
          <a:off x="5904927" y="2000073"/>
          <a:ext cx="2684058" cy="161043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SQL Injection</a:t>
          </a:r>
          <a:endParaRPr lang="it-IT" sz="3400" kern="1200"/>
        </a:p>
      </dsp:txBody>
      <dsp:txXfrm>
        <a:off x="5904927" y="2000073"/>
        <a:ext cx="2684058" cy="16104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04" y="117855"/>
            <a:ext cx="1710139" cy="915957"/>
          </a:xfrm>
          <a:prstGeom prst="rect">
            <a:avLst/>
          </a:prstGeom>
        </p:spPr>
      </p:pic>
      <p:pic>
        <p:nvPicPr>
          <p:cNvPr id="7" name="Picture 6" descr="techcon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936" y="270770"/>
            <a:ext cx="842477" cy="586442"/>
          </a:xfrm>
          <a:prstGeom prst="rect">
            <a:avLst/>
          </a:prstGeom>
        </p:spPr>
      </p:pic>
      <p:sp>
        <p:nvSpPr>
          <p:cNvPr id="8" name="Slide Number Placeholder 7"/>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67D9C-BA52-2C44-9EA1-0CC9A796DD4D}" type="slidenum">
              <a:t>‹N›</a:t>
            </a:fld>
            <a:endParaRPr lang="en-US"/>
          </a:p>
        </p:txBody>
      </p:sp>
    </p:spTree>
    <p:extLst>
      <p:ext uri="{BB962C8B-B14F-4D97-AF65-F5344CB8AC3E}">
        <p14:creationId xmlns:p14="http://schemas.microsoft.com/office/powerpoint/2010/main" val="2555994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1093788"/>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37127"/>
            <a:ext cx="5486400" cy="3721073"/>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070386-3A4A-7E4A-BB46-F6CFFE082A62}" type="slidenum">
              <a:t>‹N›</a:t>
            </a:fld>
            <a:endParaRPr lang="en-US"/>
          </a:p>
        </p:txBody>
      </p:sp>
      <p:pic>
        <p:nvPicPr>
          <p:cNvPr id="9" name="Picture 8" descr="techcon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723" y="270770"/>
            <a:ext cx="842477" cy="58644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04" y="117855"/>
            <a:ext cx="1710139" cy="915957"/>
          </a:xfrm>
          <a:prstGeom prst="rect">
            <a:avLst/>
          </a:prstGeom>
        </p:spPr>
      </p:pic>
    </p:spTree>
    <p:extLst>
      <p:ext uri="{BB962C8B-B14F-4D97-AF65-F5344CB8AC3E}">
        <p14:creationId xmlns:p14="http://schemas.microsoft.com/office/powerpoint/2010/main" val="31953006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blogs.technet.com/b/kfalde/archive/2013/08/14/restricted-admin-mode-for-rdp-in-windows-8-1-2012-r2.aspx"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blogs.technet.com/b/kfalde/archive/2015/01/10/restricted-admin-mode-for-rdp-in-windows-7-2008-r2.aspx"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1265082-EC78-4698-B89F-D65C80666230}" type="slidenum">
              <a:rPr lang="it-IT">
                <a:solidFill>
                  <a:prstClr val="black"/>
                </a:solidFill>
              </a:rPr>
              <a:pPr/>
              <a:t>5</a:t>
            </a:fld>
            <a:endParaRPr lang="it-IT">
              <a:solidFill>
                <a:prstClr val="black"/>
              </a:solidFill>
            </a:endParaRPr>
          </a:p>
        </p:txBody>
      </p:sp>
    </p:spTree>
    <p:extLst>
      <p:ext uri="{BB962C8B-B14F-4D97-AF65-F5344CB8AC3E}">
        <p14:creationId xmlns:p14="http://schemas.microsoft.com/office/powerpoint/2010/main" val="425055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http://www.01net.it/come-tutelare-i-web-server-con-il-reverse-proxy/ </a:t>
            </a:r>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18</a:t>
            </a:fld>
            <a:endParaRPr lang="it-IT"/>
          </a:p>
        </p:txBody>
      </p:sp>
    </p:spTree>
    <p:extLst>
      <p:ext uri="{BB962C8B-B14F-4D97-AF65-F5344CB8AC3E}">
        <p14:creationId xmlns:p14="http://schemas.microsoft.com/office/powerpoint/2010/main" val="156847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EMET</a:t>
            </a:r>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24</a:t>
            </a:fld>
            <a:endParaRPr lang="it-IT"/>
          </a:p>
        </p:txBody>
      </p:sp>
    </p:spTree>
    <p:extLst>
      <p:ext uri="{BB962C8B-B14F-4D97-AF65-F5344CB8AC3E}">
        <p14:creationId xmlns:p14="http://schemas.microsoft.com/office/powerpoint/2010/main" val="1363616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effectLst/>
              </a:rPr>
              <a:t>Since EMET works by injecting a DLL into the executables memory space, whenever we configure any new process to be protected by EMET, it will require us to close the application and restart it (or service). It does not require a full restart, just the services or applications themselves to be restarted.</a:t>
            </a:r>
          </a:p>
          <a:p>
            <a:r>
              <a:rPr lang="it-IT" dirty="0" smtClean="0"/>
              <a:t>https://www.trustedsec.com/november-2014/emet-5-1-installation-guide/</a:t>
            </a:r>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29</a:t>
            </a:fld>
            <a:endParaRPr lang="it-IT"/>
          </a:p>
        </p:txBody>
      </p:sp>
    </p:spTree>
    <p:extLst>
      <p:ext uri="{BB962C8B-B14F-4D97-AF65-F5344CB8AC3E}">
        <p14:creationId xmlns:p14="http://schemas.microsoft.com/office/powerpoint/2010/main" val="2787144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OOB = Out of Box</a:t>
            </a:r>
          </a:p>
          <a:p>
            <a:r>
              <a:rPr lang="en-US" dirty="0" smtClean="0"/>
              <a:t>DLP = </a:t>
            </a:r>
            <a:r>
              <a:rPr lang="it-IT" sz="1200" b="0" i="0" kern="1200" dirty="0" smtClean="0">
                <a:solidFill>
                  <a:schemeClr val="tx1"/>
                </a:solidFill>
                <a:effectLst/>
                <a:latin typeface="+mn-lt"/>
                <a:ea typeface="+mn-ea"/>
                <a:cs typeface="+mn-cs"/>
              </a:rPr>
              <a:t>Data </a:t>
            </a:r>
            <a:r>
              <a:rPr lang="it-IT" sz="1200" b="0" i="0" kern="1200" dirty="0" err="1" smtClean="0">
                <a:solidFill>
                  <a:schemeClr val="tx1"/>
                </a:solidFill>
                <a:effectLst/>
                <a:latin typeface="+mn-lt"/>
                <a:ea typeface="+mn-ea"/>
                <a:cs typeface="+mn-cs"/>
              </a:rPr>
              <a:t>Loss</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Prevention</a:t>
            </a: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0529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529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a:xfrm>
            <a:off x="3884613" y="0"/>
            <a:ext cx="2971800" cy="457200"/>
          </a:xfrm>
          <a:prstGeom prst="rect">
            <a:avLst/>
          </a:prstGeom>
        </p:spPr>
        <p:txBody>
          <a:bodyPr/>
          <a:lstStyle/>
          <a:p>
            <a:fld id="{FFD569AB-21BB-4B84-B529-88F2D35928F5}" type="datetime1">
              <a:rPr lang="en-US" smtClean="0">
                <a:solidFill>
                  <a:prstClr val="black"/>
                </a:solidFill>
              </a:rPr>
              <a:pPr/>
              <a:t>10/27/2015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72403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795281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37</a:t>
            </a:fld>
            <a:endParaRPr lang="it-IT"/>
          </a:p>
        </p:txBody>
      </p:sp>
    </p:spTree>
    <p:extLst>
      <p:ext uri="{BB962C8B-B14F-4D97-AF65-F5344CB8AC3E}">
        <p14:creationId xmlns:p14="http://schemas.microsoft.com/office/powerpoint/2010/main" val="121649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PTH Pass the Hash</a:t>
            </a:r>
          </a:p>
          <a:p>
            <a:r>
              <a:rPr lang="en-US" dirty="0" smtClean="0"/>
              <a:t>PTT Pass the Token</a:t>
            </a:r>
          </a:p>
          <a:p>
            <a:endParaRPr lang="en-US" dirty="0" smtClean="0"/>
          </a:p>
          <a:p>
            <a:r>
              <a:rPr lang="en-US" dirty="0" err="1" smtClean="0"/>
              <a:t>RestrictedAdmin</a:t>
            </a:r>
            <a:r>
              <a:rPr lang="en-US" dirty="0" smtClean="0"/>
              <a:t> Mode Remote Desktop</a:t>
            </a:r>
          </a:p>
          <a:p>
            <a:endParaRPr lang="en-US" dirty="0" smtClean="0"/>
          </a:p>
          <a:p>
            <a:endParaRPr lang="en-US" dirty="0" smtClean="0"/>
          </a:p>
          <a:p>
            <a:r>
              <a:rPr lang="en-US" dirty="0" smtClean="0"/>
              <a:t>--------------------------------------------------------------------------------</a:t>
            </a:r>
          </a:p>
          <a:p>
            <a:endParaRPr lang="en-US" dirty="0" smtClean="0"/>
          </a:p>
          <a:p>
            <a:endParaRPr lang="en-US" dirty="0" smtClean="0"/>
          </a:p>
          <a:p>
            <a:endParaRPr lang="en-US" dirty="0" smtClean="0"/>
          </a:p>
          <a:p>
            <a:endParaRPr lang="en-US" dirty="0" smtClean="0"/>
          </a:p>
          <a:p>
            <a:r>
              <a:rPr lang="en-US" dirty="0" smtClean="0"/>
              <a:t>Windows 8.1 and Windows Server 2012 R2 support a new remote desktop option to connect in </a:t>
            </a:r>
            <a:r>
              <a:rPr lang="en-US" dirty="0" err="1" smtClean="0"/>
              <a:t>RestrictedAdmin</a:t>
            </a:r>
            <a:r>
              <a:rPr lang="en-US" dirty="0" smtClean="0"/>
              <a:t> mode. When connecting using </a:t>
            </a:r>
            <a:r>
              <a:rPr lang="en-US" dirty="0" err="1" smtClean="0"/>
              <a:t>RestrictedAdmin</a:t>
            </a:r>
            <a:r>
              <a:rPr lang="en-US" dirty="0" smtClean="0"/>
              <a:t> mode, the user’s credentials are not sent to the host by the remote desktop client. Using this mode with administrator credentials, the remote desktop client attempts to interactively logon to a host that also supports this mode without sending credentials. When the host verifies that the user account connecting to it has administrator rights and supports Restricted Admin mode, the connection is successful. Otherwise, the connection attempt fails. Restricted Admin mode does not at any point send plain text or other re-usable forms of credentials to remote computers.</a:t>
            </a:r>
          </a:p>
          <a:p>
            <a:r>
              <a:rPr lang="en-US" dirty="0" smtClean="0"/>
              <a:t>https://technet.microsoft.com/en-us/library/dn283323.aspx#BKMK_Admin </a:t>
            </a:r>
          </a:p>
          <a:p>
            <a:r>
              <a:rPr lang="en-US" sz="800" dirty="0" smtClean="0">
                <a:hlinkClick r:id="rId3"/>
              </a:rPr>
              <a:t>http://blogs.technet.com/b/kfalde/archive/2013/08/14/restricted-admin-mode-for-rdp-in-windows-8-1-2012-r2.aspx</a:t>
            </a:r>
            <a:r>
              <a:rPr lang="en-US" sz="800" dirty="0" smtClean="0"/>
              <a:t/>
            </a:r>
            <a:br>
              <a:rPr lang="en-US" sz="800" dirty="0" smtClean="0"/>
            </a:br>
            <a:r>
              <a:rPr lang="en-US" sz="800" dirty="0" smtClean="0">
                <a:hlinkClick r:id="rId4"/>
              </a:rPr>
              <a:t>http://blogs.technet.com/b/kfalde/archive/2015/01/10/restricted-admin-mode-for-rdp-in-wi</a:t>
            </a:r>
            <a:endParaRPr lang="en-US" dirty="0" smtClean="0"/>
          </a:p>
          <a:p>
            <a:endParaRPr lang="en-US" dirty="0" smtClean="0"/>
          </a:p>
          <a:p>
            <a:r>
              <a:rPr lang="en-US" dirty="0" smtClean="0"/>
              <a:t>Protected Users group in Active Directory</a:t>
            </a:r>
          </a:p>
          <a:p>
            <a:r>
              <a:rPr lang="en-US" dirty="0" smtClean="0"/>
              <a:t>Members of this group are afforded additional protections against the compromise of credentials during authentication processes.</a:t>
            </a:r>
          </a:p>
          <a:p>
            <a:r>
              <a:rPr lang="en-US" dirty="0" smtClean="0"/>
              <a:t>This security group is designed as part of a strategy to effectively protect and manage credentials within the enterprise. Members of this group automatically have non-configurable protections applied to their accounts. Membership in the Protected Users group is meant to be restrictive and proactively secure by default. The only method to modify these protections for an account is to remove the account from the security group.</a:t>
            </a:r>
          </a:p>
          <a:p>
            <a:r>
              <a:rPr lang="it-IT" dirty="0" smtClean="0"/>
              <a:t>https://technet.microsoft.com/en-us/library/dn466518.aspx</a:t>
            </a:r>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38</a:t>
            </a:fld>
            <a:endParaRPr lang="it-IT"/>
          </a:p>
        </p:txBody>
      </p:sp>
    </p:spTree>
    <p:extLst>
      <p:ext uri="{BB962C8B-B14F-4D97-AF65-F5344CB8AC3E}">
        <p14:creationId xmlns:p14="http://schemas.microsoft.com/office/powerpoint/2010/main" val="3209895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43</a:t>
            </a:fld>
            <a:endParaRPr lang="it-IT"/>
          </a:p>
        </p:txBody>
      </p:sp>
    </p:spTree>
    <p:extLst>
      <p:ext uri="{BB962C8B-B14F-4D97-AF65-F5344CB8AC3E}">
        <p14:creationId xmlns:p14="http://schemas.microsoft.com/office/powerpoint/2010/main" val="694091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44</a:t>
            </a:fld>
            <a:endParaRPr lang="it-IT"/>
          </a:p>
        </p:txBody>
      </p:sp>
    </p:spTree>
    <p:extLst>
      <p:ext uri="{BB962C8B-B14F-4D97-AF65-F5344CB8AC3E}">
        <p14:creationId xmlns:p14="http://schemas.microsoft.com/office/powerpoint/2010/main" val="2079850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https://technet.microsoft.com/en-us/library/cc677002.aspx</a:t>
            </a:r>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46</a:t>
            </a:fld>
            <a:endParaRPr lang="it-IT"/>
          </a:p>
        </p:txBody>
      </p:sp>
    </p:spTree>
    <p:extLst>
      <p:ext uri="{BB962C8B-B14F-4D97-AF65-F5344CB8AC3E}">
        <p14:creationId xmlns:p14="http://schemas.microsoft.com/office/powerpoint/2010/main" val="3721728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6</a:t>
            </a:fld>
            <a:endParaRPr lang="it-IT"/>
          </a:p>
        </p:txBody>
      </p:sp>
    </p:spTree>
    <p:extLst>
      <p:ext uri="{BB962C8B-B14F-4D97-AF65-F5344CB8AC3E}">
        <p14:creationId xmlns:p14="http://schemas.microsoft.com/office/powerpoint/2010/main" val="2224161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47</a:t>
            </a:fld>
            <a:endParaRPr lang="it-IT"/>
          </a:p>
        </p:txBody>
      </p:sp>
    </p:spTree>
    <p:extLst>
      <p:ext uri="{BB962C8B-B14F-4D97-AF65-F5344CB8AC3E}">
        <p14:creationId xmlns:p14="http://schemas.microsoft.com/office/powerpoint/2010/main" val="1340242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EMET</a:t>
            </a:r>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48</a:t>
            </a:fld>
            <a:endParaRPr lang="it-IT"/>
          </a:p>
        </p:txBody>
      </p:sp>
    </p:spTree>
    <p:extLst>
      <p:ext uri="{BB962C8B-B14F-4D97-AF65-F5344CB8AC3E}">
        <p14:creationId xmlns:p14="http://schemas.microsoft.com/office/powerpoint/2010/main" val="2286260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smtClean="0">
                <a:solidFill>
                  <a:schemeClr val="tx1"/>
                </a:solidFill>
                <a:effectLst/>
                <a:latin typeface="+mn-lt"/>
                <a:ea typeface="+mn-ea"/>
                <a:cs typeface="+mn-cs"/>
              </a:rPr>
              <a:t>GTUBE=Generic Test for Unsolicited Bulk Email</a:t>
            </a:r>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50</a:t>
            </a:fld>
            <a:endParaRPr lang="it-IT"/>
          </a:p>
        </p:txBody>
      </p:sp>
    </p:spTree>
    <p:extLst>
      <p:ext uri="{BB962C8B-B14F-4D97-AF65-F5344CB8AC3E}">
        <p14:creationId xmlns:p14="http://schemas.microsoft.com/office/powerpoint/2010/main" val="2817190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err="1" smtClean="0"/>
              <a:t>Tool</a:t>
            </a:r>
            <a:r>
              <a:rPr lang="it-IT" dirty="0" smtClean="0"/>
              <a:t> </a:t>
            </a:r>
            <a:r>
              <a:rPr lang="en-US" dirty="0" smtClean="0"/>
              <a:t>tool di ethical hacking</a:t>
            </a:r>
          </a:p>
        </p:txBody>
      </p:sp>
      <p:sp>
        <p:nvSpPr>
          <p:cNvPr id="4" name="Segnaposto numero diapositiva 3"/>
          <p:cNvSpPr>
            <a:spLocks noGrp="1"/>
          </p:cNvSpPr>
          <p:nvPr>
            <p:ph type="sldNum" sz="quarter" idx="10"/>
          </p:nvPr>
        </p:nvSpPr>
        <p:spPr/>
        <p:txBody>
          <a:bodyPr/>
          <a:lstStyle/>
          <a:p>
            <a:fld id="{AB070386-3A4A-7E4A-BB46-F6CFFE082A62}" type="slidenum">
              <a:rPr lang="it-IT" smtClean="0"/>
              <a:t>54</a:t>
            </a:fld>
            <a:endParaRPr lang="it-IT"/>
          </a:p>
        </p:txBody>
      </p:sp>
    </p:spTree>
    <p:extLst>
      <p:ext uri="{BB962C8B-B14F-4D97-AF65-F5344CB8AC3E}">
        <p14:creationId xmlns:p14="http://schemas.microsoft.com/office/powerpoint/2010/main" val="947146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55</a:t>
            </a:fld>
            <a:endParaRPr lang="it-IT"/>
          </a:p>
        </p:txBody>
      </p:sp>
    </p:spTree>
    <p:extLst>
      <p:ext uri="{BB962C8B-B14F-4D97-AF65-F5344CB8AC3E}">
        <p14:creationId xmlns:p14="http://schemas.microsoft.com/office/powerpoint/2010/main" val="225712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Mandiant</a:t>
            </a:r>
            <a:r>
              <a:rPr lang="it-IT" dirty="0" smtClean="0"/>
              <a:t>, una società di sicurezza informatica focalizzata sulle tematiche di </a:t>
            </a:r>
            <a:r>
              <a:rPr lang="it-IT" dirty="0" err="1" smtClean="0"/>
              <a:t>Incident</a:t>
            </a:r>
            <a:r>
              <a:rPr lang="it-IT" dirty="0" smtClean="0"/>
              <a:t> </a:t>
            </a:r>
            <a:r>
              <a:rPr lang="it-IT" dirty="0" err="1" smtClean="0"/>
              <a:t>Response</a:t>
            </a:r>
            <a:r>
              <a:rPr lang="it-IT" dirty="0" smtClean="0"/>
              <a:t> e di Computer </a:t>
            </a:r>
            <a:r>
              <a:rPr lang="it-IT" dirty="0" err="1" smtClean="0"/>
              <a:t>Forensics</a:t>
            </a:r>
            <a:r>
              <a:rPr lang="it-IT" dirty="0" smtClean="0"/>
              <a:t> che fornisce servizi, prodotti e formazione a clienti privati e governativi.</a:t>
            </a:r>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7</a:t>
            </a:fld>
            <a:endParaRPr lang="it-IT"/>
          </a:p>
        </p:txBody>
      </p:sp>
    </p:spTree>
    <p:extLst>
      <p:ext uri="{BB962C8B-B14F-4D97-AF65-F5344CB8AC3E}">
        <p14:creationId xmlns:p14="http://schemas.microsoft.com/office/powerpoint/2010/main" val="216869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 0-day qualsiasi vulnerabilità non nota e, per estensione, indica un tipo di attacco informatico che inizia nel "giorno zero", cioè nel momento in cui viene scoperta una falla di sicurezza in un sistema informatico. Questo tipo di attacco può mietere molte vittime proprio perché è lanciato quando ancora non è stata distribuita alcuna patch, e quindi i sistemi non sono ancora protetti</a:t>
            </a:r>
          </a:p>
          <a:p>
            <a:endParaRPr lang="it-IT" dirty="0" smtClean="0"/>
          </a:p>
          <a:p>
            <a:r>
              <a:rPr lang="it-IT" dirty="0" smtClean="0"/>
              <a:t>Advanced </a:t>
            </a:r>
            <a:r>
              <a:rPr lang="it-IT" dirty="0" err="1" smtClean="0"/>
              <a:t>Persistent</a:t>
            </a:r>
            <a:r>
              <a:rPr lang="it-IT" dirty="0" smtClean="0"/>
              <a:t> </a:t>
            </a:r>
            <a:r>
              <a:rPr lang="it-IT" dirty="0" err="1" smtClean="0"/>
              <a:t>Threats</a:t>
            </a:r>
            <a:r>
              <a:rPr lang="it-IT" dirty="0" smtClean="0"/>
              <a:t> (APT): attacchi che, partendo da un attacco mirato arrivano a installare una serie di </a:t>
            </a:r>
            <a:r>
              <a:rPr lang="it-IT" dirty="0" err="1" smtClean="0"/>
              <a:t>malware</a:t>
            </a:r>
            <a:r>
              <a:rPr lang="it-IT" dirty="0" smtClean="0"/>
              <a:t> all'interno delle reti del bersaglio al fine di riuscire a mantenere attivi dei canali che servono a far uscire informazioni di valore dalle reti del soggetto preso di mira.</a:t>
            </a:r>
          </a:p>
          <a:p>
            <a:r>
              <a:rPr lang="it-IT" dirty="0" smtClean="0"/>
              <a:t>http://www.symantec.com/theme.jsp?themeid=apt-infographic-1</a:t>
            </a:r>
          </a:p>
          <a:p>
            <a:endParaRPr lang="it-IT" dirty="0" smtClean="0"/>
          </a:p>
          <a:p>
            <a:r>
              <a:rPr lang="it-IT" sz="1200" kern="1200" dirty="0" smtClean="0">
                <a:solidFill>
                  <a:schemeClr val="tx1"/>
                </a:solidFill>
                <a:effectLst/>
                <a:latin typeface="+mn-lt"/>
                <a:ea typeface="+mn-ea"/>
                <a:cs typeface="+mn-cs"/>
              </a:rPr>
              <a:t>Tappe di un attacco APT:</a:t>
            </a:r>
          </a:p>
          <a:p>
            <a:pPr marL="228600" indent="-228600">
              <a:buFont typeface="+mj-lt"/>
              <a:buAutoNum type="arabicPeriod"/>
            </a:pPr>
            <a:r>
              <a:rPr lang="it-IT" dirty="0" smtClean="0"/>
              <a:t>Ricognizione: gli attaccanti cercano e identificano le persone che saranno bersaglio degli attacchi e, utilizzando  fonti pubbliche o altri metodi, ottengono i loro indirizzi e-mail o i riferimenti di </a:t>
            </a:r>
            <a:r>
              <a:rPr lang="it-IT" dirty="0" err="1" smtClean="0"/>
              <a:t>instant</a:t>
            </a:r>
            <a:r>
              <a:rPr lang="it-IT" dirty="0" smtClean="0"/>
              <a:t> </a:t>
            </a:r>
            <a:r>
              <a:rPr lang="it-IT" dirty="0" err="1" smtClean="0"/>
              <a:t>messaging</a:t>
            </a:r>
            <a:r>
              <a:rPr lang="it-IT" dirty="0" smtClean="0"/>
              <a:t> </a:t>
            </a:r>
          </a:p>
          <a:p>
            <a:pPr marL="228600" indent="-228600">
              <a:buFont typeface="+mj-lt"/>
              <a:buAutoNum type="arabicPeriod"/>
            </a:pPr>
            <a:r>
              <a:rPr lang="it-IT" dirty="0" smtClean="0"/>
              <a:t>Intrusione nella rete: tutto in genere inizia con delle mail di </a:t>
            </a:r>
            <a:r>
              <a:rPr lang="it-IT" dirty="0" err="1" smtClean="0"/>
              <a:t>phishing</a:t>
            </a:r>
            <a:r>
              <a:rPr lang="it-IT" dirty="0" smtClean="0"/>
              <a:t>, in cui l'attaccante prende di mira utenti specifici all'interno della società target con messaggi di posta elettronica fasulli che contengono link pericolosi o dannosi, oppure file malevoli allegati (PDF o documenti Microsoft Office). Questa fase consente di infettare la macchina e dare all'attaccante un primo accesso all'interno dell'infrastruttura </a:t>
            </a:r>
          </a:p>
          <a:p>
            <a:pPr marL="228600" indent="-228600">
              <a:buFont typeface="+mj-lt"/>
              <a:buAutoNum type="arabicPeriod"/>
            </a:pPr>
            <a:r>
              <a:rPr lang="it-IT" dirty="0" smtClean="0"/>
              <a:t>Creazione di una </a:t>
            </a:r>
            <a:r>
              <a:rPr lang="it-IT" dirty="0" err="1" smtClean="0"/>
              <a:t>backdoor</a:t>
            </a:r>
            <a:r>
              <a:rPr lang="it-IT" dirty="0" smtClean="0"/>
              <a:t>: gli attaccanti cercano di ottenere le credenziali di amministratore del dominio estraendole dalla rete. Gli attaccanti quindi, si muovono "lateralmente" all'interno della rete, installando </a:t>
            </a:r>
            <a:r>
              <a:rPr lang="it-IT" dirty="0" err="1" smtClean="0"/>
              <a:t>backdoor</a:t>
            </a:r>
            <a:r>
              <a:rPr lang="it-IT" dirty="0" smtClean="0"/>
              <a:t> e </a:t>
            </a:r>
            <a:r>
              <a:rPr lang="it-IT" dirty="0" err="1" smtClean="0"/>
              <a:t>malware</a:t>
            </a:r>
            <a:r>
              <a:rPr lang="it-IT" dirty="0" smtClean="0"/>
              <a:t> attraverso metodi di '</a:t>
            </a:r>
            <a:r>
              <a:rPr lang="it-IT" dirty="0" err="1" smtClean="0"/>
              <a:t>process</a:t>
            </a:r>
            <a:r>
              <a:rPr lang="it-IT" dirty="0" smtClean="0"/>
              <a:t> </a:t>
            </a:r>
            <a:r>
              <a:rPr lang="it-IT" dirty="0" err="1" smtClean="0"/>
              <a:t>injection</a:t>
            </a:r>
            <a:r>
              <a:rPr lang="it-IT" dirty="0" smtClean="0"/>
              <a:t>', modifiche di registro di sistema o servizi schedulati </a:t>
            </a:r>
          </a:p>
          <a:p>
            <a:pPr marL="228600" indent="-228600">
              <a:buFont typeface="+mj-lt"/>
              <a:buAutoNum type="arabicPeriod"/>
            </a:pPr>
            <a:r>
              <a:rPr lang="it-IT" dirty="0" smtClean="0"/>
              <a:t>Ottenere le credenziali utente: gli attaccanti ottengono la maggior parte di informazioni accedendo i sistemi tramite valide credenziali utente. In media, nelle reti del target vengono acceduti circa 40 sistemi utilizzando le credenziali rubate. </a:t>
            </a:r>
          </a:p>
          <a:p>
            <a:pPr marL="228600" indent="-228600">
              <a:buFont typeface="+mj-lt"/>
              <a:buAutoNum type="arabicPeriod"/>
            </a:pPr>
            <a:r>
              <a:rPr lang="it-IT" dirty="0" smtClean="0"/>
              <a:t>Installazione di utilities malevole: varie utility malevole vengono installate sulla rete target al fine di  poter amministrare il sistema e svolgere attività come l'installazione di </a:t>
            </a:r>
            <a:r>
              <a:rPr lang="it-IT" dirty="0" err="1" smtClean="0"/>
              <a:t>backdoor</a:t>
            </a:r>
            <a:r>
              <a:rPr lang="it-IT" dirty="0" smtClean="0"/>
              <a:t>, il furto di password, la ricezione di email e l'ascolto di processi in esecuzione. </a:t>
            </a:r>
          </a:p>
          <a:p>
            <a:pPr marL="228600" indent="-228600">
              <a:buFont typeface="+mj-lt"/>
              <a:buAutoNum type="arabicPeriod"/>
            </a:pPr>
            <a:r>
              <a:rPr lang="it-IT" dirty="0" smtClean="0"/>
              <a:t>Escalation dei privilegi, 'movimento laterale' ed </a:t>
            </a:r>
            <a:r>
              <a:rPr lang="it-IT" dirty="0" err="1" smtClean="0"/>
              <a:t>esfiltrazione</a:t>
            </a:r>
            <a:r>
              <a:rPr lang="it-IT" dirty="0" smtClean="0"/>
              <a:t> dei dati: ora gli attaccanti iniziano a intercettare le mail, gli allegati e i file dai server attraverso l'infrastruttura malevola di Comando e Controllo. Gli attaccanti di solito '</a:t>
            </a:r>
            <a:r>
              <a:rPr lang="it-IT" dirty="0" err="1" smtClean="0"/>
              <a:t>sifonano</a:t>
            </a:r>
            <a:r>
              <a:rPr lang="it-IT" dirty="0" smtClean="0"/>
              <a:t>' i dati rubati verso server intermedi, dove li cifrano, li comprimono e quindi li indirizzano verso la destinazione finale </a:t>
            </a:r>
          </a:p>
          <a:p>
            <a:pPr marL="228600" indent="-228600">
              <a:buFont typeface="+mj-lt"/>
              <a:buAutoNum type="arabicPeriod"/>
            </a:pPr>
            <a:r>
              <a:rPr lang="it-IT" dirty="0" smtClean="0"/>
              <a:t>Mantenere la persistenza: gli aggressori cercano in ogni modo di mantenere la loro presenza nelle reti del target anche se alcuni parti vengono scoperte o inattivate" </a:t>
            </a:r>
          </a:p>
        </p:txBody>
      </p:sp>
      <p:sp>
        <p:nvSpPr>
          <p:cNvPr id="4" name="Segnaposto numero diapositiva 3"/>
          <p:cNvSpPr>
            <a:spLocks noGrp="1"/>
          </p:cNvSpPr>
          <p:nvPr>
            <p:ph type="sldNum" sz="quarter" idx="10"/>
          </p:nvPr>
        </p:nvSpPr>
        <p:spPr/>
        <p:txBody>
          <a:bodyPr/>
          <a:lstStyle/>
          <a:p>
            <a:fld id="{AB070386-3A4A-7E4A-BB46-F6CFFE082A62}" type="slidenum">
              <a:rPr lang="it-IT" smtClean="0"/>
              <a:t>8</a:t>
            </a:fld>
            <a:endParaRPr lang="it-IT"/>
          </a:p>
        </p:txBody>
      </p:sp>
    </p:spTree>
    <p:extLst>
      <p:ext uri="{BB962C8B-B14F-4D97-AF65-F5344CB8AC3E}">
        <p14:creationId xmlns:p14="http://schemas.microsoft.com/office/powerpoint/2010/main" val="368728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https://business.kaspersky.com/with-the-doors-wide-open-yet-another-sony-megahack/3408/</a:t>
            </a:r>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9</a:t>
            </a:fld>
            <a:endParaRPr lang="it-IT"/>
          </a:p>
        </p:txBody>
      </p:sp>
    </p:spTree>
    <p:extLst>
      <p:ext uri="{BB962C8B-B14F-4D97-AF65-F5344CB8AC3E}">
        <p14:creationId xmlns:p14="http://schemas.microsoft.com/office/powerpoint/2010/main" val="238280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http://www.kaspersky.com/about/news/virus/2015/Carbanak-cybergang-steals-1-bn-USD-from-100-financial-institutions-worldwide</a:t>
            </a:r>
          </a:p>
          <a:p>
            <a:r>
              <a:rPr lang="it-IT" dirty="0" smtClean="0"/>
              <a:t>https://securelist.com/files/2015/02/Carbanak_APT_eng.pdf</a:t>
            </a:r>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10</a:t>
            </a:fld>
            <a:endParaRPr lang="it-IT"/>
          </a:p>
        </p:txBody>
      </p:sp>
    </p:spTree>
    <p:extLst>
      <p:ext uri="{BB962C8B-B14F-4D97-AF65-F5344CB8AC3E}">
        <p14:creationId xmlns:p14="http://schemas.microsoft.com/office/powerpoint/2010/main" val="100766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https://blog.kaspersky.com/talk-security-flash-ghost-anthem/7466/</a:t>
            </a:r>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11</a:t>
            </a:fld>
            <a:endParaRPr lang="it-IT"/>
          </a:p>
        </p:txBody>
      </p:sp>
    </p:spTree>
    <p:extLst>
      <p:ext uri="{BB962C8B-B14F-4D97-AF65-F5344CB8AC3E}">
        <p14:creationId xmlns:p14="http://schemas.microsoft.com/office/powerpoint/2010/main" val="140658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dirty="0" smtClean="0"/>
              <a:t>https://technet.microsoft.com/it-it/library/security/ms12-020.aspx</a:t>
            </a:r>
          </a:p>
          <a:p>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16</a:t>
            </a:fld>
            <a:endParaRPr lang="it-IT"/>
          </a:p>
        </p:txBody>
      </p:sp>
    </p:spTree>
    <p:extLst>
      <p:ext uri="{BB962C8B-B14F-4D97-AF65-F5344CB8AC3E}">
        <p14:creationId xmlns:p14="http://schemas.microsoft.com/office/powerpoint/2010/main" val="244763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http://www.01net.it/come-tutelare-i-web-server-con-il-reverse-proxy/</a:t>
            </a:r>
            <a:endParaRPr lang="it-IT" dirty="0"/>
          </a:p>
        </p:txBody>
      </p:sp>
      <p:sp>
        <p:nvSpPr>
          <p:cNvPr id="4" name="Segnaposto numero diapositiva 3"/>
          <p:cNvSpPr>
            <a:spLocks noGrp="1"/>
          </p:cNvSpPr>
          <p:nvPr>
            <p:ph type="sldNum" sz="quarter" idx="10"/>
          </p:nvPr>
        </p:nvSpPr>
        <p:spPr/>
        <p:txBody>
          <a:bodyPr/>
          <a:lstStyle/>
          <a:p>
            <a:fld id="{AB070386-3A4A-7E4A-BB46-F6CFFE082A62}" type="slidenum">
              <a:rPr lang="it-IT" smtClean="0"/>
              <a:t>17</a:t>
            </a:fld>
            <a:endParaRPr lang="it-IT"/>
          </a:p>
        </p:txBody>
      </p:sp>
    </p:spTree>
    <p:extLst>
      <p:ext uri="{BB962C8B-B14F-4D97-AF65-F5344CB8AC3E}">
        <p14:creationId xmlns:p14="http://schemas.microsoft.com/office/powerpoint/2010/main" val="2266650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3100" y="1757363"/>
            <a:ext cx="5257800" cy="1628775"/>
          </a:xfrm>
          <a:prstGeom prst="rect">
            <a:avLst/>
          </a:prstGeom>
        </p:spPr>
      </p:pic>
    </p:spTree>
    <p:extLst>
      <p:ext uri="{BB962C8B-B14F-4D97-AF65-F5344CB8AC3E}">
        <p14:creationId xmlns:p14="http://schemas.microsoft.com/office/powerpoint/2010/main" val="1502951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chConf Copy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2607" y="713651"/>
            <a:ext cx="4178786" cy="2908820"/>
          </a:xfrm>
          <a:prstGeom prst="rect">
            <a:avLst/>
          </a:prstGeom>
        </p:spPr>
      </p:pic>
      <p:sp>
        <p:nvSpPr>
          <p:cNvPr id="9" name="Text Box 3"/>
          <p:cNvSpPr txBox="1">
            <a:spLocks noChangeArrowheads="1"/>
          </p:cNvSpPr>
          <p:nvPr userDrawn="1"/>
        </p:nvSpPr>
        <p:spPr bwMode="blackWhite">
          <a:xfrm>
            <a:off x="1882252" y="4105059"/>
            <a:ext cx="6938220" cy="707872"/>
          </a:xfrm>
          <a:prstGeom prst="rect">
            <a:avLst/>
          </a:prstGeom>
          <a:noFill/>
          <a:ln w="12700">
            <a:noFill/>
            <a:miter lim="800000"/>
            <a:headEnd type="none" w="sm" len="sm"/>
            <a:tailEnd type="none" w="sm" len="sm"/>
          </a:ln>
        </p:spPr>
        <p:txBody>
          <a:bodyPr wrap="square" lIns="91425" tIns="45713" rIns="91425" bIns="45713">
            <a:spAutoFit/>
          </a:bodyPr>
          <a:lstStyle/>
          <a:p>
            <a:pPr marL="0" algn="just" eaLnBrk="0" hangingPunct="0">
              <a:spcBef>
                <a:spcPts val="1200"/>
              </a:spcBef>
              <a:spcAft>
                <a:spcPts val="1200"/>
              </a:spcAft>
            </a:pPr>
            <a:r>
              <a:rPr lang="en-US" sz="1000" smtClean="0">
                <a:solidFill>
                  <a:schemeClr val="bg2">
                    <a:lumMod val="50000"/>
                  </a:schemeClr>
                </a:solidFill>
                <a:latin typeface="+mn-lt"/>
              </a:rPr>
              <a:t>© EventHandler</a:t>
            </a:r>
            <a:r>
              <a:rPr lang="en-US" sz="1000" baseline="0" smtClean="0">
                <a:solidFill>
                  <a:schemeClr val="bg2">
                    <a:lumMod val="50000"/>
                  </a:schemeClr>
                </a:solidFill>
                <a:latin typeface="+mn-lt"/>
              </a:rPr>
              <a:t> S.r.l</a:t>
            </a:r>
            <a:r>
              <a:rPr lang="en-US" sz="1000" smtClean="0">
                <a:solidFill>
                  <a:schemeClr val="bg2">
                    <a:lumMod val="50000"/>
                  </a:schemeClr>
                </a:solidFill>
                <a:latin typeface="+mn-lt"/>
              </a:rPr>
              <a:t>. All </a:t>
            </a:r>
            <a:r>
              <a:rPr lang="en-US" sz="1000">
                <a:solidFill>
                  <a:schemeClr val="bg2">
                    <a:lumMod val="50000"/>
                  </a:schemeClr>
                </a:solidFill>
                <a:latin typeface="+mn-lt"/>
              </a:rPr>
              <a:t>rights reserved. </a:t>
            </a:r>
            <a:br>
              <a:rPr lang="en-US" sz="1000">
                <a:solidFill>
                  <a:schemeClr val="bg2">
                    <a:lumMod val="50000"/>
                  </a:schemeClr>
                </a:solidFill>
                <a:latin typeface="+mn-lt"/>
              </a:rPr>
            </a:br>
            <a:r>
              <a:rPr lang="en-US" sz="1000">
                <a:solidFill>
                  <a:schemeClr val="bg2">
                    <a:lumMod val="50000"/>
                  </a:schemeClr>
                </a:solidFill>
                <a:latin typeface="+mn-lt"/>
              </a:rPr>
              <a:t>Microsoft, Windows</a:t>
            </a:r>
            <a:r>
              <a:rPr lang="en-US" sz="1000" baseline="0">
                <a:solidFill>
                  <a:schemeClr val="bg2">
                    <a:lumMod val="50000"/>
                  </a:schemeClr>
                </a:solidFill>
                <a:latin typeface="+mn-lt"/>
              </a:rPr>
              <a:t> </a:t>
            </a:r>
            <a:r>
              <a:rPr lang="en-US" sz="1000">
                <a:solidFill>
                  <a:schemeClr val="bg2">
                    <a:lumMod val="50000"/>
                  </a:schemeClr>
                </a:solidFill>
                <a:latin typeface="+mn-lt"/>
              </a:rPr>
              <a:t>and all other trademarks</a:t>
            </a:r>
            <a:r>
              <a:rPr lang="en-US" sz="1000" baseline="0">
                <a:solidFill>
                  <a:schemeClr val="bg2">
                    <a:lumMod val="50000"/>
                  </a:schemeClr>
                </a:solidFill>
                <a:latin typeface="+mn-lt"/>
              </a:rPr>
              <a:t> and copyrights are the property of their respective owners. </a:t>
            </a:r>
            <a:r>
              <a:rPr lang="en-US" sz="1000">
                <a:solidFill>
                  <a:schemeClr val="bg2">
                    <a:lumMod val="50000"/>
                  </a:schemeClr>
                </a:solidFill>
                <a:latin typeface="+mn-lt"/>
              </a:rPr>
              <a:t>EventHandler cannot guarantee the accuracy of any information provided after the date of this presentation.  </a:t>
            </a:r>
            <a:br>
              <a:rPr lang="en-US" sz="1000">
                <a:solidFill>
                  <a:schemeClr val="bg2">
                    <a:lumMod val="50000"/>
                  </a:schemeClr>
                </a:solidFill>
                <a:latin typeface="+mn-lt"/>
              </a:rPr>
            </a:br>
            <a:r>
              <a:rPr lang="en-US" sz="1000">
                <a:solidFill>
                  <a:schemeClr val="bg2">
                    <a:lumMod val="50000"/>
                  </a:schemeClr>
                </a:solidFill>
                <a:latin typeface="+mn-lt"/>
              </a:rPr>
              <a:t>EVENTHANDLER MAKES NO WARRANTIES, EXPRESS, IMPLIED OR STATUTORY, AS TO THE INFORMATION IN THIS PRESENTATION</a:t>
            </a:r>
            <a:r>
              <a:rPr lang="en-US" sz="1000" smtClean="0">
                <a:solidFill>
                  <a:schemeClr val="bg2">
                    <a:lumMod val="50000"/>
                  </a:schemeClr>
                </a:solidFill>
                <a:latin typeface="+mn-lt"/>
              </a:rPr>
              <a:t>.</a:t>
            </a:r>
            <a:endParaRPr lang="en-US" sz="1000">
              <a:solidFill>
                <a:schemeClr val="bg2">
                  <a:lumMod val="50000"/>
                </a:schemeClr>
              </a:solidFill>
              <a:latin typeface="+mn-lt"/>
            </a:endParaRPr>
          </a:p>
        </p:txBody>
      </p:sp>
      <p:pic>
        <p:nvPicPr>
          <p:cNvPr id="10" name="Picture 9" descr="bye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167" y="4195335"/>
            <a:ext cx="1276922" cy="297189"/>
          </a:xfrm>
          <a:prstGeom prst="rect">
            <a:avLst/>
          </a:prstGeom>
        </p:spPr>
      </p:pic>
    </p:spTree>
    <p:extLst>
      <p:ext uri="{BB962C8B-B14F-4D97-AF65-F5344CB8AC3E}">
        <p14:creationId xmlns:p14="http://schemas.microsoft.com/office/powerpoint/2010/main" val="82402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85B8"/>
                </a:solidFill>
              </a:defRPr>
            </a:lvl1pPr>
          </a:lstStyle>
          <a:p>
            <a:r>
              <a:rPr lang="it-IT" smtClean="0"/>
              <a:t>Fare clic per modificare lo stile del titolo</a:t>
            </a:r>
            <a:endParaRPr lang="en-US"/>
          </a:p>
        </p:txBody>
      </p:sp>
    </p:spTree>
    <p:extLst>
      <p:ext uri="{BB962C8B-B14F-4D97-AF65-F5344CB8AC3E}">
        <p14:creationId xmlns:p14="http://schemas.microsoft.com/office/powerpoint/2010/main" val="1380755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B85B8"/>
                </a:solidFill>
              </a:defRPr>
            </a:lvl1pPr>
          </a:lstStyle>
          <a:p>
            <a:r>
              <a:rPr lang="it-IT"/>
              <a:t>Slide title</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202015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ross Ses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5000368" cy="857250"/>
          </a:xfrm>
        </p:spPr>
        <p:txBody>
          <a:bodyPr>
            <a:normAutofit/>
          </a:bodyPr>
          <a:lstStyle>
            <a:lvl1pPr>
              <a:defRPr sz="3200">
                <a:solidFill>
                  <a:srgbClr val="2B85B8"/>
                </a:solidFill>
              </a:defRPr>
            </a:lvl1pPr>
          </a:lstStyle>
          <a:p>
            <a:r>
              <a:rPr lang="it-IT"/>
              <a:t>Slide title</a:t>
            </a:r>
            <a:endParaRPr lang="en-US"/>
          </a:p>
        </p:txBody>
      </p:sp>
      <p:sp>
        <p:nvSpPr>
          <p:cNvPr id="3" name="Content Placeholder 2"/>
          <p:cNvSpPr>
            <a:spLocks noGrp="1"/>
          </p:cNvSpPr>
          <p:nvPr>
            <p:ph idx="1"/>
          </p:nvPr>
        </p:nvSpPr>
        <p:spPr>
          <a:xfrm>
            <a:off x="457200" y="1266568"/>
            <a:ext cx="5000368" cy="3731741"/>
          </a:xfrm>
        </p:spPr>
        <p:txBody>
          <a:bodyPr>
            <a:normAutofit/>
          </a:bodyPr>
          <a:lstStyle>
            <a:lvl1pPr>
              <a:defRPr sz="28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3"/>
          <p:cNvSpPr/>
          <p:nvPr userDrawn="1"/>
        </p:nvSpPr>
        <p:spPr>
          <a:xfrm>
            <a:off x="5766487" y="1"/>
            <a:ext cx="3377513" cy="51434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20000"/>
                  <a:lumOff val="80000"/>
                </a:schemeClr>
              </a:solidFill>
            </a:endParaRPr>
          </a:p>
        </p:txBody>
      </p:sp>
      <p:sp>
        <p:nvSpPr>
          <p:cNvPr id="9" name="TextBox 8"/>
          <p:cNvSpPr txBox="1"/>
          <p:nvPr userDrawn="1"/>
        </p:nvSpPr>
        <p:spPr>
          <a:xfrm>
            <a:off x="5951839" y="205703"/>
            <a:ext cx="2965621" cy="235962"/>
          </a:xfrm>
          <a:prstGeom prst="rect">
            <a:avLst/>
          </a:prstGeom>
          <a:noFill/>
        </p:spPr>
        <p:txBody>
          <a:bodyPr wrap="square" rtlCol="0">
            <a:spAutoFit/>
          </a:bodyPr>
          <a:lstStyle/>
          <a:p>
            <a:pPr algn="l">
              <a:lnSpc>
                <a:spcPct val="60000"/>
              </a:lnSpc>
            </a:pPr>
            <a:r>
              <a:rPr lang="en-US" sz="1400" i="0" cap="small">
                <a:solidFill>
                  <a:schemeClr val="bg1"/>
                </a:solidFill>
              </a:rPr>
              <a:t>su</a:t>
            </a:r>
            <a:r>
              <a:rPr lang="en-US" sz="1400" i="0" cap="small" baseline="0">
                <a:solidFill>
                  <a:schemeClr val="bg1"/>
                </a:solidFill>
              </a:rPr>
              <a:t> questo argomento segui anche:</a:t>
            </a:r>
            <a:endParaRPr lang="en-US" sz="1400" i="0" cap="small">
              <a:solidFill>
                <a:schemeClr val="bg1"/>
              </a:solidFill>
            </a:endParaRPr>
          </a:p>
        </p:txBody>
      </p:sp>
      <p:sp>
        <p:nvSpPr>
          <p:cNvPr id="11" name="Text Placeholder 10"/>
          <p:cNvSpPr>
            <a:spLocks noGrp="1"/>
          </p:cNvSpPr>
          <p:nvPr>
            <p:ph type="body" sz="quarter" idx="16" hasCustomPrompt="1"/>
          </p:nvPr>
        </p:nvSpPr>
        <p:spPr>
          <a:xfrm>
            <a:off x="6116595" y="577215"/>
            <a:ext cx="2800864" cy="868526"/>
          </a:xfrm>
          <a:effectLst/>
        </p:spPr>
        <p:txBody>
          <a:bodyPr vert="horz" lIns="91440" tIns="45720" rIns="91440" bIns="45720" rtlCol="0" anchor="ctr">
            <a:noAutofit/>
          </a:bodyPr>
          <a:lstStyle>
            <a:lvl1pPr marL="0" indent="0">
              <a:buNone/>
              <a:defRPr lang="en-US" sz="1800" b="1" cap="all" normalizeH="0" baseline="0">
                <a:solidFill>
                  <a:schemeClr val="bg1"/>
                </a:solidFill>
                <a:latin typeface="Segoe"/>
                <a:ea typeface="+mj-ea"/>
                <a:cs typeface="Segoe"/>
              </a:defRPr>
            </a:lvl1pPr>
          </a:lstStyle>
          <a:p>
            <a:pPr marL="0" lvl="0">
              <a:lnSpc>
                <a:spcPct val="100000"/>
              </a:lnSpc>
              <a:spcBef>
                <a:spcPct val="0"/>
              </a:spcBef>
              <a:spcAft>
                <a:spcPts val="1200"/>
              </a:spcAft>
            </a:pPr>
            <a:r>
              <a:rPr lang="en-US"/>
              <a:t>Session title</a:t>
            </a:r>
          </a:p>
        </p:txBody>
      </p:sp>
      <p:sp>
        <p:nvSpPr>
          <p:cNvPr id="8" name="Text Placeholder 15"/>
          <p:cNvSpPr>
            <a:spLocks noGrp="1"/>
          </p:cNvSpPr>
          <p:nvPr>
            <p:ph type="body" sz="quarter" idx="15" hasCustomPrompt="1"/>
          </p:nvPr>
        </p:nvSpPr>
        <p:spPr>
          <a:xfrm>
            <a:off x="6116596" y="1926983"/>
            <a:ext cx="900151" cy="379628"/>
          </a:xfrm>
          <a:solidFill>
            <a:schemeClr val="bg1"/>
          </a:solidFill>
        </p:spPr>
        <p:txBody>
          <a:bodyPr anchor="ctr">
            <a:noAutofit/>
          </a:bodyPr>
          <a:lstStyle>
            <a:lvl1pPr marL="0" indent="0" algn="ctr">
              <a:buNone/>
              <a:defRPr sz="1400" b="1" cap="all">
                <a:solidFill>
                  <a:srgbClr val="2B85B8"/>
                </a:solidFill>
                <a:latin typeface="Segoe"/>
                <a:cs typeface="Segoe"/>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Code</a:t>
            </a:r>
          </a:p>
        </p:txBody>
      </p:sp>
      <p:sp>
        <p:nvSpPr>
          <p:cNvPr id="15" name="Text Placeholder 15"/>
          <p:cNvSpPr>
            <a:spLocks noGrp="1"/>
          </p:cNvSpPr>
          <p:nvPr>
            <p:ph type="body" sz="quarter" idx="17" hasCustomPrompt="1"/>
          </p:nvPr>
        </p:nvSpPr>
        <p:spPr>
          <a:xfrm>
            <a:off x="7058791" y="1926983"/>
            <a:ext cx="1858669" cy="379628"/>
          </a:xfrm>
          <a:solidFill>
            <a:schemeClr val="bg1"/>
          </a:solidFill>
        </p:spPr>
        <p:txBody>
          <a:bodyPr anchor="ctr">
            <a:noAutofit/>
          </a:bodyPr>
          <a:lstStyle>
            <a:lvl1pPr marL="0" indent="0" algn="ctr">
              <a:buNone/>
              <a:defRPr sz="1200" b="1" cap="none" baseline="0">
                <a:solidFill>
                  <a:srgbClr val="2B85B8"/>
                </a:solidFill>
                <a:latin typeface="Segoe"/>
                <a:cs typeface="Segoe"/>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Date &amp; Time, Room</a:t>
            </a:r>
          </a:p>
        </p:txBody>
      </p:sp>
      <p:sp>
        <p:nvSpPr>
          <p:cNvPr id="6" name="Text Placeholder 5"/>
          <p:cNvSpPr>
            <a:spLocks noGrp="1"/>
          </p:cNvSpPr>
          <p:nvPr>
            <p:ph type="body" sz="quarter" idx="18" hasCustomPrompt="1"/>
          </p:nvPr>
        </p:nvSpPr>
        <p:spPr>
          <a:xfrm>
            <a:off x="6116638" y="1446213"/>
            <a:ext cx="2800350" cy="414337"/>
          </a:xfrm>
        </p:spPr>
        <p:txBody>
          <a:bodyPr>
            <a:normAutofit/>
          </a:bodyPr>
          <a:lstStyle>
            <a:lvl1pPr marL="0" indent="0">
              <a:buNone/>
              <a:defRPr sz="1600" b="1">
                <a:solidFill>
                  <a:srgbClr val="FFFFFF"/>
                </a:solidFill>
              </a:defRPr>
            </a:lvl1pPr>
          </a:lstStyle>
          <a:p>
            <a:pPr lvl="0"/>
            <a:r>
              <a:rPr lang="en-US" sz="1600" b="1"/>
              <a:t>Speaker name</a:t>
            </a: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5486" y="4755569"/>
            <a:ext cx="310701" cy="310701"/>
          </a:xfrm>
          <a:prstGeom prst="rect">
            <a:avLst/>
          </a:prstGeom>
        </p:spPr>
      </p:pic>
    </p:spTree>
    <p:extLst>
      <p:ext uri="{BB962C8B-B14F-4D97-AF65-F5344CB8AC3E}">
        <p14:creationId xmlns:p14="http://schemas.microsoft.com/office/powerpoint/2010/main" val="2688459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198609"/>
            <a:ext cx="7772400" cy="1450986"/>
          </a:xfrm>
        </p:spPr>
        <p:txBody>
          <a:bodyPr anchor="b">
            <a:normAutofit/>
          </a:bodyPr>
          <a:lstStyle>
            <a:lvl1pPr algn="l">
              <a:defRPr sz="4800" b="1" cap="all" baseline="0">
                <a:solidFill>
                  <a:schemeClr val="bg1"/>
                </a:solidFill>
              </a:defRPr>
            </a:lvl1pPr>
          </a:lstStyle>
          <a:p>
            <a:r>
              <a:rPr lang="it-IT"/>
              <a:t>Section TITLE</a:t>
            </a:r>
            <a:endParaRPr lang="en-US"/>
          </a:p>
        </p:txBody>
      </p:sp>
      <p:sp>
        <p:nvSpPr>
          <p:cNvPr id="3" name="Text Placeholder 2"/>
          <p:cNvSpPr>
            <a:spLocks noGrp="1"/>
          </p:cNvSpPr>
          <p:nvPr>
            <p:ph type="body" idx="1" hasCustomPrompt="1"/>
          </p:nvPr>
        </p:nvSpPr>
        <p:spPr>
          <a:xfrm>
            <a:off x="722313" y="2649595"/>
            <a:ext cx="7772400" cy="1125140"/>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Section subtitle</a:t>
            </a:r>
          </a:p>
        </p:txBody>
      </p:sp>
      <p:pic>
        <p:nvPicPr>
          <p:cNvPr id="5" name="Immagin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0264" y="4110088"/>
            <a:ext cx="894821" cy="910800"/>
          </a:xfrm>
          <a:prstGeom prst="rect">
            <a:avLst/>
          </a:prstGeom>
        </p:spPr>
      </p:pic>
    </p:spTree>
    <p:extLst>
      <p:ext uri="{BB962C8B-B14F-4D97-AF65-F5344CB8AC3E}">
        <p14:creationId xmlns:p14="http://schemas.microsoft.com/office/powerpoint/2010/main" val="2589498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B85B8"/>
                </a:solidFill>
              </a:defRPr>
            </a:lvl1pPr>
          </a:lstStyle>
          <a:p>
            <a:r>
              <a:rPr lang="it-IT"/>
              <a:t>Slide title</a:t>
            </a:r>
            <a:endParaRPr lang="en-US"/>
          </a:p>
        </p:txBody>
      </p:sp>
      <p:sp>
        <p:nvSpPr>
          <p:cNvPr id="3" name="Content Placeholder 2"/>
          <p:cNvSpPr>
            <a:spLocks noGrp="1"/>
          </p:cNvSpPr>
          <p:nvPr>
            <p:ph sz="half" idx="1"/>
          </p:nvPr>
        </p:nvSpPr>
        <p:spPr>
          <a:xfrm>
            <a:off x="457200" y="1000125"/>
            <a:ext cx="4038600" cy="40414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000125"/>
            <a:ext cx="4038600" cy="40414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436552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p:spPr>
        <p:txBody>
          <a:bodyPr/>
          <a:lstStyle>
            <a:lvl1pPr>
              <a:defRPr>
                <a:solidFill>
                  <a:srgbClr val="2B85B8"/>
                </a:solidFill>
              </a:defRPr>
            </a:lvl1pPr>
          </a:lstStyle>
          <a:p>
            <a:r>
              <a:rPr lang="it-IT"/>
              <a:t>Slide title</a:t>
            </a:r>
            <a:endParaRPr lang="en-US"/>
          </a:p>
        </p:txBody>
      </p:sp>
      <p:sp>
        <p:nvSpPr>
          <p:cNvPr id="3" name="Text Placeholder 2"/>
          <p:cNvSpPr>
            <a:spLocks noGrp="1"/>
          </p:cNvSpPr>
          <p:nvPr>
            <p:ph type="body" idx="1" hasCustomPrompt="1"/>
          </p:nvPr>
        </p:nvSpPr>
        <p:spPr>
          <a:xfrm>
            <a:off x="457200" y="1151335"/>
            <a:ext cx="4040188" cy="479822"/>
          </a:xfrm>
        </p:spPr>
        <p:txBody>
          <a:bodyPr anchor="b">
            <a:normAutofit/>
          </a:bodyPr>
          <a:lstStyle>
            <a:lvl1pPr marL="0" indent="0">
              <a:buNone/>
              <a:defRPr sz="24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comparison 1</a:t>
            </a:r>
          </a:p>
        </p:txBody>
      </p:sp>
      <p:sp>
        <p:nvSpPr>
          <p:cNvPr id="4" name="Content Placeholder 3"/>
          <p:cNvSpPr>
            <a:spLocks noGrp="1"/>
          </p:cNvSpPr>
          <p:nvPr>
            <p:ph sz="half" idx="2"/>
          </p:nvPr>
        </p:nvSpPr>
        <p:spPr>
          <a:xfrm>
            <a:off x="457200" y="1631156"/>
            <a:ext cx="4040188" cy="3385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hasCustomPrompt="1"/>
          </p:nvPr>
        </p:nvSpPr>
        <p:spPr>
          <a:xfrm>
            <a:off x="4645027" y="1151335"/>
            <a:ext cx="4041775" cy="479822"/>
          </a:xfrm>
        </p:spPr>
        <p:txBody>
          <a:bodyPr vert="horz" lIns="91440" tIns="45720" rIns="91440" bIns="45720" rtlCol="0" anchor="b">
            <a:normAutofit/>
          </a:bodyPr>
          <a:lstStyle>
            <a:lvl1pPr>
              <a:defRPr lang="it-IT" sz="2400" b="1" cap="small" baseline="0"/>
            </a:lvl1pPr>
          </a:lstStyle>
          <a:p>
            <a:pPr marL="0" lvl="0" indent="0">
              <a:buNone/>
            </a:pPr>
            <a:r>
              <a:rPr lang="it-IT"/>
              <a:t>comparison 2</a:t>
            </a:r>
          </a:p>
        </p:txBody>
      </p:sp>
      <p:sp>
        <p:nvSpPr>
          <p:cNvPr id="6" name="Content Placeholder 5"/>
          <p:cNvSpPr>
            <a:spLocks noGrp="1"/>
          </p:cNvSpPr>
          <p:nvPr>
            <p:ph sz="quarter" idx="4"/>
          </p:nvPr>
        </p:nvSpPr>
        <p:spPr>
          <a:xfrm>
            <a:off x="4645027" y="1631156"/>
            <a:ext cx="4041775" cy="3385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028404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B85B8"/>
                </a:solidFill>
              </a:defRPr>
            </a:lvl1pPr>
          </a:lstStyle>
          <a:p>
            <a:r>
              <a:rPr lang="it-IT"/>
              <a:t>Slide title</a:t>
            </a:r>
            <a:endParaRPr lang="en-US"/>
          </a:p>
        </p:txBody>
      </p:sp>
    </p:spTree>
    <p:extLst>
      <p:ext uri="{BB962C8B-B14F-4D97-AF65-F5344CB8AC3E}">
        <p14:creationId xmlns:p14="http://schemas.microsoft.com/office/powerpoint/2010/main" val="2518728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974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5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ext Session">
    <p:bg>
      <p:bgPr>
        <a:solidFill>
          <a:schemeClr val="tx2"/>
        </a:solidFill>
        <a:effectLst/>
      </p:bgPr>
    </p:bg>
    <p:spTree>
      <p:nvGrpSpPr>
        <p:cNvPr id="1" name=""/>
        <p:cNvGrpSpPr/>
        <p:nvPr/>
      </p:nvGrpSpPr>
      <p:grpSpPr>
        <a:xfrm>
          <a:off x="0" y="0"/>
          <a:ext cx="0" cy="0"/>
          <a:chOff x="0" y="0"/>
          <a:chExt cx="0" cy="0"/>
        </a:xfrm>
      </p:grpSpPr>
      <p:sp>
        <p:nvSpPr>
          <p:cNvPr id="12" name="Rectangle 11"/>
          <p:cNvSpPr/>
          <p:nvPr userDrawn="1"/>
        </p:nvSpPr>
        <p:spPr>
          <a:xfrm>
            <a:off x="282410" y="582430"/>
            <a:ext cx="915260" cy="825888"/>
          </a:xfrm>
          <a:prstGeom prst="rect">
            <a:avLst/>
          </a:prstGeom>
          <a:solidFill>
            <a:schemeClr val="bg1"/>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1315627" y="509358"/>
            <a:ext cx="7416483" cy="640328"/>
          </a:xfrm>
          <a:effectLst/>
        </p:spPr>
        <p:txBody>
          <a:bodyPr anchor="ctr">
            <a:noAutofit/>
          </a:bodyPr>
          <a:lstStyle>
            <a:lvl1pPr>
              <a:lnSpc>
                <a:spcPct val="100000"/>
              </a:lnSpc>
              <a:defRPr sz="2400" b="1" cap="all" normalizeH="0" baseline="0">
                <a:solidFill>
                  <a:schemeClr val="bg1"/>
                </a:solidFill>
                <a:latin typeface="Segoe"/>
                <a:cs typeface="Segoe"/>
              </a:defRPr>
            </a:lvl1pPr>
          </a:lstStyle>
          <a:p>
            <a:r>
              <a:rPr lang="it-IT"/>
              <a:t>Session title</a:t>
            </a:r>
            <a:endParaRPr lang="en-US"/>
          </a:p>
        </p:txBody>
      </p:sp>
      <p:sp>
        <p:nvSpPr>
          <p:cNvPr id="3" name="Subtitle 2"/>
          <p:cNvSpPr>
            <a:spLocks noGrp="1"/>
          </p:cNvSpPr>
          <p:nvPr>
            <p:ph type="subTitle" idx="1" hasCustomPrompt="1"/>
          </p:nvPr>
        </p:nvSpPr>
        <p:spPr>
          <a:xfrm>
            <a:off x="1315627" y="1123008"/>
            <a:ext cx="7416483" cy="361338"/>
          </a:xfrm>
        </p:spPr>
        <p:txBody>
          <a:bodyPr anchor="t">
            <a:normAutofit/>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Speaker name</a:t>
            </a:r>
            <a:endParaRPr lang="en-US"/>
          </a:p>
        </p:txBody>
      </p:sp>
      <p:sp>
        <p:nvSpPr>
          <p:cNvPr id="16" name="Text Placeholder 15"/>
          <p:cNvSpPr>
            <a:spLocks noGrp="1"/>
          </p:cNvSpPr>
          <p:nvPr>
            <p:ph type="body" sz="quarter" idx="15" hasCustomPrompt="1"/>
          </p:nvPr>
        </p:nvSpPr>
        <p:spPr>
          <a:xfrm>
            <a:off x="282412" y="577281"/>
            <a:ext cx="912085" cy="829841"/>
          </a:xfrm>
        </p:spPr>
        <p:txBody>
          <a:bodyPr anchor="ctr">
            <a:noAutofit/>
          </a:bodyPr>
          <a:lstStyle>
            <a:lvl1pPr marL="0" indent="0" algn="ctr">
              <a:buNone/>
              <a:defRPr sz="1400" b="1" cap="all">
                <a:solidFill>
                  <a:schemeClr val="tx2"/>
                </a:solidFill>
                <a:latin typeface="Segoe"/>
                <a:cs typeface="Segoe"/>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Code</a:t>
            </a:r>
          </a:p>
        </p:txBody>
      </p:sp>
      <p:sp>
        <p:nvSpPr>
          <p:cNvPr id="4" name="Rectangle 3"/>
          <p:cNvSpPr/>
          <p:nvPr userDrawn="1"/>
        </p:nvSpPr>
        <p:spPr>
          <a:xfrm>
            <a:off x="0" y="1742304"/>
            <a:ext cx="9144000" cy="3401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20000"/>
                  <a:lumOff val="80000"/>
                </a:schemeClr>
              </a:solidFill>
            </a:endParaRPr>
          </a:p>
        </p:txBody>
      </p:sp>
      <p:sp>
        <p:nvSpPr>
          <p:cNvPr id="10" name="TextBox 9"/>
          <p:cNvSpPr txBox="1"/>
          <p:nvPr userDrawn="1"/>
        </p:nvSpPr>
        <p:spPr>
          <a:xfrm>
            <a:off x="201818" y="205703"/>
            <a:ext cx="3708202" cy="235962"/>
          </a:xfrm>
          <a:prstGeom prst="rect">
            <a:avLst/>
          </a:prstGeom>
          <a:noFill/>
        </p:spPr>
        <p:txBody>
          <a:bodyPr wrap="square" rtlCol="0">
            <a:spAutoFit/>
          </a:bodyPr>
          <a:lstStyle/>
          <a:p>
            <a:pPr algn="l">
              <a:lnSpc>
                <a:spcPct val="60000"/>
              </a:lnSpc>
            </a:pPr>
            <a:r>
              <a:rPr lang="en-US" sz="1400" i="0" cap="small">
                <a:solidFill>
                  <a:schemeClr val="bg1"/>
                </a:solidFill>
              </a:rPr>
              <a:t>prossima</a:t>
            </a:r>
            <a:r>
              <a:rPr lang="en-US" sz="1400" i="0" cap="small" baseline="0">
                <a:solidFill>
                  <a:schemeClr val="bg1"/>
                </a:solidFill>
              </a:rPr>
              <a:t> sessione in sala:</a:t>
            </a:r>
            <a:endParaRPr lang="en-US" sz="1400" i="0" cap="small">
              <a:solidFill>
                <a:schemeClr val="bg1"/>
              </a:solidFill>
            </a:endParaRPr>
          </a:p>
        </p:txBody>
      </p:sp>
      <p:sp>
        <p:nvSpPr>
          <p:cNvPr id="11" name="TextBox 10"/>
          <p:cNvSpPr txBox="1"/>
          <p:nvPr userDrawn="1"/>
        </p:nvSpPr>
        <p:spPr>
          <a:xfrm>
            <a:off x="3274503" y="1881687"/>
            <a:ext cx="2594994" cy="253916"/>
          </a:xfrm>
          <a:prstGeom prst="rect">
            <a:avLst/>
          </a:prstGeom>
          <a:noFill/>
        </p:spPr>
        <p:txBody>
          <a:bodyPr wrap="square" rtlCol="0">
            <a:spAutoFit/>
          </a:bodyPr>
          <a:lstStyle/>
          <a:p>
            <a:pPr algn="ctr"/>
            <a:r>
              <a:rPr lang="en-US" sz="1050" cap="small">
                <a:solidFill>
                  <a:schemeClr val="bg1">
                    <a:lumMod val="50000"/>
                  </a:schemeClr>
                </a:solidFill>
              </a:rPr>
              <a:t>grazie</a:t>
            </a:r>
            <a:r>
              <a:rPr lang="en-US" sz="1050" cap="small" baseline="0">
                <a:solidFill>
                  <a:schemeClr val="bg1">
                    <a:lumMod val="50000"/>
                  </a:schemeClr>
                </a:solidFill>
              </a:rPr>
              <a:t> ai nostri sponsor</a:t>
            </a:r>
            <a:endParaRPr lang="en-US" sz="1050" cap="small">
              <a:solidFill>
                <a:schemeClr val="bg1">
                  <a:lumMod val="50000"/>
                </a:schemeClr>
              </a:solidFill>
            </a:endParaRPr>
          </a:p>
        </p:txBody>
      </p:sp>
    </p:spTree>
    <p:extLst>
      <p:ext uri="{BB962C8B-B14F-4D97-AF65-F5344CB8AC3E}">
        <p14:creationId xmlns:p14="http://schemas.microsoft.com/office/powerpoint/2010/main" val="985760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3"/>
            <a:ext cx="8740142" cy="2430665"/>
          </a:xfrm>
        </p:spPr>
        <p:txBody>
          <a:bodyPr>
            <a:spAutoFit/>
          </a:bodyPr>
          <a:lstStyle>
            <a:lvl1pPr>
              <a:defRPr sz="294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404795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941" b="0" kern="1200" cap="none" spc="-74" baseline="0" dirty="0">
                <a:ln w="3175">
                  <a:noFill/>
                </a:ln>
                <a:solidFill>
                  <a:schemeClr val="tx1"/>
                </a:solidFill>
                <a:effectLst/>
                <a:latin typeface="+mj-lt"/>
                <a:ea typeface="+mn-ea"/>
                <a:cs typeface="+mn-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7461263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685845" rtl="0" eaLnBrk="1" latinLnBrk="0" hangingPunct="1">
              <a:lnSpc>
                <a:spcPct val="90000"/>
              </a:lnSpc>
              <a:spcBef>
                <a:spcPct val="0"/>
              </a:spcBef>
              <a:buNone/>
              <a:defRPr lang="en-US" sz="3971" b="0" kern="1200" cap="none" spc="-110" baseline="0" dirty="0">
                <a:ln w="3175">
                  <a:noFill/>
                </a:ln>
                <a:gradFill>
                  <a:gsLst>
                    <a:gs pos="76768">
                      <a:schemeClr val="tx2"/>
                    </a:gs>
                    <a:gs pos="53000">
                      <a:schemeClr val="tx2"/>
                    </a:gs>
                  </a:gsLst>
                  <a:lin ang="5400000" scaled="0"/>
                </a:gradFill>
                <a:effectLst/>
                <a:latin typeface="+mj-lt"/>
                <a:ea typeface="+mn-ea"/>
                <a:cs typeface="Segoe UI Semibold" panose="020B07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880353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ponsors">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0" y="858647"/>
            <a:ext cx="9144000" cy="4284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20000"/>
                  <a:lumOff val="80000"/>
                </a:schemeClr>
              </a:solidFill>
            </a:endParaRPr>
          </a:p>
        </p:txBody>
      </p:sp>
      <p:sp>
        <p:nvSpPr>
          <p:cNvPr id="11" name="TextBox 10"/>
          <p:cNvSpPr txBox="1"/>
          <p:nvPr userDrawn="1"/>
        </p:nvSpPr>
        <p:spPr>
          <a:xfrm>
            <a:off x="2847508" y="216471"/>
            <a:ext cx="3448984" cy="461665"/>
          </a:xfrm>
          <a:prstGeom prst="rect">
            <a:avLst/>
          </a:prstGeom>
          <a:noFill/>
        </p:spPr>
        <p:txBody>
          <a:bodyPr wrap="square" rtlCol="0">
            <a:spAutoFit/>
          </a:bodyPr>
          <a:lstStyle/>
          <a:p>
            <a:pPr algn="ctr"/>
            <a:r>
              <a:rPr lang="en-US" sz="2400" cap="small">
                <a:solidFill>
                  <a:schemeClr val="bg1"/>
                </a:solidFill>
              </a:rPr>
              <a:t>grazie</a:t>
            </a:r>
            <a:r>
              <a:rPr lang="en-US" sz="2400" cap="small" baseline="0">
                <a:solidFill>
                  <a:schemeClr val="bg1"/>
                </a:solidFill>
              </a:rPr>
              <a:t> ai nostri sponsor</a:t>
            </a:r>
            <a:endParaRPr lang="en-US" sz="2400" cap="small">
              <a:solidFill>
                <a:schemeClr val="bg1"/>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3517" y="172142"/>
            <a:ext cx="513947" cy="513947"/>
          </a:xfrm>
          <a:prstGeom prst="rect">
            <a:avLst/>
          </a:prstGeom>
          <a:ln w="12700" cap="sq">
            <a:noFill/>
          </a:ln>
        </p:spPr>
      </p:pic>
    </p:spTree>
    <p:extLst>
      <p:ext uri="{BB962C8B-B14F-4D97-AF65-F5344CB8AC3E}">
        <p14:creationId xmlns:p14="http://schemas.microsoft.com/office/powerpoint/2010/main" val="407168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ssion Title - 1 Speak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17675" y="1122398"/>
            <a:ext cx="6869261" cy="1418459"/>
          </a:xfrm>
          <a:effectLst/>
        </p:spPr>
        <p:txBody>
          <a:bodyPr anchor="ctr">
            <a:normAutofit/>
          </a:bodyPr>
          <a:lstStyle>
            <a:lvl1pPr>
              <a:lnSpc>
                <a:spcPct val="100000"/>
              </a:lnSpc>
              <a:defRPr sz="4000" b="1" cap="all" normalizeH="0">
                <a:solidFill>
                  <a:schemeClr val="bg1"/>
                </a:solidFill>
                <a:latin typeface="Segoe"/>
                <a:cs typeface="Segoe"/>
              </a:defRPr>
            </a:lvl1pPr>
          </a:lstStyle>
          <a:p>
            <a:r>
              <a:rPr lang="it-IT"/>
              <a:t>SeSSION TITLE</a:t>
            </a:r>
            <a:endParaRPr lang="en-US"/>
          </a:p>
        </p:txBody>
      </p:sp>
      <p:sp>
        <p:nvSpPr>
          <p:cNvPr id="3" name="Subtitle 2"/>
          <p:cNvSpPr>
            <a:spLocks noGrp="1"/>
          </p:cNvSpPr>
          <p:nvPr>
            <p:ph type="subTitle" idx="1" hasCustomPrompt="1"/>
          </p:nvPr>
        </p:nvSpPr>
        <p:spPr>
          <a:xfrm>
            <a:off x="1717673" y="2826988"/>
            <a:ext cx="6869263" cy="499758"/>
          </a:xfrm>
        </p:spPr>
        <p:txBody>
          <a:bodyPr anchor="t"/>
          <a:lstStyle>
            <a:lvl1pPr marL="0" indent="0" algn="l">
              <a:buNone/>
              <a:defRPr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Speaker name</a:t>
            </a:r>
            <a:endParaRPr lang="en-US"/>
          </a:p>
        </p:txBody>
      </p:sp>
      <p:sp>
        <p:nvSpPr>
          <p:cNvPr id="20" name="Text Placeholder 19"/>
          <p:cNvSpPr>
            <a:spLocks noGrp="1"/>
          </p:cNvSpPr>
          <p:nvPr>
            <p:ph type="body" sz="quarter" idx="16" hasCustomPrompt="1"/>
          </p:nvPr>
        </p:nvSpPr>
        <p:spPr>
          <a:xfrm>
            <a:off x="1717674" y="3193218"/>
            <a:ext cx="6869263" cy="615093"/>
          </a:xfrm>
        </p:spPr>
        <p:txBody>
          <a:bodyPr>
            <a:noAutofit/>
          </a:bodyPr>
          <a:lstStyle>
            <a:lvl1pPr marL="0" indent="0">
              <a:buNone/>
              <a:defRPr lang="it-IT" sz="2400" kern="1200" baseline="0">
                <a:solidFill>
                  <a:srgbClr val="FFFFFF"/>
                </a:solidFill>
                <a:latin typeface="+mn-lt"/>
                <a:ea typeface="+mn-ea"/>
                <a:cs typeface="+mn-cs"/>
              </a:defRPr>
            </a:lvl1pPr>
            <a:lvl2pPr marL="457200" indent="0">
              <a:buNone/>
              <a:defRPr lang="it-IT" sz="3200" kern="1200">
                <a:solidFill>
                  <a:srgbClr val="191919"/>
                </a:solidFill>
                <a:latin typeface="+mn-lt"/>
                <a:ea typeface="+mn-ea"/>
                <a:cs typeface="+mn-cs"/>
              </a:defRPr>
            </a:lvl2pPr>
            <a:lvl3pPr marL="914400" indent="0">
              <a:buNone/>
              <a:defRPr lang="it-IT" sz="3200" kern="1200">
                <a:solidFill>
                  <a:srgbClr val="191919"/>
                </a:solidFill>
                <a:latin typeface="+mn-lt"/>
                <a:ea typeface="+mn-ea"/>
                <a:cs typeface="+mn-cs"/>
              </a:defRPr>
            </a:lvl3pPr>
            <a:lvl4pPr marL="1371600" indent="0">
              <a:buNone/>
              <a:defRPr lang="it-IT" sz="3200" kern="1200">
                <a:solidFill>
                  <a:srgbClr val="191919"/>
                </a:solidFill>
                <a:latin typeface="+mn-lt"/>
                <a:ea typeface="+mn-ea"/>
                <a:cs typeface="+mn-cs"/>
              </a:defRPr>
            </a:lvl4pPr>
            <a:lvl5pPr marL="1828800" indent="0">
              <a:buNone/>
              <a:defRPr lang="en-US" sz="3200" kern="1200">
                <a:solidFill>
                  <a:srgbClr val="191919"/>
                </a:solidFill>
                <a:latin typeface="+mn-lt"/>
                <a:ea typeface="+mn-ea"/>
                <a:cs typeface="+mn-cs"/>
              </a:defRPr>
            </a:lvl5pPr>
          </a:lstStyle>
          <a:p>
            <a:pPr lvl="0"/>
            <a:r>
              <a:rPr lang="it-IT"/>
              <a:t>Job title, Company</a:t>
            </a:r>
            <a:endParaRPr lang="en-US"/>
          </a:p>
        </p:txBody>
      </p:sp>
      <p:sp>
        <p:nvSpPr>
          <p:cNvPr id="22" name="Text Placeholder 21"/>
          <p:cNvSpPr>
            <a:spLocks noGrp="1"/>
          </p:cNvSpPr>
          <p:nvPr>
            <p:ph type="body" sz="quarter" idx="17" hasCustomPrompt="1"/>
          </p:nvPr>
        </p:nvSpPr>
        <p:spPr>
          <a:xfrm>
            <a:off x="1717027" y="3605101"/>
            <a:ext cx="6869911" cy="627339"/>
          </a:xfrm>
        </p:spPr>
        <p:txBody>
          <a:bodyPr>
            <a:noAutofit/>
          </a:bodyPr>
          <a:lstStyle>
            <a:lvl1pPr marL="0" indent="0">
              <a:buNone/>
              <a:defRPr lang="it-IT" sz="2000" b="1" kern="1200">
                <a:solidFill>
                  <a:srgbClr val="FFFFFF"/>
                </a:solidFill>
                <a:latin typeface="+mn-lt"/>
                <a:ea typeface="+mn-ea"/>
                <a:cs typeface="+mn-cs"/>
              </a:defRPr>
            </a:lvl1pPr>
            <a:lvl2pPr marL="457200" indent="0">
              <a:buNone/>
              <a:defRPr lang="it-IT" sz="2000" b="1" kern="1200">
                <a:solidFill>
                  <a:schemeClr val="tx1"/>
                </a:solidFill>
                <a:latin typeface="+mn-lt"/>
                <a:ea typeface="+mn-ea"/>
                <a:cs typeface="+mn-cs"/>
              </a:defRPr>
            </a:lvl2pPr>
            <a:lvl3pPr marL="914400" indent="0">
              <a:buNone/>
              <a:defRPr lang="it-IT" sz="2000" b="1" kern="1200">
                <a:solidFill>
                  <a:schemeClr val="tx1"/>
                </a:solidFill>
                <a:latin typeface="+mn-lt"/>
                <a:ea typeface="+mn-ea"/>
                <a:cs typeface="+mn-cs"/>
              </a:defRPr>
            </a:lvl3pPr>
            <a:lvl4pPr marL="1371600" indent="0">
              <a:buNone/>
              <a:defRPr lang="it-IT" sz="2000" b="1" kern="1200">
                <a:solidFill>
                  <a:schemeClr val="tx1"/>
                </a:solidFill>
                <a:latin typeface="+mn-lt"/>
                <a:ea typeface="+mn-ea"/>
                <a:cs typeface="+mn-cs"/>
              </a:defRPr>
            </a:lvl4pPr>
            <a:lvl5pPr marL="1828800" indent="0">
              <a:buNone/>
              <a:defRPr lang="en-US" sz="2000" b="1" kern="1200">
                <a:solidFill>
                  <a:schemeClr val="tx1"/>
                </a:solidFill>
                <a:latin typeface="+mn-lt"/>
                <a:ea typeface="+mn-ea"/>
                <a:cs typeface="+mn-cs"/>
              </a:defRPr>
            </a:lvl5pPr>
          </a:lstStyle>
          <a:p>
            <a:pPr lvl="0"/>
            <a:r>
              <a:rPr lang="en-US"/>
              <a:t>email@company.com</a:t>
            </a: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046" y="1192228"/>
            <a:ext cx="894821" cy="910800"/>
          </a:xfrm>
          <a:prstGeom prst="rect">
            <a:avLst/>
          </a:prstGeom>
        </p:spPr>
      </p:pic>
    </p:spTree>
    <p:extLst>
      <p:ext uri="{BB962C8B-B14F-4D97-AF65-F5344CB8AC3E}">
        <p14:creationId xmlns:p14="http://schemas.microsoft.com/office/powerpoint/2010/main" val="190645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ssion Title - 2 Speaker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17675" y="1122398"/>
            <a:ext cx="6869261" cy="1418459"/>
          </a:xfrm>
          <a:effectLst/>
        </p:spPr>
        <p:txBody>
          <a:bodyPr anchor="ctr">
            <a:normAutofit/>
          </a:bodyPr>
          <a:lstStyle>
            <a:lvl1pPr>
              <a:lnSpc>
                <a:spcPct val="100000"/>
              </a:lnSpc>
              <a:defRPr sz="4000" b="1" cap="all" normalizeH="0">
                <a:solidFill>
                  <a:schemeClr val="bg1"/>
                </a:solidFill>
                <a:latin typeface="Segoe"/>
                <a:cs typeface="Segoe"/>
              </a:defRPr>
            </a:lvl1pPr>
          </a:lstStyle>
          <a:p>
            <a:r>
              <a:rPr lang="it-IT"/>
              <a:t>SeSSION TITLE</a:t>
            </a:r>
            <a:endParaRPr lang="en-US"/>
          </a:p>
        </p:txBody>
      </p:sp>
      <p:sp>
        <p:nvSpPr>
          <p:cNvPr id="3" name="Subtitle 2"/>
          <p:cNvSpPr>
            <a:spLocks noGrp="1"/>
          </p:cNvSpPr>
          <p:nvPr>
            <p:ph type="subTitle" idx="1" hasCustomPrompt="1"/>
          </p:nvPr>
        </p:nvSpPr>
        <p:spPr>
          <a:xfrm>
            <a:off x="1717673" y="2826988"/>
            <a:ext cx="3005355" cy="499758"/>
          </a:xfrm>
        </p:spPr>
        <p:txBody>
          <a:bodyPr anchor="t"/>
          <a:lstStyle>
            <a:lvl1pPr marL="0" indent="0" algn="l">
              <a:buNone/>
              <a:defRPr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Speaker name</a:t>
            </a:r>
            <a:endParaRPr lang="en-US"/>
          </a:p>
        </p:txBody>
      </p:sp>
      <p:sp>
        <p:nvSpPr>
          <p:cNvPr id="20" name="Text Placeholder 19"/>
          <p:cNvSpPr>
            <a:spLocks noGrp="1"/>
          </p:cNvSpPr>
          <p:nvPr>
            <p:ph type="body" sz="quarter" idx="16" hasCustomPrompt="1"/>
          </p:nvPr>
        </p:nvSpPr>
        <p:spPr>
          <a:xfrm>
            <a:off x="1717674" y="3193218"/>
            <a:ext cx="3005354" cy="615093"/>
          </a:xfrm>
        </p:spPr>
        <p:txBody>
          <a:bodyPr>
            <a:noAutofit/>
          </a:bodyPr>
          <a:lstStyle>
            <a:lvl1pPr marL="0" indent="0">
              <a:buNone/>
              <a:defRPr lang="it-IT" sz="2400" kern="1200" baseline="0">
                <a:solidFill>
                  <a:srgbClr val="FFFFFF"/>
                </a:solidFill>
                <a:latin typeface="+mn-lt"/>
                <a:ea typeface="+mn-ea"/>
                <a:cs typeface="+mn-cs"/>
              </a:defRPr>
            </a:lvl1pPr>
            <a:lvl2pPr marL="457200" indent="0">
              <a:buNone/>
              <a:defRPr lang="it-IT" sz="3200" kern="1200">
                <a:solidFill>
                  <a:srgbClr val="191919"/>
                </a:solidFill>
                <a:latin typeface="+mn-lt"/>
                <a:ea typeface="+mn-ea"/>
                <a:cs typeface="+mn-cs"/>
              </a:defRPr>
            </a:lvl2pPr>
            <a:lvl3pPr marL="914400" indent="0">
              <a:buNone/>
              <a:defRPr lang="it-IT" sz="3200" kern="1200">
                <a:solidFill>
                  <a:srgbClr val="191919"/>
                </a:solidFill>
                <a:latin typeface="+mn-lt"/>
                <a:ea typeface="+mn-ea"/>
                <a:cs typeface="+mn-cs"/>
              </a:defRPr>
            </a:lvl3pPr>
            <a:lvl4pPr marL="1371600" indent="0">
              <a:buNone/>
              <a:defRPr lang="it-IT" sz="3200" kern="1200">
                <a:solidFill>
                  <a:srgbClr val="191919"/>
                </a:solidFill>
                <a:latin typeface="+mn-lt"/>
                <a:ea typeface="+mn-ea"/>
                <a:cs typeface="+mn-cs"/>
              </a:defRPr>
            </a:lvl4pPr>
            <a:lvl5pPr marL="1828800" indent="0">
              <a:buNone/>
              <a:defRPr lang="en-US" sz="3200" kern="1200">
                <a:solidFill>
                  <a:srgbClr val="191919"/>
                </a:solidFill>
                <a:latin typeface="+mn-lt"/>
                <a:ea typeface="+mn-ea"/>
                <a:cs typeface="+mn-cs"/>
              </a:defRPr>
            </a:lvl5pPr>
          </a:lstStyle>
          <a:p>
            <a:pPr lvl="0"/>
            <a:r>
              <a:rPr lang="it-IT"/>
              <a:t>Job title, Company</a:t>
            </a:r>
            <a:endParaRPr lang="en-US"/>
          </a:p>
        </p:txBody>
      </p:sp>
      <p:sp>
        <p:nvSpPr>
          <p:cNvPr id="22" name="Text Placeholder 21"/>
          <p:cNvSpPr>
            <a:spLocks noGrp="1"/>
          </p:cNvSpPr>
          <p:nvPr>
            <p:ph type="body" sz="quarter" idx="17" hasCustomPrompt="1"/>
          </p:nvPr>
        </p:nvSpPr>
        <p:spPr>
          <a:xfrm>
            <a:off x="1717028" y="3605101"/>
            <a:ext cx="3006001" cy="627339"/>
          </a:xfrm>
        </p:spPr>
        <p:txBody>
          <a:bodyPr>
            <a:noAutofit/>
          </a:bodyPr>
          <a:lstStyle>
            <a:lvl1pPr marL="0" indent="0">
              <a:buNone/>
              <a:defRPr lang="it-IT" sz="2000" b="1" kern="1200">
                <a:solidFill>
                  <a:srgbClr val="FFFFFF"/>
                </a:solidFill>
                <a:latin typeface="+mn-lt"/>
                <a:ea typeface="+mn-ea"/>
                <a:cs typeface="+mn-cs"/>
              </a:defRPr>
            </a:lvl1pPr>
            <a:lvl2pPr marL="457200" indent="0">
              <a:buNone/>
              <a:defRPr lang="it-IT" sz="2000" b="1" kern="1200">
                <a:solidFill>
                  <a:schemeClr val="tx1"/>
                </a:solidFill>
                <a:latin typeface="+mn-lt"/>
                <a:ea typeface="+mn-ea"/>
                <a:cs typeface="+mn-cs"/>
              </a:defRPr>
            </a:lvl2pPr>
            <a:lvl3pPr marL="914400" indent="0">
              <a:buNone/>
              <a:defRPr lang="it-IT" sz="2000" b="1" kern="1200">
                <a:solidFill>
                  <a:schemeClr val="tx1"/>
                </a:solidFill>
                <a:latin typeface="+mn-lt"/>
                <a:ea typeface="+mn-ea"/>
                <a:cs typeface="+mn-cs"/>
              </a:defRPr>
            </a:lvl3pPr>
            <a:lvl4pPr marL="1371600" indent="0">
              <a:buNone/>
              <a:defRPr lang="it-IT" sz="2000" b="1" kern="1200">
                <a:solidFill>
                  <a:schemeClr val="tx1"/>
                </a:solidFill>
                <a:latin typeface="+mn-lt"/>
                <a:ea typeface="+mn-ea"/>
                <a:cs typeface="+mn-cs"/>
              </a:defRPr>
            </a:lvl4pPr>
            <a:lvl5pPr marL="1828800" indent="0">
              <a:buNone/>
              <a:defRPr lang="en-US" sz="2000" b="1" kern="1200">
                <a:solidFill>
                  <a:schemeClr val="tx1"/>
                </a:solidFill>
                <a:latin typeface="+mn-lt"/>
                <a:ea typeface="+mn-ea"/>
                <a:cs typeface="+mn-cs"/>
              </a:defRPr>
            </a:lvl5pPr>
          </a:lstStyle>
          <a:p>
            <a:pPr lvl="0"/>
            <a:r>
              <a:rPr lang="en-US"/>
              <a:t>email@company.com</a:t>
            </a:r>
          </a:p>
        </p:txBody>
      </p:sp>
      <p:sp>
        <p:nvSpPr>
          <p:cNvPr id="10" name="Text Placeholder 19"/>
          <p:cNvSpPr>
            <a:spLocks noGrp="1"/>
          </p:cNvSpPr>
          <p:nvPr>
            <p:ph type="body" sz="quarter" idx="18" hasCustomPrompt="1"/>
          </p:nvPr>
        </p:nvSpPr>
        <p:spPr>
          <a:xfrm>
            <a:off x="5135357" y="3193218"/>
            <a:ext cx="3005354" cy="615093"/>
          </a:xfrm>
        </p:spPr>
        <p:txBody>
          <a:bodyPr>
            <a:noAutofit/>
          </a:bodyPr>
          <a:lstStyle>
            <a:lvl1pPr marL="0" indent="0">
              <a:buNone/>
              <a:defRPr lang="it-IT" sz="2400" kern="1200" baseline="0">
                <a:solidFill>
                  <a:srgbClr val="FFFFFF"/>
                </a:solidFill>
                <a:latin typeface="+mn-lt"/>
                <a:ea typeface="+mn-ea"/>
                <a:cs typeface="+mn-cs"/>
              </a:defRPr>
            </a:lvl1pPr>
            <a:lvl2pPr marL="457200" indent="0">
              <a:buNone/>
              <a:defRPr lang="it-IT" sz="3200" kern="1200">
                <a:solidFill>
                  <a:srgbClr val="191919"/>
                </a:solidFill>
                <a:latin typeface="+mn-lt"/>
                <a:ea typeface="+mn-ea"/>
                <a:cs typeface="+mn-cs"/>
              </a:defRPr>
            </a:lvl2pPr>
            <a:lvl3pPr marL="914400" indent="0">
              <a:buNone/>
              <a:defRPr lang="it-IT" sz="3200" kern="1200">
                <a:solidFill>
                  <a:srgbClr val="191919"/>
                </a:solidFill>
                <a:latin typeface="+mn-lt"/>
                <a:ea typeface="+mn-ea"/>
                <a:cs typeface="+mn-cs"/>
              </a:defRPr>
            </a:lvl3pPr>
            <a:lvl4pPr marL="1371600" indent="0">
              <a:buNone/>
              <a:defRPr lang="it-IT" sz="3200" kern="1200">
                <a:solidFill>
                  <a:srgbClr val="191919"/>
                </a:solidFill>
                <a:latin typeface="+mn-lt"/>
                <a:ea typeface="+mn-ea"/>
                <a:cs typeface="+mn-cs"/>
              </a:defRPr>
            </a:lvl4pPr>
            <a:lvl5pPr marL="1828800" indent="0">
              <a:buNone/>
              <a:defRPr lang="en-US" sz="3200" kern="1200">
                <a:solidFill>
                  <a:srgbClr val="191919"/>
                </a:solidFill>
                <a:latin typeface="+mn-lt"/>
                <a:ea typeface="+mn-ea"/>
                <a:cs typeface="+mn-cs"/>
              </a:defRPr>
            </a:lvl5pPr>
          </a:lstStyle>
          <a:p>
            <a:pPr lvl="0"/>
            <a:r>
              <a:rPr lang="it-IT"/>
              <a:t>Job title, Company</a:t>
            </a:r>
            <a:endParaRPr lang="en-US"/>
          </a:p>
        </p:txBody>
      </p:sp>
      <p:sp>
        <p:nvSpPr>
          <p:cNvPr id="11" name="Text Placeholder 21"/>
          <p:cNvSpPr>
            <a:spLocks noGrp="1"/>
          </p:cNvSpPr>
          <p:nvPr>
            <p:ph type="body" sz="quarter" idx="19" hasCustomPrompt="1"/>
          </p:nvPr>
        </p:nvSpPr>
        <p:spPr>
          <a:xfrm>
            <a:off x="5134711" y="3605101"/>
            <a:ext cx="3006001" cy="627339"/>
          </a:xfrm>
        </p:spPr>
        <p:txBody>
          <a:bodyPr>
            <a:noAutofit/>
          </a:bodyPr>
          <a:lstStyle>
            <a:lvl1pPr marL="0" indent="0">
              <a:buNone/>
              <a:defRPr lang="it-IT" sz="2000" b="1" kern="1200">
                <a:solidFill>
                  <a:srgbClr val="FFFFFF"/>
                </a:solidFill>
                <a:latin typeface="+mn-lt"/>
                <a:ea typeface="+mn-ea"/>
                <a:cs typeface="+mn-cs"/>
              </a:defRPr>
            </a:lvl1pPr>
            <a:lvl2pPr marL="457200" indent="0">
              <a:buNone/>
              <a:defRPr lang="it-IT" sz="2000" b="1" kern="1200">
                <a:solidFill>
                  <a:schemeClr val="tx1"/>
                </a:solidFill>
                <a:latin typeface="+mn-lt"/>
                <a:ea typeface="+mn-ea"/>
                <a:cs typeface="+mn-cs"/>
              </a:defRPr>
            </a:lvl2pPr>
            <a:lvl3pPr marL="914400" indent="0">
              <a:buNone/>
              <a:defRPr lang="it-IT" sz="2000" b="1" kern="1200">
                <a:solidFill>
                  <a:schemeClr val="tx1"/>
                </a:solidFill>
                <a:latin typeface="+mn-lt"/>
                <a:ea typeface="+mn-ea"/>
                <a:cs typeface="+mn-cs"/>
              </a:defRPr>
            </a:lvl3pPr>
            <a:lvl4pPr marL="1371600" indent="0">
              <a:buNone/>
              <a:defRPr lang="it-IT" sz="2000" b="1" kern="1200">
                <a:solidFill>
                  <a:schemeClr val="tx1"/>
                </a:solidFill>
                <a:latin typeface="+mn-lt"/>
                <a:ea typeface="+mn-ea"/>
                <a:cs typeface="+mn-cs"/>
              </a:defRPr>
            </a:lvl4pPr>
            <a:lvl5pPr marL="1828800" indent="0">
              <a:buNone/>
              <a:defRPr lang="en-US" sz="2000" b="1" kern="1200">
                <a:solidFill>
                  <a:schemeClr val="tx1"/>
                </a:solidFill>
                <a:latin typeface="+mn-lt"/>
                <a:ea typeface="+mn-ea"/>
                <a:cs typeface="+mn-cs"/>
              </a:defRPr>
            </a:lvl5pPr>
          </a:lstStyle>
          <a:p>
            <a:pPr lvl="0"/>
            <a:r>
              <a:rPr lang="en-US"/>
              <a:t>email@company.com</a:t>
            </a:r>
          </a:p>
        </p:txBody>
      </p:sp>
      <p:sp>
        <p:nvSpPr>
          <p:cNvPr id="5" name="Text Placeholder 4"/>
          <p:cNvSpPr>
            <a:spLocks noGrp="1"/>
          </p:cNvSpPr>
          <p:nvPr>
            <p:ph type="body" sz="quarter" idx="20" hasCustomPrompt="1"/>
          </p:nvPr>
        </p:nvSpPr>
        <p:spPr>
          <a:xfrm>
            <a:off x="5135358" y="2830457"/>
            <a:ext cx="3005353" cy="499758"/>
          </a:xfrm>
        </p:spPr>
        <p:txBody>
          <a:bodyPr vert="horz" lIns="91440" tIns="45720" rIns="91440" bIns="45720" rtlCol="0" anchor="t">
            <a:normAutofit/>
          </a:bodyPr>
          <a:lstStyle>
            <a:lvl1pPr marL="342900" indent="-342900">
              <a:buNone/>
              <a:defRPr lang="it-IT" b="1" baseline="0">
                <a:solidFill>
                  <a:srgbClr val="FFFFFF"/>
                </a:solidFill>
              </a:defRPr>
            </a:lvl1pPr>
            <a:lvl2pPr>
              <a:defRPr lang="it-IT">
                <a:solidFill>
                  <a:schemeClr val="tx1">
                    <a:tint val="75000"/>
                  </a:schemeClr>
                </a:solidFill>
              </a:defRPr>
            </a:lvl2pPr>
            <a:lvl3pPr>
              <a:defRPr lang="it-IT">
                <a:solidFill>
                  <a:schemeClr val="tx1">
                    <a:tint val="75000"/>
                  </a:schemeClr>
                </a:solidFill>
              </a:defRPr>
            </a:lvl3pPr>
            <a:lvl4pPr>
              <a:defRPr lang="it-IT">
                <a:solidFill>
                  <a:schemeClr val="tx1">
                    <a:tint val="75000"/>
                  </a:schemeClr>
                </a:solidFill>
              </a:defRPr>
            </a:lvl4pPr>
            <a:lvl5pPr>
              <a:defRPr lang="en-US">
                <a:solidFill>
                  <a:schemeClr val="tx1">
                    <a:tint val="75000"/>
                  </a:schemeClr>
                </a:solidFill>
              </a:defRPr>
            </a:lvl5pPr>
          </a:lstStyle>
          <a:p>
            <a:pPr marL="0" lvl="0" indent="0"/>
            <a:r>
              <a:rPr lang="en-US"/>
              <a:t>Speaker name</a:t>
            </a:r>
          </a:p>
        </p:txBody>
      </p:sp>
      <p:pic>
        <p:nvPicPr>
          <p:cNvPr id="14" name="Immagin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046" y="1192228"/>
            <a:ext cx="894821" cy="910800"/>
          </a:xfrm>
          <a:prstGeom prst="rect">
            <a:avLst/>
          </a:prstGeom>
        </p:spPr>
      </p:pic>
    </p:spTree>
    <p:extLst>
      <p:ext uri="{BB962C8B-B14F-4D97-AF65-F5344CB8AC3E}">
        <p14:creationId xmlns:p14="http://schemas.microsoft.com/office/powerpoint/2010/main" val="403851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p:bg>
      <p:bgPr>
        <a:solidFill>
          <a:schemeClr val="tx2"/>
        </a:solidFill>
        <a:effectLst/>
      </p:bgPr>
    </p:bg>
    <p:spTree>
      <p:nvGrpSpPr>
        <p:cNvPr id="1" name=""/>
        <p:cNvGrpSpPr/>
        <p:nvPr/>
      </p:nvGrpSpPr>
      <p:grpSpPr>
        <a:xfrm>
          <a:off x="0" y="0"/>
          <a:ext cx="0" cy="0"/>
          <a:chOff x="0" y="0"/>
          <a:chExt cx="0" cy="0"/>
        </a:xfrm>
      </p:grpSpPr>
      <p:sp>
        <p:nvSpPr>
          <p:cNvPr id="5" name="Title 1"/>
          <p:cNvSpPr txBox="1">
            <a:spLocks/>
          </p:cNvSpPr>
          <p:nvPr userDrawn="1"/>
        </p:nvSpPr>
        <p:spPr>
          <a:xfrm>
            <a:off x="1023736" y="2020491"/>
            <a:ext cx="7096528" cy="1102519"/>
          </a:xfrm>
          <a:prstGeom prst="rect">
            <a:avLst/>
          </a:prstGeom>
          <a:effectLst/>
        </p:spPr>
        <p:txBody>
          <a:bodyPr vert="horz" lIns="91440" tIns="45720" rIns="91440" bIns="45720" rtlCol="0" anchor="ctr">
            <a:noAutofit/>
          </a:bodyPr>
          <a:lstStyle>
            <a:lvl1pPr algn="l" defTabSz="457200" rtl="0" eaLnBrk="1" latinLnBrk="0" hangingPunct="1">
              <a:lnSpc>
                <a:spcPct val="100000"/>
              </a:lnSpc>
              <a:spcBef>
                <a:spcPct val="0"/>
              </a:spcBef>
              <a:buNone/>
              <a:defRPr sz="4000" b="1" kern="1200" cap="all" normalizeH="0">
                <a:solidFill>
                  <a:schemeClr val="tx2"/>
                </a:solidFill>
                <a:latin typeface="Segoe"/>
                <a:ea typeface="+mj-ea"/>
                <a:cs typeface="Segoe"/>
              </a:defRPr>
            </a:lvl1pPr>
          </a:lstStyle>
          <a:p>
            <a:pPr algn="ctr"/>
            <a:r>
              <a:rPr lang="it-IT" sz="11500" cap="none">
                <a:solidFill>
                  <a:schemeClr val="bg1"/>
                </a:solidFill>
              </a:rPr>
              <a:t>DEMO</a:t>
            </a:r>
            <a:endParaRPr lang="en-US" sz="11500" cap="none">
              <a:solidFill>
                <a:schemeClr val="bg1"/>
              </a:solidFill>
            </a:endParaRPr>
          </a:p>
        </p:txBody>
      </p:sp>
      <p:pic>
        <p:nvPicPr>
          <p:cNvPr id="4" name="Immagin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0264" y="4110088"/>
            <a:ext cx="894821" cy="910800"/>
          </a:xfrm>
          <a:prstGeom prst="rect">
            <a:avLst/>
          </a:prstGeom>
        </p:spPr>
      </p:pic>
    </p:spTree>
    <p:extLst>
      <p:ext uri="{BB962C8B-B14F-4D97-AF65-F5344CB8AC3E}">
        <p14:creationId xmlns:p14="http://schemas.microsoft.com/office/powerpoint/2010/main" val="4212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tx2"/>
        </a:solidFill>
        <a:effectLst/>
      </p:bgPr>
    </p:bg>
    <p:spTree>
      <p:nvGrpSpPr>
        <p:cNvPr id="1" name=""/>
        <p:cNvGrpSpPr/>
        <p:nvPr/>
      </p:nvGrpSpPr>
      <p:grpSpPr>
        <a:xfrm>
          <a:off x="0" y="0"/>
          <a:ext cx="0" cy="0"/>
          <a:chOff x="0" y="0"/>
          <a:chExt cx="0" cy="0"/>
        </a:xfrm>
      </p:grpSpPr>
      <p:sp>
        <p:nvSpPr>
          <p:cNvPr id="5" name="Title 1"/>
          <p:cNvSpPr txBox="1">
            <a:spLocks/>
          </p:cNvSpPr>
          <p:nvPr userDrawn="1"/>
        </p:nvSpPr>
        <p:spPr>
          <a:xfrm>
            <a:off x="1023736" y="1587843"/>
            <a:ext cx="7096528" cy="1967814"/>
          </a:xfrm>
          <a:prstGeom prst="rect">
            <a:avLst/>
          </a:prstGeom>
          <a:effectLst/>
        </p:spPr>
        <p:txBody>
          <a:bodyPr vert="horz" lIns="91440" tIns="45720" rIns="91440" bIns="45720" rtlCol="0" anchor="ctr">
            <a:noAutofit/>
          </a:bodyPr>
          <a:lstStyle>
            <a:lvl1pPr algn="l" defTabSz="457200" rtl="0" eaLnBrk="1" latinLnBrk="0" hangingPunct="1">
              <a:lnSpc>
                <a:spcPct val="100000"/>
              </a:lnSpc>
              <a:spcBef>
                <a:spcPct val="0"/>
              </a:spcBef>
              <a:buNone/>
              <a:defRPr sz="4000" b="1" kern="1200" cap="all" normalizeH="0">
                <a:solidFill>
                  <a:schemeClr val="tx2"/>
                </a:solidFill>
                <a:latin typeface="Segoe"/>
                <a:ea typeface="+mj-ea"/>
                <a:cs typeface="Segoe"/>
              </a:defRPr>
            </a:lvl1pPr>
          </a:lstStyle>
          <a:p>
            <a:pPr algn="ctr"/>
            <a:r>
              <a:rPr lang="it-IT" sz="6000" cap="none">
                <a:solidFill>
                  <a:schemeClr val="bg1"/>
                </a:solidFill>
              </a:rPr>
              <a:t>QUESTIONS</a:t>
            </a:r>
          </a:p>
          <a:p>
            <a:pPr algn="ctr"/>
            <a:r>
              <a:rPr lang="it-IT" sz="1600" cap="none">
                <a:solidFill>
                  <a:schemeClr val="bg1"/>
                </a:solidFill>
              </a:rPr>
              <a:t>&amp;</a:t>
            </a:r>
          </a:p>
          <a:p>
            <a:pPr algn="ctr"/>
            <a:r>
              <a:rPr lang="it-IT" sz="6000" cap="none">
                <a:solidFill>
                  <a:schemeClr val="bg1"/>
                </a:solidFill>
              </a:rPr>
              <a:t>ANSWERS</a:t>
            </a:r>
            <a:endParaRPr lang="en-US" sz="6000" cap="none">
              <a:solidFill>
                <a:schemeClr val="bg1"/>
              </a:solidFill>
            </a:endParaRPr>
          </a:p>
        </p:txBody>
      </p:sp>
      <p:pic>
        <p:nvPicPr>
          <p:cNvPr id="4" name="Immagin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0264" y="4110088"/>
            <a:ext cx="894821" cy="910800"/>
          </a:xfrm>
          <a:prstGeom prst="rect">
            <a:avLst/>
          </a:prstGeom>
        </p:spPr>
      </p:pic>
    </p:spTree>
    <p:extLst>
      <p:ext uri="{BB962C8B-B14F-4D97-AF65-F5344CB8AC3E}">
        <p14:creationId xmlns:p14="http://schemas.microsoft.com/office/powerpoint/2010/main" val="132623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s">
    <p:bg>
      <p:bgPr>
        <a:solidFill>
          <a:schemeClr val="tx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1023736" y="1033246"/>
            <a:ext cx="7096528" cy="1830479"/>
            <a:chOff x="1023736" y="1793051"/>
            <a:chExt cx="7096528" cy="2033866"/>
          </a:xfrm>
        </p:grpSpPr>
        <p:sp>
          <p:nvSpPr>
            <p:cNvPr id="5" name="Title 1"/>
            <p:cNvSpPr txBox="1">
              <a:spLocks/>
            </p:cNvSpPr>
            <p:nvPr userDrawn="1"/>
          </p:nvSpPr>
          <p:spPr>
            <a:xfrm>
              <a:off x="1023736" y="1793051"/>
              <a:ext cx="7096528" cy="1225021"/>
            </a:xfrm>
            <a:prstGeom prst="rect">
              <a:avLst/>
            </a:prstGeom>
            <a:effectLst/>
          </p:spPr>
          <p:txBody>
            <a:bodyPr vert="horz" lIns="91440" tIns="45720" rIns="91440" bIns="45720" rtlCol="0" anchor="ctr">
              <a:noAutofit/>
            </a:bodyPr>
            <a:lstStyle>
              <a:lvl1pPr algn="l" defTabSz="457200" rtl="0" eaLnBrk="1" latinLnBrk="0" hangingPunct="1">
                <a:lnSpc>
                  <a:spcPct val="100000"/>
                </a:lnSpc>
                <a:spcBef>
                  <a:spcPct val="0"/>
                </a:spcBef>
                <a:buNone/>
                <a:defRPr sz="4000" b="1" kern="1200" cap="all" normalizeH="0">
                  <a:solidFill>
                    <a:schemeClr val="tx2"/>
                  </a:solidFill>
                  <a:latin typeface="Segoe"/>
                  <a:ea typeface="+mj-ea"/>
                  <a:cs typeface="Segoe"/>
                </a:defRPr>
              </a:lvl1pPr>
            </a:lstStyle>
            <a:p>
              <a:pPr algn="ctr"/>
              <a:r>
                <a:rPr lang="it-IT" sz="11500" cap="none">
                  <a:solidFill>
                    <a:schemeClr val="bg1"/>
                  </a:solidFill>
                </a:rPr>
                <a:t>Grazie.</a:t>
              </a:r>
              <a:endParaRPr lang="en-US" sz="11500" cap="none">
                <a:solidFill>
                  <a:schemeClr val="bg1"/>
                </a:solidFill>
              </a:endParaRPr>
            </a:p>
          </p:txBody>
        </p:sp>
        <p:sp>
          <p:nvSpPr>
            <p:cNvPr id="6" name="TextBox 5"/>
            <p:cNvSpPr txBox="1"/>
            <p:nvPr userDrawn="1"/>
          </p:nvSpPr>
          <p:spPr>
            <a:xfrm>
              <a:off x="1248209" y="3313956"/>
              <a:ext cx="6647582" cy="512961"/>
            </a:xfrm>
            <a:prstGeom prst="rect">
              <a:avLst/>
            </a:prstGeom>
            <a:noFill/>
          </p:spPr>
          <p:txBody>
            <a:bodyPr wrap="square" rtlCol="0">
              <a:spAutoFit/>
            </a:bodyPr>
            <a:lstStyle/>
            <a:p>
              <a:pPr algn="ctr"/>
              <a:r>
                <a:rPr lang="en-US" sz="2400">
                  <a:solidFill>
                    <a:srgbClr val="FFFFFF"/>
                  </a:solidFill>
                </a:rPr>
                <a:t>Non dimenticare di riempire il modulo</a:t>
              </a:r>
              <a:r>
                <a:rPr lang="en-US" sz="2400" baseline="0">
                  <a:solidFill>
                    <a:srgbClr val="FFFFFF"/>
                  </a:solidFill>
                </a:rPr>
                <a:t> di feedback</a:t>
              </a:r>
              <a:endParaRPr lang="en-US" sz="2400">
                <a:solidFill>
                  <a:srgbClr val="FFFFFF"/>
                </a:solidFill>
              </a:endParaRPr>
            </a:p>
          </p:txBody>
        </p:sp>
      </p:grpSp>
      <p:sp>
        <p:nvSpPr>
          <p:cNvPr id="8" name="Rectangle 7"/>
          <p:cNvSpPr/>
          <p:nvPr userDrawn="1"/>
        </p:nvSpPr>
        <p:spPr>
          <a:xfrm>
            <a:off x="4082258" y="4022512"/>
            <a:ext cx="936000" cy="382320"/>
          </a:xfrm>
          <a:prstGeom prst="rect">
            <a:avLst/>
          </a:prstGeom>
          <a:solidFill>
            <a:srgbClr val="FFFFFF"/>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51553"/>
              </a:solidFill>
            </a:endParaRPr>
          </a:p>
        </p:txBody>
      </p:sp>
      <p:sp>
        <p:nvSpPr>
          <p:cNvPr id="13" name="Text Placeholder 12"/>
          <p:cNvSpPr>
            <a:spLocks noGrp="1"/>
          </p:cNvSpPr>
          <p:nvPr>
            <p:ph type="body" sz="quarter" idx="16" hasCustomPrompt="1"/>
          </p:nvPr>
        </p:nvSpPr>
        <p:spPr>
          <a:xfrm>
            <a:off x="4094216" y="4015020"/>
            <a:ext cx="912084" cy="382320"/>
          </a:xfrm>
          <a:noFill/>
        </p:spPr>
        <p:txBody>
          <a:bodyPr anchor="ctr" anchorCtr="0">
            <a:normAutofit/>
          </a:bodyPr>
          <a:lstStyle>
            <a:lvl1pPr marL="0" indent="0" algn="ctr">
              <a:buNone/>
              <a:defRPr lang="en-US" sz="1400" b="1" kern="1200" cap="all">
                <a:solidFill>
                  <a:srgbClr val="2B85B8"/>
                </a:solidFill>
                <a:latin typeface="Segoe"/>
                <a:ea typeface="+mn-ea"/>
                <a:cs typeface="Segoe"/>
              </a:defRPr>
            </a:lvl1pPr>
          </a:lstStyle>
          <a:p>
            <a:pPr marL="0" lvl="0" indent="0" algn="ctr" defTabSz="457200" rtl="0" eaLnBrk="1" latinLnBrk="0" hangingPunct="1">
              <a:lnSpc>
                <a:spcPct val="110000"/>
              </a:lnSpc>
              <a:spcBef>
                <a:spcPct val="20000"/>
              </a:spcBef>
              <a:buFont typeface="Arial"/>
              <a:buNone/>
            </a:pPr>
            <a:r>
              <a:rPr lang="en-US"/>
              <a:t>CODE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4216" y="3110427"/>
            <a:ext cx="912085" cy="912085"/>
          </a:xfrm>
          <a:prstGeom prst="rect">
            <a:avLst/>
          </a:prstGeom>
          <a:ln w="12700" cap="sq">
            <a:solidFill>
              <a:schemeClr val="bg1"/>
            </a:solidFill>
          </a:ln>
        </p:spPr>
      </p:pic>
    </p:spTree>
    <p:extLst>
      <p:ext uri="{BB962C8B-B14F-4D97-AF65-F5344CB8AC3E}">
        <p14:creationId xmlns:p14="http://schemas.microsoft.com/office/powerpoint/2010/main" val="77814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itter">
    <p:bg>
      <p:bgPr>
        <a:solidFill>
          <a:schemeClr val="tx2"/>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2685058" y="1241416"/>
            <a:ext cx="3773884" cy="2660668"/>
            <a:chOff x="2685058" y="1219844"/>
            <a:chExt cx="3773884" cy="2660668"/>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314" y="1219844"/>
              <a:ext cx="1767373" cy="1840404"/>
            </a:xfrm>
            <a:prstGeom prst="rect">
              <a:avLst/>
            </a:prstGeom>
          </p:spPr>
        </p:pic>
        <p:sp>
          <p:nvSpPr>
            <p:cNvPr id="15" name="TextBox 14"/>
            <p:cNvSpPr txBox="1"/>
            <p:nvPr userDrawn="1"/>
          </p:nvSpPr>
          <p:spPr>
            <a:xfrm>
              <a:off x="2685058" y="3111071"/>
              <a:ext cx="3773884" cy="769441"/>
            </a:xfrm>
            <a:prstGeom prst="rect">
              <a:avLst/>
            </a:prstGeom>
            <a:noFill/>
          </p:spPr>
          <p:txBody>
            <a:bodyPr wrap="square" rtlCol="0">
              <a:spAutoFit/>
            </a:bodyPr>
            <a:lstStyle/>
            <a:p>
              <a:pPr algn="ctr">
                <a:lnSpc>
                  <a:spcPct val="90000"/>
                </a:lnSpc>
              </a:pPr>
              <a:r>
                <a:rPr lang="en-US" sz="4800" b="1">
                  <a:solidFill>
                    <a:srgbClr val="FFFFFF"/>
                  </a:solidFill>
                  <a:latin typeface="Segoe"/>
                  <a:cs typeface="Segoe"/>
                </a:rPr>
                <a:t>#servc2014</a:t>
              </a:r>
            </a:p>
          </p:txBody>
        </p:sp>
      </p:gr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35486" y="4755569"/>
            <a:ext cx="310701" cy="310701"/>
          </a:xfrm>
          <a:prstGeom prst="rect">
            <a:avLst/>
          </a:prstGeom>
        </p:spPr>
      </p:pic>
    </p:spTree>
    <p:extLst>
      <p:ext uri="{BB962C8B-B14F-4D97-AF65-F5344CB8AC3E}">
        <p14:creationId xmlns:p14="http://schemas.microsoft.com/office/powerpoint/2010/main" val="1386785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686800" cy="857250"/>
          </a:xfrm>
          <a:prstGeom prst="rect">
            <a:avLst/>
          </a:prstGeom>
        </p:spPr>
        <p:txBody>
          <a:bodyPr vert="horz" lIns="91440" tIns="45720" rIns="91440" bIns="45720" rtlCol="0" anchor="ctr">
            <a:normAutofit/>
          </a:bodyPr>
          <a:lstStyle/>
          <a:p>
            <a:r>
              <a:rPr lang="it-IT"/>
              <a:t>Slide title</a:t>
            </a:r>
            <a:endParaRPr lang="en-US"/>
          </a:p>
        </p:txBody>
      </p:sp>
      <p:sp>
        <p:nvSpPr>
          <p:cNvPr id="3" name="Text Placeholder 2"/>
          <p:cNvSpPr>
            <a:spLocks noGrp="1"/>
          </p:cNvSpPr>
          <p:nvPr>
            <p:ph type="body" idx="1"/>
          </p:nvPr>
        </p:nvSpPr>
        <p:spPr>
          <a:xfrm>
            <a:off x="457200" y="1266568"/>
            <a:ext cx="8588986" cy="3731741"/>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15186863"/>
      </p:ext>
    </p:extLst>
  </p:cSld>
  <p:clrMap bg1="lt1" tx1="dk1" bg2="lt2" tx2="dk2" accent1="accent1" accent2="accent2" accent3="accent3" accent4="accent4" accent5="accent5" accent6="accent6" hlink="hlink" folHlink="folHlink"/>
  <p:sldLayoutIdLst>
    <p:sldLayoutId id="2147483660" r:id="rId1"/>
    <p:sldLayoutId id="2147483673" r:id="rId2"/>
    <p:sldLayoutId id="2147483674" r:id="rId3"/>
    <p:sldLayoutId id="2147483649" r:id="rId4"/>
    <p:sldLayoutId id="2147483670" r:id="rId5"/>
    <p:sldLayoutId id="2147483662" r:id="rId6"/>
    <p:sldLayoutId id="2147483668" r:id="rId7"/>
    <p:sldLayoutId id="2147483667" r:id="rId8"/>
    <p:sldLayoutId id="2147483664" r:id="rId9"/>
    <p:sldLayoutId id="2147483663" r:id="rId10"/>
    <p:sldLayoutId id="2147483671" r:id="rId11"/>
    <p:sldLayoutId id="2147483650" r:id="rId12"/>
    <p:sldLayoutId id="2147483669" r:id="rId13"/>
    <p:sldLayoutId id="2147483651" r:id="rId14"/>
    <p:sldLayoutId id="2147483652" r:id="rId15"/>
    <p:sldLayoutId id="2147483653" r:id="rId16"/>
    <p:sldLayoutId id="2147483654" r:id="rId17"/>
    <p:sldLayoutId id="2147483655" r:id="rId18"/>
    <p:sldLayoutId id="2147483666" r:id="rId19"/>
    <p:sldLayoutId id="2147483675" r:id="rId20"/>
    <p:sldLayoutId id="2147483677" r:id="rId21"/>
    <p:sldLayoutId id="2147483678" r:id="rId22"/>
  </p:sldLayoutIdLst>
  <p:txStyles>
    <p:titleStyle>
      <a:lvl1pPr algn="l" defTabSz="457200" rtl="0" eaLnBrk="1" latinLnBrk="0" hangingPunct="1">
        <a:spcBef>
          <a:spcPct val="0"/>
        </a:spcBef>
        <a:spcAft>
          <a:spcPts val="1200"/>
        </a:spcAft>
        <a:buNone/>
        <a:defRPr sz="3600" b="1" kern="1200">
          <a:solidFill>
            <a:schemeClr val="tx2"/>
          </a:solidFill>
          <a:latin typeface="Segoe"/>
          <a:ea typeface="+mj-ea"/>
          <a:cs typeface="Segoe"/>
        </a:defRPr>
      </a:lvl1pPr>
    </p:titleStyle>
    <p:bodyStyle>
      <a:lvl1pPr marL="342900" indent="-342900" algn="l" defTabSz="457200" rtl="0" eaLnBrk="1" latinLnBrk="0" hangingPunct="1">
        <a:lnSpc>
          <a:spcPct val="110000"/>
        </a:lnSpc>
        <a:spcBef>
          <a:spcPct val="20000"/>
        </a:spcBef>
        <a:buFont typeface="Arial"/>
        <a:buChar char="•"/>
        <a:defRPr sz="32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securelist.com/files/2015/02/Carbanak_APT_eng.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hyperlink" Target="http://secunia.com/resources/reports/vr2015/"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blogs.technet.com/b/srd" TargetMode="External"/><Relationship Id="rId3" Type="http://schemas.openxmlformats.org/officeDocument/2006/relationships/hyperlink" Target="https://cve.mitre.org/" TargetMode="External"/><Relationship Id="rId7" Type="http://schemas.openxmlformats.org/officeDocument/2006/relationships/hyperlink" Target="https://www.us-cert.gov/" TargetMode="External"/><Relationship Id="rId2" Type="http://schemas.openxmlformats.org/officeDocument/2006/relationships/hyperlink" Target="http://osvdb.org/" TargetMode="External"/><Relationship Id="rId1" Type="http://schemas.openxmlformats.org/officeDocument/2006/relationships/slideLayout" Target="../slideLayouts/slideLayout12.xml"/><Relationship Id="rId6" Type="http://schemas.openxmlformats.org/officeDocument/2006/relationships/hyperlink" Target="http://www.dhs.gov/" TargetMode="External"/><Relationship Id="rId5" Type="http://schemas.openxmlformats.org/officeDocument/2006/relationships/hyperlink" Target="http://www.securityfocus.com/" TargetMode="External"/><Relationship Id="rId10" Type="http://schemas.openxmlformats.org/officeDocument/2006/relationships/hyperlink" Target="http://secunia.com/" TargetMode="External"/><Relationship Id="rId4" Type="http://schemas.openxmlformats.org/officeDocument/2006/relationships/hyperlink" Target="http://www.cvedetails.com/" TargetMode="External"/><Relationship Id="rId9" Type="http://schemas.openxmlformats.org/officeDocument/2006/relationships/hyperlink" Target="https://www.sans.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40.emf"/><Relationship Id="rId5" Type="http://schemas.openxmlformats.org/officeDocument/2006/relationships/image" Target="../media/image15.png"/><Relationship Id="rId10" Type="http://schemas.openxmlformats.org/officeDocument/2006/relationships/image" Target="../media/image39.emf"/><Relationship Id="rId4" Type="http://schemas.microsoft.com/office/2007/relationships/hdphoto" Target="../media/hdphoto2.wdp"/><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3.png"/><Relationship Id="rId7"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4.emf"/><Relationship Id="rId11" Type="http://schemas.openxmlformats.org/officeDocument/2006/relationships/image" Target="../media/image48.png"/><Relationship Id="rId5" Type="http://schemas.openxmlformats.org/officeDocument/2006/relationships/image" Target="../media/image43.emf"/><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44.emf"/><Relationship Id="rId4" Type="http://schemas.openxmlformats.org/officeDocument/2006/relationships/image" Target="../media/image5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owasp.org/" TargetMode="Externa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hyperlink" Target="http://dustwell.com/how-to-handle-passwords-bcrypt.html" TargetMode="Externa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hyperlink" Target="http://xkcd.com/327/" TargetMode="External"/><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channel9.msdn.com/Blogs/MVA-Active-Directory-e-oggetti-scaduti" TargetMode="External"/><Relationship Id="rId4" Type="http://schemas.openxmlformats.org/officeDocument/2006/relationships/image" Target="../media/image4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 Id="rId4" Type="http://schemas.openxmlformats.org/officeDocument/2006/relationships/hyperlink" Target="http://www.devadmin.it/2015/09/21/windows-10-security-microsoft-passpor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hyperlink" Target="https://support.microsoft.com/en-us/kb/2864914" TargetMode="External"/><Relationship Id="rId5" Type="http://schemas.openxmlformats.org/officeDocument/2006/relationships/hyperlink" Target="https://msdn.microsoft.com/en-us/library/bb250462(v=vs.85).aspx" TargetMode="Externa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8" Type="http://schemas.openxmlformats.org/officeDocument/2006/relationships/hyperlink" Target="https://support.microsoft.com/en-us/kb/961804" TargetMode="External"/><Relationship Id="rId3" Type="http://schemas.openxmlformats.org/officeDocument/2006/relationships/hyperlink" Target="https://support.microsoft.com/en-us/kb/822158" TargetMode="External"/><Relationship Id="rId7" Type="http://schemas.openxmlformats.org/officeDocument/2006/relationships/hyperlink" Target="http://social.technet.microsoft.com/wiki/contents/articles/2179.hyper-v-anti-virus-exclusions-for-hyper-v-hosts.aspx" TargetMode="External"/><Relationship Id="rId2" Type="http://schemas.openxmlformats.org/officeDocument/2006/relationships/hyperlink" Target="http://social.technet.microsoft.com/wiki/contents/articles/953.microsoft-anti-virus-exclusion-list.aspx" TargetMode="External"/><Relationship Id="rId1" Type="http://schemas.openxmlformats.org/officeDocument/2006/relationships/slideLayout" Target="../slideLayouts/slideLayout11.xml"/><Relationship Id="rId6" Type="http://schemas.openxmlformats.org/officeDocument/2006/relationships/hyperlink" Target="https://support.microsoft.com/en-us/kb/309422" TargetMode="External"/><Relationship Id="rId5" Type="http://schemas.openxmlformats.org/officeDocument/2006/relationships/hyperlink" Target="https://support.microsoft.com/en-us/kb/952167" TargetMode="External"/><Relationship Id="rId10" Type="http://schemas.openxmlformats.org/officeDocument/2006/relationships/image" Target="../media/image43.emf"/><Relationship Id="rId4" Type="http://schemas.openxmlformats.org/officeDocument/2006/relationships/hyperlink" Target="https://support.microsoft.com/en-us/kb/943556" TargetMode="External"/><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hyperlink" Target="http://www.devadmin.it/2015/09/19/windows-10-security-virtual-secure-mode/" TargetMode="Externa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hyperlink" Target="http://www.devadmin.it/2015/10/01/windows-10-device-guard/"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hyperlink" Target="https://technet.microsoft.com/en-us/library/dn466518.aspx" TargetMode="External"/><Relationship Id="rId3" Type="http://schemas.openxmlformats.org/officeDocument/2006/relationships/hyperlink" Target="https://technet.microsoft.com/en-us/library/dn408187.aspx" TargetMode="External"/><Relationship Id="rId7" Type="http://schemas.openxmlformats.org/officeDocument/2006/relationships/image" Target="../media/image68.png"/><Relationship Id="rId12" Type="http://schemas.openxmlformats.org/officeDocument/2006/relationships/image" Target="../media/image69.e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7.png"/><Relationship Id="rId11" Type="http://schemas.microsoft.com/office/2007/relationships/hdphoto" Target="../media/hdphoto2.wdp"/><Relationship Id="rId5" Type="http://schemas.openxmlformats.org/officeDocument/2006/relationships/image" Target="../media/image66.emf"/><Relationship Id="rId10" Type="http://schemas.openxmlformats.org/officeDocument/2006/relationships/image" Target="../media/image35.png"/><Relationship Id="rId4" Type="http://schemas.openxmlformats.org/officeDocument/2006/relationships/image" Target="../media/image65.emf"/><Relationship Id="rId9" Type="http://schemas.openxmlformats.org/officeDocument/2006/relationships/image" Target="../media/image40.emf"/></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21.xml"/><Relationship Id="rId5" Type="http://schemas.openxmlformats.org/officeDocument/2006/relationships/image" Target="../media/image70.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2.xml"/><Relationship Id="rId4" Type="http://schemas.openxmlformats.org/officeDocument/2006/relationships/hyperlink" Target="http://www.devadmin.it/2015/06/15/nuove-funzionalit-antimalware-in-windows-10-e-windows-server-2016/"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www.devadmin.it/2015/10/07/enhanced-mitigation-experience-toolkit/" TargetMode="Externa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hyperlink" Target="http://www.devadmin.it/2015/10/07/enhanced-mitigation-experience-toolkit/" TargetMode="Externa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hyperlink" Target="http://www.devadmin.it/2015/10/12/microsoft-security-compliance-manager/" TargetMode="External"/><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3" Type="http://schemas.openxmlformats.org/officeDocument/2006/relationships/hyperlink" Target="https://technet.microsoft.com/en-us/security/cc184924.aspx"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hyperlink" Target="https://technet.microsoft.com/en-us/sysinternals/bb963902" TargetMode="External"/><Relationship Id="rId5" Type="http://schemas.openxmlformats.org/officeDocument/2006/relationships/hyperlink" Target="https://technet.microsoft.com/en-us/sysinternals/bb896653" TargetMode="External"/><Relationship Id="rId4" Type="http://schemas.openxmlformats.org/officeDocument/2006/relationships/hyperlink" Target="https://www.microsoft.com/en-us/sdl/adopt/threatmodeling.aspx"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eicar.org/85-0-Download.html" TargetMode="External"/><Relationship Id="rId7" Type="http://schemas.openxmlformats.org/officeDocument/2006/relationships/hyperlink" Target="https://technet.microsoft.com/it-it/library/jj200684(v=exchg.150).aspx"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36.png"/><Relationship Id="rId5" Type="http://schemas.microsoft.com/office/2007/relationships/hdphoto" Target="../media/hdphoto2.wdp"/><Relationship Id="rId4" Type="http://schemas.openxmlformats.org/officeDocument/2006/relationships/image" Target="../media/image35.png"/><Relationship Id="rId9" Type="http://schemas.openxmlformats.org/officeDocument/2006/relationships/image" Target="../media/image77.png"/></Relationships>
</file>

<file path=ppt/slides/_rels/slide5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8.png"/><Relationship Id="rId7" Type="http://schemas.openxmlformats.org/officeDocument/2006/relationships/image" Target="../media/image79.png"/><Relationship Id="rId2" Type="http://schemas.openxmlformats.org/officeDocument/2006/relationships/image" Target="../media/image72.png"/><Relationship Id="rId1" Type="http://schemas.openxmlformats.org/officeDocument/2006/relationships/slideLayout" Target="../slideLayouts/slideLayout11.xml"/><Relationship Id="rId6" Type="http://schemas.openxmlformats.org/officeDocument/2006/relationships/hyperlink" Target="http://blogs.technet.com/b/askds/archive/2011/08/29/the-security-log-haystack-event-forwarding-and-you.aspx" TargetMode="External"/><Relationship Id="rId5" Type="http://schemas.openxmlformats.org/officeDocument/2006/relationships/image" Target="../media/image37.png"/><Relationship Id="rId10" Type="http://schemas.openxmlformats.org/officeDocument/2006/relationships/image" Target="../media/image36.png"/><Relationship Id="rId4" Type="http://schemas.openxmlformats.org/officeDocument/2006/relationships/image" Target="../media/image44.emf"/><Relationship Id="rId9" Type="http://schemas.openxmlformats.org/officeDocument/2006/relationships/hyperlink" Target="https://technet.microsoft.com/en-us/library/cc749183.aspx"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hyperlink" Target="http://www.ntop.org/" TargetMode="External"/><Relationship Id="rId5" Type="http://schemas.openxmlformats.org/officeDocument/2006/relationships/image" Target="../media/image82.png"/><Relationship Id="rId4" Type="http://schemas.openxmlformats.org/officeDocument/2006/relationships/image" Target="../media/image81.png"/></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72.png"/><Relationship Id="rId2" Type="http://schemas.openxmlformats.org/officeDocument/2006/relationships/image" Target="../media/image83.png"/><Relationship Id="rId1" Type="http://schemas.openxmlformats.org/officeDocument/2006/relationships/slideLayout" Target="../slideLayouts/slideLayout1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image" Target="../media/image89.jpeg"/><Relationship Id="rId13" Type="http://schemas.openxmlformats.org/officeDocument/2006/relationships/hyperlink" Target="https://www.sophos.com/threat-center.aspx" TargetMode="External"/><Relationship Id="rId3" Type="http://schemas.openxmlformats.org/officeDocument/2006/relationships/hyperlink" Target="https://channel9.msdn.com/events/Ignite/2015/BRK3319" TargetMode="External"/><Relationship Id="rId7" Type="http://schemas.openxmlformats.org/officeDocument/2006/relationships/hyperlink" Target="http://www.microsoft.com/security/sir/default.aspx" TargetMode="External"/><Relationship Id="rId12" Type="http://schemas.openxmlformats.org/officeDocument/2006/relationships/image" Target="../media/image91.png"/><Relationship Id="rId2" Type="http://schemas.openxmlformats.org/officeDocument/2006/relationships/notesSlide" Target="../notesSlides/notesSlide24.xml"/><Relationship Id="rId16" Type="http://schemas.openxmlformats.org/officeDocument/2006/relationships/image" Target="../media/image93.jpeg"/><Relationship Id="rId1" Type="http://schemas.openxmlformats.org/officeDocument/2006/relationships/slideLayout" Target="../slideLayouts/slideLayout11.xml"/><Relationship Id="rId6" Type="http://schemas.openxmlformats.org/officeDocument/2006/relationships/hyperlink" Target="https://channel9.msdn.com/events/TechEd/NorthAmerica/2014/DCIM-B368" TargetMode="External"/><Relationship Id="rId11" Type="http://schemas.openxmlformats.org/officeDocument/2006/relationships/image" Target="../media/image90.gif"/><Relationship Id="rId5" Type="http://schemas.openxmlformats.org/officeDocument/2006/relationships/hyperlink" Target="https://channel9.msdn.com/events/TechEd/Europe/2014/CDP-B373" TargetMode="External"/><Relationship Id="rId15" Type="http://schemas.openxmlformats.org/officeDocument/2006/relationships/hyperlink" Target="http://www.cisco.com/c/en/us/products/security/annual_security_report.html" TargetMode="External"/><Relationship Id="rId10" Type="http://schemas.openxmlformats.org/officeDocument/2006/relationships/hyperlink" Target="http://www.mcafee.com/it/threat-center.aspx" TargetMode="External"/><Relationship Id="rId4" Type="http://schemas.openxmlformats.org/officeDocument/2006/relationships/image" Target="../media/image88.png"/><Relationship Id="rId9" Type="http://schemas.openxmlformats.org/officeDocument/2006/relationships/hyperlink" Target="http://www.symantec.com/security_response/publications/" TargetMode="External"/><Relationship Id="rId14" Type="http://schemas.openxmlformats.org/officeDocument/2006/relationships/image" Target="../media/image9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743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Casi reali</a:t>
            </a:r>
            <a:r>
              <a:rPr lang="it-IT" dirty="0"/>
              <a:t>: </a:t>
            </a:r>
            <a:r>
              <a:rPr lang="it-IT" dirty="0" err="1"/>
              <a:t>Carbanak</a:t>
            </a:r>
            <a:r>
              <a:rPr lang="it-IT" dirty="0"/>
              <a:t> </a:t>
            </a:r>
            <a:r>
              <a:rPr lang="it-IT" dirty="0" smtClean="0"/>
              <a:t>– Gennaio 2015</a:t>
            </a:r>
            <a:endParaRPr lang="it-IT" dirty="0"/>
          </a:p>
        </p:txBody>
      </p:sp>
      <p:grpSp>
        <p:nvGrpSpPr>
          <p:cNvPr id="5" name="Gruppo 4"/>
          <p:cNvGrpSpPr/>
          <p:nvPr/>
        </p:nvGrpSpPr>
        <p:grpSpPr>
          <a:xfrm>
            <a:off x="220200" y="1184261"/>
            <a:ext cx="8703601" cy="3737594"/>
            <a:chOff x="260206" y="1184261"/>
            <a:chExt cx="8703601" cy="3737594"/>
          </a:xfrm>
        </p:grpSpPr>
        <p:sp>
          <p:nvSpPr>
            <p:cNvPr id="7" name="Figura a mano libera 6"/>
            <p:cNvSpPr>
              <a:spLocks/>
            </p:cNvSpPr>
            <p:nvPr/>
          </p:nvSpPr>
          <p:spPr>
            <a:xfrm>
              <a:off x="260206" y="4000584"/>
              <a:ext cx="4749115" cy="921271"/>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1600" b="1" dirty="0" smtClean="0"/>
                <a:t>Rilevamento dell’attacco</a:t>
              </a:r>
            </a:p>
            <a:p>
              <a:r>
                <a:rPr lang="it-IT" sz="1200" dirty="0" smtClean="0"/>
                <a:t>Principalmente tramite i meccanismi di controllo finanziario dopo lungo tempo o rilevando strani comportamenti dei Bancomat </a:t>
              </a:r>
              <a:endParaRPr lang="it-IT" sz="1400" kern="1200" dirty="0"/>
            </a:p>
          </p:txBody>
        </p:sp>
        <p:sp>
          <p:nvSpPr>
            <p:cNvPr id="8" name="Figura a mano libera 7"/>
            <p:cNvSpPr>
              <a:spLocks/>
            </p:cNvSpPr>
            <p:nvPr/>
          </p:nvSpPr>
          <p:spPr>
            <a:xfrm>
              <a:off x="260206" y="1184261"/>
              <a:ext cx="4749116" cy="2556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1600" b="1" dirty="0" smtClean="0"/>
                <a:t>Oltre 100 istituti finanziari coinvolti in 30 paesi</a:t>
              </a:r>
              <a:endParaRPr lang="it-IT" sz="1600" b="1" dirty="0"/>
            </a:p>
            <a:p>
              <a:pPr marL="171450" indent="-171450">
                <a:buFont typeface="Arial" panose="020B0604020202020204" pitchFamily="34" charset="0"/>
                <a:buChar char="•"/>
              </a:pPr>
              <a:r>
                <a:rPr lang="it-IT" sz="1200" dirty="0" smtClean="0"/>
                <a:t>Attacco di tipo APT elaborato e su larga scala durato circa 24 mesi</a:t>
              </a:r>
            </a:p>
            <a:p>
              <a:pPr marL="171450" indent="-171450">
                <a:buFont typeface="Arial" panose="020B0604020202020204" pitchFamily="34" charset="0"/>
                <a:buChar char="•"/>
              </a:pPr>
              <a:r>
                <a:rPr lang="it-IT" sz="1200" dirty="0" smtClean="0"/>
                <a:t>Sottratti da 500 milioni a 1 miliardo di dollari con trasferimenti di fondi </a:t>
              </a:r>
              <a:r>
                <a:rPr lang="it-IT" sz="1200" dirty="0"/>
                <a:t>e controllo remoto dei </a:t>
              </a:r>
              <a:r>
                <a:rPr lang="it-IT" sz="1200" dirty="0" smtClean="0"/>
                <a:t>Bancomat</a:t>
              </a:r>
            </a:p>
            <a:p>
              <a:pPr marL="171450" indent="-171450">
                <a:buFont typeface="Arial" panose="020B0604020202020204" pitchFamily="34" charset="0"/>
                <a:buChar char="•"/>
              </a:pPr>
              <a:r>
                <a:rPr lang="it-IT" sz="1200" dirty="0" smtClean="0"/>
                <a:t>Perdite per il singolo obbiettivo da 2,5 10 milioni di dollari</a:t>
              </a:r>
            </a:p>
            <a:p>
              <a:pPr marL="171450" indent="-171450">
                <a:buFont typeface="Arial" panose="020B0604020202020204" pitchFamily="34" charset="0"/>
                <a:buChar char="•"/>
              </a:pPr>
              <a:r>
                <a:rPr lang="it-IT" sz="1200" dirty="0" smtClean="0"/>
                <a:t>Da 2 a 4 mesi per la singola operazione</a:t>
              </a:r>
            </a:p>
            <a:p>
              <a:pPr marL="171450" indent="-171450">
                <a:buFont typeface="Arial" panose="020B0604020202020204" pitchFamily="34" charset="0"/>
                <a:buChar char="•"/>
              </a:pPr>
              <a:r>
                <a:rPr lang="it-IT" sz="1200" dirty="0" err="1" smtClean="0"/>
                <a:t>Payload</a:t>
              </a:r>
              <a:r>
                <a:rPr lang="it-IT" sz="1200" dirty="0" smtClean="0"/>
                <a:t> inviato tramite email e attivato usando vulnerabilità note legate ai file di Word (gestione della sicurezza carente, non è stato sfruttato alcun 0day)</a:t>
              </a:r>
            </a:p>
            <a:p>
              <a:pPr marL="171450" indent="-171450">
                <a:buFont typeface="Arial" panose="020B0604020202020204" pitchFamily="34" charset="0"/>
                <a:buChar char="•"/>
              </a:pPr>
              <a:r>
                <a:rPr lang="it-IT" sz="1200" dirty="0" smtClean="0"/>
                <a:t>Installazione di </a:t>
              </a:r>
              <a:r>
                <a:rPr lang="it-IT" sz="1200" dirty="0" err="1" smtClean="0"/>
                <a:t>Backdoor</a:t>
              </a:r>
              <a:r>
                <a:rPr lang="it-IT" sz="1200" dirty="0" smtClean="0"/>
                <a:t> e </a:t>
              </a:r>
              <a:r>
                <a:rPr lang="it-IT" sz="1200" dirty="0" err="1" smtClean="0"/>
                <a:t>trojan</a:t>
              </a:r>
              <a:r>
                <a:rPr lang="it-IT" sz="1200" dirty="0" smtClean="0"/>
                <a:t> Man-in-the-Browser</a:t>
              </a:r>
            </a:p>
            <a:p>
              <a:pPr marL="171450" indent="-171450">
                <a:buFont typeface="Arial" panose="020B0604020202020204" pitchFamily="34" charset="0"/>
                <a:buChar char="•"/>
              </a:pPr>
              <a:r>
                <a:rPr lang="it-IT" sz="1200" dirty="0" smtClean="0"/>
                <a:t>Scanning dell’infrastruttura interna per rilevare sistemi vulnerabili</a:t>
              </a:r>
            </a:p>
            <a:p>
              <a:pPr marL="171450" indent="-171450">
                <a:buFont typeface="Arial" panose="020B0604020202020204" pitchFamily="34" charset="0"/>
                <a:buChar char="•"/>
              </a:pPr>
              <a:r>
                <a:rPr lang="it-IT" sz="1200" dirty="0" err="1" smtClean="0"/>
                <a:t>Key</a:t>
              </a:r>
              <a:r>
                <a:rPr lang="it-IT" sz="1200" dirty="0" smtClean="0"/>
                <a:t> e Screen </a:t>
              </a:r>
              <a:r>
                <a:rPr lang="it-IT" sz="1200" dirty="0" err="1" smtClean="0"/>
                <a:t>logger</a:t>
              </a:r>
              <a:r>
                <a:rPr lang="it-IT" sz="1200" dirty="0" smtClean="0"/>
                <a:t> per ottenere informazioni sui meccanismi di gestione del denaro</a:t>
              </a:r>
            </a:p>
          </p:txBody>
        </p:sp>
        <p:sp>
          <p:nvSpPr>
            <p:cNvPr id="10" name="Figura a mano libera 9"/>
            <p:cNvSpPr>
              <a:spLocks/>
            </p:cNvSpPr>
            <p:nvPr/>
          </p:nvSpPr>
          <p:spPr>
            <a:xfrm>
              <a:off x="5199710" y="4000584"/>
              <a:ext cx="3743999" cy="921271"/>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1600" b="1" dirty="0" smtClean="0"/>
                <a:t>Gestione della crisi</a:t>
              </a:r>
            </a:p>
            <a:p>
              <a:r>
                <a:rPr lang="it-IT" sz="1200" dirty="0" smtClean="0"/>
                <a:t>Mancanza di coordinamento nella gestione degli incidenti ha reso possibile il proseguimento dell’attacco cambiando bersaglio</a:t>
              </a:r>
            </a:p>
          </p:txBody>
        </p:sp>
        <p:pic>
          <p:nvPicPr>
            <p:cNvPr id="1026" name="Picture 2" descr="http://www.bankingtech.com/wp-content/blogs.dir/94/files/2015/02/Carnab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709" y="1184261"/>
              <a:ext cx="3744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5183807" y="3555595"/>
              <a:ext cx="3780000" cy="184666"/>
            </a:xfrm>
            <a:prstGeom prst="rect">
              <a:avLst/>
            </a:prstGeom>
          </p:spPr>
          <p:txBody>
            <a:bodyPr wrap="square" lIns="0" tIns="0" rIns="0" bIns="0">
              <a:spAutoFit/>
            </a:bodyPr>
            <a:lstStyle/>
            <a:p>
              <a:r>
                <a:rPr lang="it-IT" sz="1200" dirty="0">
                  <a:hlinkClick r:id="rId4"/>
                </a:rPr>
                <a:t>https://</a:t>
              </a:r>
              <a:r>
                <a:rPr lang="it-IT" sz="1200" dirty="0" smtClean="0">
                  <a:hlinkClick r:id="rId4"/>
                </a:rPr>
                <a:t>securelist.com/files/2015/02/Carbanak_APT_eng.pdf</a:t>
              </a:r>
              <a:endParaRPr lang="it-IT" sz="1200" dirty="0"/>
            </a:p>
          </p:txBody>
        </p:sp>
      </p:grpSp>
    </p:spTree>
    <p:extLst>
      <p:ext uri="{BB962C8B-B14F-4D97-AF65-F5344CB8AC3E}">
        <p14:creationId xmlns:p14="http://schemas.microsoft.com/office/powerpoint/2010/main" val="1829283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Casi reali</a:t>
            </a:r>
            <a:r>
              <a:rPr lang="it-IT" dirty="0"/>
              <a:t>: </a:t>
            </a:r>
            <a:r>
              <a:rPr lang="it-IT" dirty="0" smtClean="0"/>
              <a:t>Anthem – Febbraio 2015</a:t>
            </a:r>
            <a:endParaRPr lang="it-IT" dirty="0"/>
          </a:p>
        </p:txBody>
      </p:sp>
      <p:sp>
        <p:nvSpPr>
          <p:cNvPr id="7" name="Figura a mano libera 6"/>
          <p:cNvSpPr>
            <a:spLocks/>
          </p:cNvSpPr>
          <p:nvPr/>
        </p:nvSpPr>
        <p:spPr>
          <a:xfrm>
            <a:off x="457200" y="3037372"/>
            <a:ext cx="6833936" cy="69241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1600" b="1" dirty="0" smtClean="0"/>
              <a:t>Rilevamento dell’attacco</a:t>
            </a:r>
          </a:p>
          <a:p>
            <a:r>
              <a:rPr lang="it-IT" sz="1200" dirty="0" smtClean="0"/>
              <a:t>Un utente ha rilevato una </a:t>
            </a:r>
            <a:r>
              <a:rPr lang="it-IT" sz="1200" dirty="0" err="1" smtClean="0"/>
              <a:t>query</a:t>
            </a:r>
            <a:r>
              <a:rPr lang="it-IT" sz="1200" dirty="0" smtClean="0"/>
              <a:t> pesante sul database sconosciuta ed eseguita con la sua </a:t>
            </a:r>
            <a:r>
              <a:rPr lang="it-IT" sz="1200" dirty="0" err="1" smtClean="0"/>
              <a:t>usr</a:t>
            </a:r>
            <a:r>
              <a:rPr lang="it-IT" sz="1200" dirty="0" smtClean="0"/>
              <a:t>-id</a:t>
            </a:r>
            <a:endParaRPr lang="it-IT" sz="1400" kern="1200" dirty="0"/>
          </a:p>
        </p:txBody>
      </p:sp>
      <p:sp>
        <p:nvSpPr>
          <p:cNvPr id="8" name="Figura a mano libera 7"/>
          <p:cNvSpPr>
            <a:spLocks/>
          </p:cNvSpPr>
          <p:nvPr/>
        </p:nvSpPr>
        <p:spPr>
          <a:xfrm>
            <a:off x="457199" y="1110445"/>
            <a:ext cx="6833937" cy="180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1600" b="1" dirty="0" smtClean="0"/>
              <a:t>80 Milioni di record trafugati</a:t>
            </a:r>
            <a:endParaRPr lang="it-IT" sz="1600" b="1" dirty="0"/>
          </a:p>
          <a:p>
            <a:pPr marL="171450" indent="-171450">
              <a:buFont typeface="Arial" panose="020B0604020202020204" pitchFamily="34" charset="0"/>
              <a:buChar char="•"/>
            </a:pPr>
            <a:r>
              <a:rPr lang="it-IT" sz="1200" dirty="0" smtClean="0"/>
              <a:t>Attacco mirato e impostato (probabilmente) 9 mesi prima dalla Cina</a:t>
            </a:r>
          </a:p>
          <a:p>
            <a:pPr marL="171450" indent="-171450">
              <a:buFont typeface="Arial" panose="020B0604020202020204" pitchFamily="34" charset="0"/>
              <a:buChar char="•"/>
            </a:pPr>
            <a:r>
              <a:rPr lang="it-IT" sz="1200" dirty="0"/>
              <a:t>Realizzato con un </a:t>
            </a:r>
            <a:r>
              <a:rPr lang="it-IT" sz="1200" dirty="0" err="1" smtClean="0"/>
              <a:t>malware</a:t>
            </a:r>
            <a:r>
              <a:rPr lang="it-IT" sz="1200" dirty="0" smtClean="0"/>
              <a:t> </a:t>
            </a:r>
            <a:r>
              <a:rPr lang="it-IT" sz="1200" dirty="0"/>
              <a:t>appositamente </a:t>
            </a:r>
            <a:r>
              <a:rPr lang="it-IT" sz="1200" dirty="0" smtClean="0"/>
              <a:t>realizzato</a:t>
            </a:r>
          </a:p>
          <a:p>
            <a:pPr marL="171450" indent="-171450">
              <a:buFont typeface="Arial" panose="020B0604020202020204" pitchFamily="34" charset="0"/>
              <a:buChar char="•"/>
            </a:pPr>
            <a:r>
              <a:rPr lang="it-IT" sz="1200" dirty="0" smtClean="0"/>
              <a:t>Sono state utilizzate </a:t>
            </a:r>
            <a:r>
              <a:rPr lang="it-IT" sz="1200" dirty="0"/>
              <a:t>tecniche tipiche del </a:t>
            </a:r>
            <a:r>
              <a:rPr lang="it-IT" sz="1200" dirty="0" err="1"/>
              <a:t>phishing</a:t>
            </a:r>
            <a:r>
              <a:rPr lang="it-IT" sz="1200" dirty="0"/>
              <a:t> su domini legati ad Anthem (sound-</a:t>
            </a:r>
            <a:r>
              <a:rPr lang="it-IT" sz="1200" dirty="0" err="1"/>
              <a:t>alike</a:t>
            </a:r>
            <a:r>
              <a:rPr lang="it-IT" sz="1200" dirty="0"/>
              <a:t>, omografi</a:t>
            </a:r>
            <a:r>
              <a:rPr lang="it-IT" sz="1200" dirty="0" smtClean="0"/>
              <a:t>)</a:t>
            </a:r>
          </a:p>
          <a:p>
            <a:pPr marL="171450" indent="-171450">
              <a:buFont typeface="Arial" panose="020B0604020202020204" pitchFamily="34" charset="0"/>
              <a:buChar char="•"/>
            </a:pPr>
            <a:r>
              <a:rPr lang="it-IT" sz="1200" dirty="0" smtClean="0"/>
              <a:t>Sono state ottenute credenziali con accesso ai </a:t>
            </a:r>
            <a:r>
              <a:rPr lang="it-IT" sz="1200" dirty="0"/>
              <a:t>dati</a:t>
            </a:r>
            <a:endParaRPr lang="it-IT" sz="1200" dirty="0" smtClean="0"/>
          </a:p>
          <a:p>
            <a:pPr marL="171450" indent="-171450">
              <a:buFont typeface="Arial" panose="020B0604020202020204" pitchFamily="34" charset="0"/>
              <a:buChar char="•"/>
            </a:pPr>
            <a:r>
              <a:rPr lang="it-IT" sz="1200" dirty="0" smtClean="0"/>
              <a:t>Sottratti </a:t>
            </a:r>
            <a:r>
              <a:rPr lang="it-IT" sz="1200" dirty="0"/>
              <a:t>nomi, indirizzi, telefoni, email, copie di documenti d'identità, social security </a:t>
            </a:r>
            <a:endParaRPr lang="it-IT" sz="1200" dirty="0" smtClean="0"/>
          </a:p>
          <a:p>
            <a:pPr marL="171450" indent="-171450">
              <a:buFont typeface="Arial" panose="020B0604020202020204" pitchFamily="34" charset="0"/>
              <a:buChar char="•"/>
            </a:pPr>
            <a:r>
              <a:rPr lang="it-IT" sz="1200" dirty="0"/>
              <a:t>Clienti e familiari potenzialmente esposti a furti d'identità per il resto della </a:t>
            </a:r>
            <a:r>
              <a:rPr lang="it-IT" sz="1200" dirty="0" smtClean="0"/>
              <a:t>vita</a:t>
            </a:r>
          </a:p>
          <a:p>
            <a:pPr marL="171450" indent="-171450">
              <a:buFont typeface="Arial" panose="020B0604020202020204" pitchFamily="34" charset="0"/>
              <a:buChar char="•"/>
            </a:pPr>
            <a:endParaRPr lang="it-IT" sz="1200" dirty="0" smtClean="0"/>
          </a:p>
        </p:txBody>
      </p:sp>
      <p:sp>
        <p:nvSpPr>
          <p:cNvPr id="10" name="Figura a mano libera 9"/>
          <p:cNvSpPr>
            <a:spLocks/>
          </p:cNvSpPr>
          <p:nvPr/>
        </p:nvSpPr>
        <p:spPr>
          <a:xfrm>
            <a:off x="457199" y="3882189"/>
            <a:ext cx="6833937" cy="96653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1600" b="1" dirty="0" smtClean="0"/>
              <a:t>Gestione della crisi</a:t>
            </a:r>
          </a:p>
          <a:p>
            <a:r>
              <a:rPr lang="it-IT" sz="1200" dirty="0" smtClean="0"/>
              <a:t>Comunicazione immediata alle autorità e coinvolgimento di consulenti specializzati</a:t>
            </a:r>
          </a:p>
          <a:p>
            <a:r>
              <a:rPr lang="it-IT" sz="1200" dirty="0" smtClean="0"/>
              <a:t>Autorevole full </a:t>
            </a:r>
            <a:r>
              <a:rPr lang="it-IT" sz="1200" dirty="0" err="1" smtClean="0"/>
              <a:t>disclosure</a:t>
            </a:r>
            <a:r>
              <a:rPr lang="it-IT" sz="1200" dirty="0" smtClean="0"/>
              <a:t> verso  tutti gli utenti interessati</a:t>
            </a:r>
          </a:p>
          <a:p>
            <a:r>
              <a:rPr lang="it-IT" sz="1200" dirty="0" smtClean="0"/>
              <a:t>Fornitura di un servizio gratuito  di </a:t>
            </a:r>
            <a:r>
              <a:rPr lang="it-IT" sz="1200" dirty="0" err="1" smtClean="0"/>
              <a:t>identity</a:t>
            </a:r>
            <a:r>
              <a:rPr lang="it-IT" sz="1200" dirty="0" smtClean="0"/>
              <a:t> </a:t>
            </a:r>
            <a:r>
              <a:rPr lang="it-IT" sz="1200" dirty="0" err="1" smtClean="0"/>
              <a:t>protection</a:t>
            </a:r>
            <a:r>
              <a:rPr lang="it-IT" sz="1200" dirty="0" smtClean="0"/>
              <a:t> alle vittime</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245" y="1380445"/>
            <a:ext cx="1715627" cy="1260000"/>
          </a:xfrm>
          <a:prstGeom prst="rect">
            <a:avLst/>
          </a:prstGeom>
        </p:spPr>
      </p:pic>
    </p:spTree>
    <p:extLst>
      <p:ext uri="{BB962C8B-B14F-4D97-AF65-F5344CB8AC3E}">
        <p14:creationId xmlns:p14="http://schemas.microsoft.com/office/powerpoint/2010/main" val="2907060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Tecniche comuni per l’attivazione di Exploit</a:t>
            </a:r>
            <a:endParaRPr lang="it-IT" dirty="0"/>
          </a:p>
        </p:txBody>
      </p:sp>
      <p:grpSp>
        <p:nvGrpSpPr>
          <p:cNvPr id="25" name="Gruppo 24"/>
          <p:cNvGrpSpPr/>
          <p:nvPr/>
        </p:nvGrpSpPr>
        <p:grpSpPr>
          <a:xfrm>
            <a:off x="152315" y="1272012"/>
            <a:ext cx="8839371" cy="3657572"/>
            <a:chOff x="178860" y="1272012"/>
            <a:chExt cx="8839371" cy="3657572"/>
          </a:xfrm>
        </p:grpSpPr>
        <p:grpSp>
          <p:nvGrpSpPr>
            <p:cNvPr id="6" name="Gruppo 5"/>
            <p:cNvGrpSpPr/>
            <p:nvPr/>
          </p:nvGrpSpPr>
          <p:grpSpPr>
            <a:xfrm>
              <a:off x="178860" y="2524798"/>
              <a:ext cx="4320000" cy="1152000"/>
              <a:chOff x="457200" y="1603426"/>
              <a:chExt cx="4573176" cy="1152000"/>
            </a:xfrm>
          </p:grpSpPr>
          <p:sp>
            <p:nvSpPr>
              <p:cNvPr id="4" name="Figura a mano libera 3"/>
              <p:cNvSpPr>
                <a:spLocks/>
              </p:cNvSpPr>
              <p:nvPr/>
            </p:nvSpPr>
            <p:spPr>
              <a:xfrm>
                <a:off x="457200" y="1603426"/>
                <a:ext cx="4573176" cy="115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360000"/>
                <a:r>
                  <a:rPr lang="it-IT" sz="1400" b="1" dirty="0" err="1" smtClean="0">
                    <a:solidFill>
                      <a:schemeClr val="tx1"/>
                    </a:solidFill>
                  </a:rPr>
                  <a:t>Structured</a:t>
                </a:r>
                <a:r>
                  <a:rPr lang="it-IT" sz="1400" b="1" dirty="0" smtClean="0">
                    <a:solidFill>
                      <a:schemeClr val="tx1"/>
                    </a:solidFill>
                  </a:rPr>
                  <a:t> </a:t>
                </a:r>
                <a:r>
                  <a:rPr lang="it-IT" sz="1400" b="1" dirty="0" err="1" smtClean="0">
                    <a:solidFill>
                      <a:schemeClr val="tx1"/>
                    </a:solidFill>
                  </a:rPr>
                  <a:t>Exception</a:t>
                </a:r>
                <a:r>
                  <a:rPr lang="it-IT" sz="1400" b="1" dirty="0" smtClean="0">
                    <a:solidFill>
                      <a:schemeClr val="tx1"/>
                    </a:solidFill>
                  </a:rPr>
                  <a:t> </a:t>
                </a:r>
                <a:r>
                  <a:rPr lang="it-IT" sz="1400" b="1" dirty="0" err="1" smtClean="0">
                    <a:solidFill>
                      <a:schemeClr val="tx1"/>
                    </a:solidFill>
                  </a:rPr>
                  <a:t>Handler</a:t>
                </a:r>
                <a:r>
                  <a:rPr lang="it-IT" sz="1400" b="1" dirty="0" smtClean="0">
                    <a:solidFill>
                      <a:schemeClr val="tx1"/>
                    </a:solidFill>
                  </a:rPr>
                  <a:t> (SEH) </a:t>
                </a:r>
                <a:r>
                  <a:rPr lang="it-IT" sz="1400" b="1" dirty="0" err="1" smtClean="0">
                    <a:solidFill>
                      <a:schemeClr val="tx1"/>
                    </a:solidFill>
                  </a:rPr>
                  <a:t>Overwrite</a:t>
                </a:r>
                <a:endParaRPr lang="it-IT" sz="1400" b="1" dirty="0" smtClean="0">
                  <a:solidFill>
                    <a:schemeClr val="tx1"/>
                  </a:solidFill>
                </a:endParaRPr>
              </a:p>
              <a:p>
                <a:pPr marL="171450" indent="-171450">
                  <a:spcBef>
                    <a:spcPts val="600"/>
                  </a:spcBef>
                  <a:buFont typeface="Arial" panose="020B0604020202020204" pitchFamily="34" charset="0"/>
                  <a:buChar char="•"/>
                </a:pPr>
                <a:r>
                  <a:rPr lang="it-IT" sz="1200" dirty="0" err="1" smtClean="0"/>
                  <a:t>Overwrite</a:t>
                </a:r>
                <a:r>
                  <a:rPr lang="it-IT" sz="1200" dirty="0" smtClean="0"/>
                  <a:t> del puntatore all’</a:t>
                </a:r>
                <a:r>
                  <a:rPr lang="it-IT" sz="1200" dirty="0" err="1" smtClean="0"/>
                  <a:t>handler</a:t>
                </a:r>
                <a:r>
                  <a:rPr lang="it-IT" sz="1200" dirty="0" smtClean="0"/>
                  <a:t> di una eccezione nello </a:t>
                </a:r>
                <a:r>
                  <a:rPr lang="it-IT" sz="1200" dirty="0" err="1" smtClean="0"/>
                  <a:t>stack</a:t>
                </a:r>
                <a:endParaRPr lang="it-IT" sz="1200" dirty="0"/>
              </a:p>
              <a:p>
                <a:pPr marL="171450" indent="-171450">
                  <a:buFont typeface="Arial" panose="020B0604020202020204" pitchFamily="34" charset="0"/>
                  <a:buChar char="•"/>
                </a:pPr>
                <a:r>
                  <a:rPr lang="it-IT" sz="1200" dirty="0" smtClean="0"/>
                  <a:t>Quando si verifica un’eccezione verrà invocato codice malevolo</a:t>
                </a:r>
              </a:p>
              <a:p>
                <a:pPr marL="171450" indent="-171450">
                  <a:buFont typeface="Arial" panose="020B0604020202020204" pitchFamily="34" charset="0"/>
                  <a:buChar char="•"/>
                </a:pPr>
                <a:r>
                  <a:rPr lang="it-IT" sz="1200" dirty="0" smtClean="0"/>
                  <a:t>In Windows Vista SP1 e </a:t>
                </a:r>
                <a:r>
                  <a:rPr lang="it-IT" sz="1200" dirty="0" err="1" smtClean="0"/>
                  <a:t>succ</a:t>
                </a:r>
                <a:r>
                  <a:rPr lang="it-IT" sz="1200" dirty="0" smtClean="0"/>
                  <a:t>. è disponibile una </a:t>
                </a:r>
                <a:r>
                  <a:rPr lang="it-IT" sz="1200" dirty="0" err="1" smtClean="0"/>
                  <a:t>mitigation</a:t>
                </a:r>
                <a:r>
                  <a:rPr lang="it-IT" sz="1200" dirty="0" smtClean="0"/>
                  <a:t> (KB956607)</a:t>
                </a:r>
                <a:endParaRPr lang="it-IT" sz="1200" dirty="0"/>
              </a:p>
            </p:txBody>
          </p:sp>
          <p:pic>
            <p:nvPicPr>
              <p:cNvPr id="5" name="Immag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57201" y="1603426"/>
                <a:ext cx="313843" cy="288000"/>
              </a:xfrm>
              <a:prstGeom prst="rect">
                <a:avLst/>
              </a:prstGeom>
            </p:spPr>
          </p:pic>
        </p:grpSp>
        <p:grpSp>
          <p:nvGrpSpPr>
            <p:cNvPr id="7" name="Gruppo 6"/>
            <p:cNvGrpSpPr/>
            <p:nvPr/>
          </p:nvGrpSpPr>
          <p:grpSpPr>
            <a:xfrm>
              <a:off x="4698225" y="1272012"/>
              <a:ext cx="4320000" cy="1152000"/>
              <a:chOff x="457200" y="1603426"/>
              <a:chExt cx="4573176" cy="1152000"/>
            </a:xfrm>
          </p:grpSpPr>
          <p:sp>
            <p:nvSpPr>
              <p:cNvPr id="8" name="Figura a mano libera 7"/>
              <p:cNvSpPr>
                <a:spLocks/>
              </p:cNvSpPr>
              <p:nvPr/>
            </p:nvSpPr>
            <p:spPr>
              <a:xfrm>
                <a:off x="457200" y="1603426"/>
                <a:ext cx="4573176" cy="115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360000"/>
                <a:r>
                  <a:rPr lang="it-IT" sz="1400" b="1" dirty="0" err="1" smtClean="0">
                    <a:solidFill>
                      <a:schemeClr val="tx1"/>
                    </a:solidFill>
                  </a:rPr>
                  <a:t>Heapspray</a:t>
                </a:r>
                <a:r>
                  <a:rPr lang="it-IT" sz="1400" b="1" dirty="0" smtClean="0">
                    <a:solidFill>
                      <a:schemeClr val="tx1"/>
                    </a:solidFill>
                  </a:rPr>
                  <a:t> </a:t>
                </a:r>
                <a:r>
                  <a:rPr lang="it-IT" sz="1400" b="1" dirty="0" err="1" smtClean="0">
                    <a:solidFill>
                      <a:schemeClr val="tx1"/>
                    </a:solidFill>
                  </a:rPr>
                  <a:t>Allocation</a:t>
                </a:r>
                <a:endParaRPr lang="it-IT" sz="1400" b="1" dirty="0" smtClean="0">
                  <a:solidFill>
                    <a:schemeClr val="tx1"/>
                  </a:solidFill>
                </a:endParaRPr>
              </a:p>
              <a:p>
                <a:pPr>
                  <a:spcBef>
                    <a:spcPts val="600"/>
                  </a:spcBef>
                </a:pPr>
                <a:r>
                  <a:rPr lang="it-IT" sz="1200" dirty="0" err="1" smtClean="0"/>
                  <a:t>Overwrite</a:t>
                </a:r>
                <a:r>
                  <a:rPr lang="it-IT" sz="1200" dirty="0" smtClean="0"/>
                  <a:t> della memoria in più punti possibili con codice malevolo per permettere ad un exploit di essere eseguito con maggior probabilità</a:t>
                </a:r>
                <a:endParaRPr lang="it-IT" sz="1200" dirty="0"/>
              </a:p>
            </p:txBody>
          </p:sp>
          <p:pic>
            <p:nvPicPr>
              <p:cNvPr id="9" name="Immagin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57202" y="1603426"/>
                <a:ext cx="313843" cy="288000"/>
              </a:xfrm>
              <a:prstGeom prst="rect">
                <a:avLst/>
              </a:prstGeom>
            </p:spPr>
          </p:pic>
        </p:grpSp>
        <p:grpSp>
          <p:nvGrpSpPr>
            <p:cNvPr id="10" name="Gruppo 9"/>
            <p:cNvGrpSpPr/>
            <p:nvPr/>
          </p:nvGrpSpPr>
          <p:grpSpPr>
            <a:xfrm>
              <a:off x="4698225" y="2524798"/>
              <a:ext cx="4320000" cy="1152000"/>
              <a:chOff x="457200" y="1603426"/>
              <a:chExt cx="4573176" cy="1152000"/>
            </a:xfrm>
          </p:grpSpPr>
          <p:sp>
            <p:nvSpPr>
              <p:cNvPr id="11" name="Figura a mano libera 10"/>
              <p:cNvSpPr>
                <a:spLocks/>
              </p:cNvSpPr>
              <p:nvPr/>
            </p:nvSpPr>
            <p:spPr>
              <a:xfrm>
                <a:off x="457200" y="1603426"/>
                <a:ext cx="4573176" cy="115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360000"/>
                <a:r>
                  <a:rPr lang="it-IT" sz="1400" b="1" dirty="0">
                    <a:solidFill>
                      <a:schemeClr val="tx1"/>
                    </a:solidFill>
                  </a:rPr>
                  <a:t> </a:t>
                </a:r>
                <a:r>
                  <a:rPr lang="it-IT" sz="1400" b="1" dirty="0" err="1" smtClean="0">
                    <a:solidFill>
                      <a:schemeClr val="tx1"/>
                    </a:solidFill>
                  </a:rPr>
                  <a:t>Null</a:t>
                </a:r>
                <a:r>
                  <a:rPr lang="it-IT" sz="1400" b="1" dirty="0" smtClean="0">
                    <a:solidFill>
                      <a:schemeClr val="tx1"/>
                    </a:solidFill>
                  </a:rPr>
                  <a:t> </a:t>
                </a:r>
                <a:r>
                  <a:rPr lang="it-IT" sz="1400" b="1" dirty="0" err="1" smtClean="0">
                    <a:solidFill>
                      <a:schemeClr val="tx1"/>
                    </a:solidFill>
                  </a:rPr>
                  <a:t>Pointer</a:t>
                </a:r>
                <a:r>
                  <a:rPr lang="it-IT" sz="1400" b="1" dirty="0" smtClean="0">
                    <a:solidFill>
                      <a:schemeClr val="tx1"/>
                    </a:solidFill>
                  </a:rPr>
                  <a:t> </a:t>
                </a:r>
                <a:r>
                  <a:rPr lang="it-IT" sz="1400" b="1" dirty="0" err="1" smtClean="0">
                    <a:solidFill>
                      <a:schemeClr val="tx1"/>
                    </a:solidFill>
                  </a:rPr>
                  <a:t>Dereferencing</a:t>
                </a:r>
                <a:endParaRPr lang="it-IT" sz="1400" b="1" dirty="0">
                  <a:solidFill>
                    <a:schemeClr val="tx1"/>
                  </a:solidFill>
                </a:endParaRPr>
              </a:p>
              <a:p>
                <a:pPr>
                  <a:spcBef>
                    <a:spcPts val="600"/>
                  </a:spcBef>
                </a:pPr>
                <a:r>
                  <a:rPr lang="it-IT" sz="1200" dirty="0" err="1" smtClean="0"/>
                  <a:t>Null</a:t>
                </a:r>
                <a:r>
                  <a:rPr lang="it-IT" sz="1200" dirty="0" smtClean="0"/>
                  <a:t> </a:t>
                </a:r>
                <a:r>
                  <a:rPr lang="it-IT" sz="1200" dirty="0" err="1" smtClean="0"/>
                  <a:t>dereference</a:t>
                </a:r>
                <a:r>
                  <a:rPr lang="it-IT" sz="1200" dirty="0" smtClean="0"/>
                  <a:t> in </a:t>
                </a:r>
                <a:r>
                  <a:rPr lang="it-IT" sz="1200" dirty="0" err="1" smtClean="0"/>
                  <a:t>user</a:t>
                </a:r>
                <a:r>
                  <a:rPr lang="it-IT" sz="1200" dirty="0" smtClean="0"/>
                  <a:t> mode in modo da attivare l’exploit al verificarsi di una </a:t>
                </a:r>
                <a:r>
                  <a:rPr lang="it-IT" sz="1200" dirty="0" err="1" smtClean="0"/>
                  <a:t>Null</a:t>
                </a:r>
                <a:r>
                  <a:rPr lang="it-IT" sz="1200" dirty="0" smtClean="0"/>
                  <a:t> Reference</a:t>
                </a:r>
                <a:endParaRPr lang="it-IT" sz="1200" dirty="0"/>
              </a:p>
            </p:txBody>
          </p:sp>
          <p:pic>
            <p:nvPicPr>
              <p:cNvPr id="12" name="Immagine 1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57202" y="1603426"/>
                <a:ext cx="313843" cy="288000"/>
              </a:xfrm>
              <a:prstGeom prst="rect">
                <a:avLst/>
              </a:prstGeom>
            </p:spPr>
          </p:pic>
        </p:grpSp>
        <p:grpSp>
          <p:nvGrpSpPr>
            <p:cNvPr id="13" name="Gruppo 12"/>
            <p:cNvGrpSpPr/>
            <p:nvPr/>
          </p:nvGrpSpPr>
          <p:grpSpPr>
            <a:xfrm>
              <a:off x="178862" y="3777584"/>
              <a:ext cx="4320000" cy="1152000"/>
              <a:chOff x="457200" y="1603426"/>
              <a:chExt cx="4573176" cy="1152000"/>
            </a:xfrm>
          </p:grpSpPr>
          <p:sp>
            <p:nvSpPr>
              <p:cNvPr id="14" name="Figura a mano libera 13"/>
              <p:cNvSpPr>
                <a:spLocks/>
              </p:cNvSpPr>
              <p:nvPr/>
            </p:nvSpPr>
            <p:spPr>
              <a:xfrm>
                <a:off x="457200" y="1603426"/>
                <a:ext cx="4573176" cy="115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360000"/>
                <a:r>
                  <a:rPr lang="it-IT" sz="1400" b="1" dirty="0" smtClean="0">
                    <a:solidFill>
                      <a:schemeClr val="tx1"/>
                    </a:solidFill>
                  </a:rPr>
                  <a:t>Return </a:t>
                </a:r>
                <a:r>
                  <a:rPr lang="it-IT" sz="1400" b="1" dirty="0" err="1" smtClean="0">
                    <a:solidFill>
                      <a:schemeClr val="tx1"/>
                    </a:solidFill>
                  </a:rPr>
                  <a:t>Oriented</a:t>
                </a:r>
                <a:r>
                  <a:rPr lang="it-IT" sz="1400" b="1" dirty="0" smtClean="0">
                    <a:solidFill>
                      <a:schemeClr val="tx1"/>
                    </a:solidFill>
                  </a:rPr>
                  <a:t> Programming (ROP)</a:t>
                </a:r>
              </a:p>
              <a:p>
                <a:pPr>
                  <a:spcBef>
                    <a:spcPts val="600"/>
                  </a:spcBef>
                </a:pPr>
                <a:r>
                  <a:rPr lang="it-IT" sz="1200" dirty="0" smtClean="0"/>
                  <a:t>Sfrutta la prevedibilità della struttura delle DLL caricate in memoria per bypassare Data </a:t>
                </a:r>
                <a:r>
                  <a:rPr lang="it-IT" sz="1200" dirty="0" err="1" smtClean="0"/>
                  <a:t>Execution</a:t>
                </a:r>
                <a:r>
                  <a:rPr lang="it-IT" sz="1200" dirty="0" smtClean="0"/>
                  <a:t> </a:t>
                </a:r>
                <a:r>
                  <a:rPr lang="it-IT" sz="1200" dirty="0" err="1" smtClean="0"/>
                  <a:t>Prevention</a:t>
                </a:r>
                <a:r>
                  <a:rPr lang="it-IT" sz="1200" dirty="0" smtClean="0"/>
                  <a:t> (DEP) e costruire il codice malevolo sfruttando le </a:t>
                </a:r>
                <a:r>
                  <a:rPr lang="it-IT" sz="1200" dirty="0" err="1" smtClean="0"/>
                  <a:t>dll</a:t>
                </a:r>
                <a:r>
                  <a:rPr lang="it-IT" sz="1200" dirty="0" smtClean="0"/>
                  <a:t> in memoria</a:t>
                </a:r>
                <a:endParaRPr lang="it-IT" sz="1200" dirty="0"/>
              </a:p>
            </p:txBody>
          </p:sp>
          <p:pic>
            <p:nvPicPr>
              <p:cNvPr id="15" name="Immagine 1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57202" y="1603426"/>
                <a:ext cx="313843" cy="288000"/>
              </a:xfrm>
              <a:prstGeom prst="rect">
                <a:avLst/>
              </a:prstGeom>
            </p:spPr>
          </p:pic>
        </p:grpSp>
        <p:grpSp>
          <p:nvGrpSpPr>
            <p:cNvPr id="19" name="Gruppo 18"/>
            <p:cNvGrpSpPr/>
            <p:nvPr/>
          </p:nvGrpSpPr>
          <p:grpSpPr>
            <a:xfrm>
              <a:off x="4698231" y="3777584"/>
              <a:ext cx="4320000" cy="1152000"/>
              <a:chOff x="457200" y="1603426"/>
              <a:chExt cx="4573176" cy="1152000"/>
            </a:xfrm>
          </p:grpSpPr>
          <p:sp>
            <p:nvSpPr>
              <p:cNvPr id="20" name="Figura a mano libera 19"/>
              <p:cNvSpPr>
                <a:spLocks/>
              </p:cNvSpPr>
              <p:nvPr/>
            </p:nvSpPr>
            <p:spPr>
              <a:xfrm>
                <a:off x="457200" y="1603426"/>
                <a:ext cx="4573176" cy="115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360000"/>
                <a:r>
                  <a:rPr lang="it-IT" sz="1400" b="1" dirty="0" err="1" smtClean="0">
                    <a:solidFill>
                      <a:schemeClr val="tx1"/>
                    </a:solidFill>
                  </a:rPr>
                  <a:t>Stack</a:t>
                </a:r>
                <a:r>
                  <a:rPr lang="it-IT" sz="1400" b="1" dirty="0" smtClean="0">
                    <a:solidFill>
                      <a:schemeClr val="tx1"/>
                    </a:solidFill>
                  </a:rPr>
                  <a:t> Pivot</a:t>
                </a:r>
              </a:p>
              <a:p>
                <a:pPr>
                  <a:spcBef>
                    <a:spcPts val="600"/>
                  </a:spcBef>
                </a:pPr>
                <a:r>
                  <a:rPr lang="it-IT" sz="1200" dirty="0" smtClean="0"/>
                  <a:t>Tecnica utilizzata da exploit basati su ROP basata sulla modifica dello </a:t>
                </a:r>
                <a:r>
                  <a:rPr lang="it-IT" sz="1200" dirty="0" err="1" smtClean="0"/>
                  <a:t>stack</a:t>
                </a:r>
                <a:r>
                  <a:rPr lang="it-IT" sz="1200" dirty="0" smtClean="0"/>
                  <a:t> per passare il controllo ad un </a:t>
                </a:r>
                <a:r>
                  <a:rPr lang="it-IT" sz="1200" dirty="0" err="1" smtClean="0"/>
                  <a:t>fake</a:t>
                </a:r>
                <a:r>
                  <a:rPr lang="it-IT" sz="1200" dirty="0" smtClean="0"/>
                  <a:t> </a:t>
                </a:r>
                <a:r>
                  <a:rPr lang="it-IT" sz="1200" dirty="0" err="1" smtClean="0"/>
                  <a:t>stack</a:t>
                </a:r>
                <a:r>
                  <a:rPr lang="it-IT" sz="1200" dirty="0" smtClean="0"/>
                  <a:t>   </a:t>
                </a:r>
                <a:endParaRPr lang="it-IT" sz="1200" dirty="0"/>
              </a:p>
            </p:txBody>
          </p:sp>
          <p:pic>
            <p:nvPicPr>
              <p:cNvPr id="21" name="Immagine 20"/>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57202" y="1603426"/>
                <a:ext cx="313843" cy="288000"/>
              </a:xfrm>
              <a:prstGeom prst="rect">
                <a:avLst/>
              </a:prstGeom>
            </p:spPr>
          </p:pic>
        </p:grpSp>
        <p:grpSp>
          <p:nvGrpSpPr>
            <p:cNvPr id="22" name="Gruppo 21"/>
            <p:cNvGrpSpPr/>
            <p:nvPr/>
          </p:nvGrpSpPr>
          <p:grpSpPr>
            <a:xfrm>
              <a:off x="178860" y="1272012"/>
              <a:ext cx="4320000" cy="1152000"/>
              <a:chOff x="457200" y="1603426"/>
              <a:chExt cx="4573176" cy="1152000"/>
            </a:xfrm>
          </p:grpSpPr>
          <p:sp>
            <p:nvSpPr>
              <p:cNvPr id="23" name="Figura a mano libera 22"/>
              <p:cNvSpPr>
                <a:spLocks/>
              </p:cNvSpPr>
              <p:nvPr/>
            </p:nvSpPr>
            <p:spPr>
              <a:xfrm>
                <a:off x="457200" y="1603426"/>
                <a:ext cx="4573176" cy="115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360000"/>
                <a:r>
                  <a:rPr lang="it-IT" sz="1400" b="1" dirty="0" err="1" smtClean="0">
                    <a:solidFill>
                      <a:schemeClr val="tx1"/>
                    </a:solidFill>
                  </a:rPr>
                  <a:t>Heap</a:t>
                </a:r>
                <a:r>
                  <a:rPr lang="it-IT" sz="1400" b="1" dirty="0" smtClean="0">
                    <a:solidFill>
                      <a:schemeClr val="tx1"/>
                    </a:solidFill>
                  </a:rPr>
                  <a:t> </a:t>
                </a:r>
                <a:r>
                  <a:rPr lang="it-IT" sz="1400" b="1" dirty="0" err="1" smtClean="0">
                    <a:solidFill>
                      <a:schemeClr val="tx1"/>
                    </a:solidFill>
                  </a:rPr>
                  <a:t>Overflow</a:t>
                </a:r>
                <a:endParaRPr lang="it-IT" sz="1400" b="1" dirty="0" smtClean="0">
                  <a:solidFill>
                    <a:schemeClr val="tx1"/>
                  </a:solidFill>
                </a:endParaRPr>
              </a:p>
              <a:p>
                <a:pPr>
                  <a:spcBef>
                    <a:spcPts val="600"/>
                  </a:spcBef>
                </a:pPr>
                <a:r>
                  <a:rPr lang="it-IT" sz="1200" dirty="0" err="1" smtClean="0"/>
                  <a:t>Overwrite</a:t>
                </a:r>
                <a:r>
                  <a:rPr lang="it-IT" sz="1200" dirty="0" smtClean="0"/>
                  <a:t> di puntatori a funzioni virtuali per eseguire </a:t>
                </a:r>
                <a:r>
                  <a:rPr lang="it-IT" sz="1200" dirty="0" err="1" smtClean="0"/>
                  <a:t>injection</a:t>
                </a:r>
                <a:r>
                  <a:rPr lang="it-IT" sz="1200" dirty="0" smtClean="0"/>
                  <a:t> di  codice malevolo</a:t>
                </a:r>
                <a:endParaRPr lang="it-IT" sz="1200" dirty="0"/>
              </a:p>
            </p:txBody>
          </p:sp>
          <p:pic>
            <p:nvPicPr>
              <p:cNvPr id="24" name="Immagine 2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57202" y="1603426"/>
                <a:ext cx="313843" cy="288000"/>
              </a:xfrm>
              <a:prstGeom prst="rect">
                <a:avLst/>
              </a:prstGeom>
            </p:spPr>
          </p:pic>
        </p:grpSp>
      </p:grpSp>
    </p:spTree>
    <p:extLst>
      <p:ext uri="{BB962C8B-B14F-4D97-AF65-F5344CB8AC3E}">
        <p14:creationId xmlns:p14="http://schemas.microsoft.com/office/powerpoint/2010/main" val="3637852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Secunia</a:t>
            </a:r>
            <a:r>
              <a:rPr lang="it-IT" dirty="0"/>
              <a:t> </a:t>
            </a:r>
            <a:r>
              <a:rPr lang="it-IT" dirty="0" err="1"/>
              <a:t>Vulnerability</a:t>
            </a:r>
            <a:r>
              <a:rPr lang="it-IT" dirty="0"/>
              <a:t> </a:t>
            </a:r>
            <a:r>
              <a:rPr lang="it-IT" dirty="0" err="1"/>
              <a:t>Review</a:t>
            </a:r>
            <a:r>
              <a:rPr lang="it-IT" dirty="0"/>
              <a:t> 2015</a:t>
            </a:r>
          </a:p>
        </p:txBody>
      </p:sp>
      <p:sp>
        <p:nvSpPr>
          <p:cNvPr id="6" name="Rettangolo 5"/>
          <p:cNvSpPr/>
          <p:nvPr/>
        </p:nvSpPr>
        <p:spPr>
          <a:xfrm>
            <a:off x="87465" y="1175548"/>
            <a:ext cx="8969071" cy="38160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6" y="1183500"/>
            <a:ext cx="6338409" cy="3780000"/>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999" y="1350571"/>
            <a:ext cx="2952000" cy="2952000"/>
          </a:xfrm>
          <a:prstGeom prst="rect">
            <a:avLst/>
          </a:prstGeom>
          <a:ln>
            <a:noFill/>
          </a:ln>
        </p:spPr>
      </p:pic>
      <p:sp>
        <p:nvSpPr>
          <p:cNvPr id="9" name="Rettangolo 8"/>
          <p:cNvSpPr/>
          <p:nvPr/>
        </p:nvSpPr>
        <p:spPr>
          <a:xfrm>
            <a:off x="5428424" y="4665727"/>
            <a:ext cx="3606628" cy="307777"/>
          </a:xfrm>
          <a:prstGeom prst="rect">
            <a:avLst/>
          </a:prstGeom>
        </p:spPr>
        <p:txBody>
          <a:bodyPr wrap="none">
            <a:spAutoFit/>
          </a:bodyPr>
          <a:lstStyle/>
          <a:p>
            <a:r>
              <a:rPr lang="it-IT" sz="1400" dirty="0">
                <a:hlinkClick r:id="rId4"/>
              </a:rPr>
              <a:t>http://secunia.com/resources/reports/vr2015</a:t>
            </a:r>
            <a:r>
              <a:rPr lang="it-IT" sz="1400" dirty="0" smtClean="0">
                <a:hlinkClick r:id="rId4"/>
              </a:rPr>
              <a:t>/</a:t>
            </a:r>
            <a:endParaRPr lang="it-IT" sz="1400" dirty="0"/>
          </a:p>
        </p:txBody>
      </p:sp>
    </p:spTree>
    <p:extLst>
      <p:ext uri="{BB962C8B-B14F-4D97-AF65-F5344CB8AC3E}">
        <p14:creationId xmlns:p14="http://schemas.microsoft.com/office/powerpoint/2010/main" val="2095824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Siti di riferimento</a:t>
            </a:r>
            <a:endParaRPr lang="it-IT" dirty="0"/>
          </a:p>
        </p:txBody>
      </p:sp>
      <p:graphicFrame>
        <p:nvGraphicFramePr>
          <p:cNvPr id="7" name="Tabella 6"/>
          <p:cNvGraphicFramePr>
            <a:graphicFrameLocks noGrp="1"/>
          </p:cNvGraphicFramePr>
          <p:nvPr>
            <p:extLst>
              <p:ext uri="{D42A27DB-BD31-4B8C-83A1-F6EECF244321}">
                <p14:modId xmlns:p14="http://schemas.microsoft.com/office/powerpoint/2010/main" val="3889372697"/>
              </p:ext>
            </p:extLst>
          </p:nvPr>
        </p:nvGraphicFramePr>
        <p:xfrm>
          <a:off x="87462" y="1223562"/>
          <a:ext cx="8977023" cy="3708400"/>
        </p:xfrm>
        <a:graphic>
          <a:graphicData uri="http://schemas.openxmlformats.org/drawingml/2006/table">
            <a:tbl>
              <a:tblPr firstRow="1" bandRow="1">
                <a:tableStyleId>{5C22544A-7EE6-4342-B048-85BDC9FD1C3A}</a:tableStyleId>
              </a:tblPr>
              <a:tblGrid>
                <a:gridCol w="349860">
                  <a:extLst>
                    <a:ext uri="{9D8B030D-6E8A-4147-A177-3AD203B41FA5}">
                      <a16:colId xmlns:a16="http://schemas.microsoft.com/office/drawing/2014/main" xmlns="" val="20000"/>
                    </a:ext>
                  </a:extLst>
                </a:gridCol>
                <a:gridCol w="5057029">
                  <a:extLst>
                    <a:ext uri="{9D8B030D-6E8A-4147-A177-3AD203B41FA5}">
                      <a16:colId xmlns:a16="http://schemas.microsoft.com/office/drawing/2014/main" xmlns="" val="20001"/>
                    </a:ext>
                  </a:extLst>
                </a:gridCol>
                <a:gridCol w="3570134">
                  <a:extLst>
                    <a:ext uri="{9D8B030D-6E8A-4147-A177-3AD203B41FA5}">
                      <a16:colId xmlns:a16="http://schemas.microsoft.com/office/drawing/2014/main" xmlns="" val="20002"/>
                    </a:ext>
                  </a:extLst>
                </a:gridCol>
              </a:tblGrid>
              <a:tr h="370840">
                <a:tc>
                  <a:txBody>
                    <a:bodyPr/>
                    <a:lstStyle/>
                    <a:p>
                      <a:endParaRPr lang="it-IT" sz="16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r>
                        <a:rPr lang="it-IT" sz="1600" dirty="0" smtClean="0"/>
                        <a:t>Sito</a:t>
                      </a:r>
                      <a:endParaRPr lang="it-IT" sz="1600" dirty="0"/>
                    </a:p>
                  </a:txBody>
                  <a:tcPr/>
                </a:tc>
                <a:tc>
                  <a:txBody>
                    <a:bodyPr/>
                    <a:lstStyle/>
                    <a:p>
                      <a:r>
                        <a:rPr lang="it-IT" sz="1600" dirty="0" err="1" smtClean="0"/>
                        <a:t>Url</a:t>
                      </a:r>
                      <a:endParaRPr lang="it-IT" sz="1600" dirty="0"/>
                    </a:p>
                  </a:txBody>
                  <a:tcPr/>
                </a:tc>
                <a:extLst>
                  <a:ext uri="{0D108BD9-81ED-4DB2-BD59-A6C34878D82A}">
                    <a16:rowId xmlns:a16="http://schemas.microsoft.com/office/drawing/2014/main" xmlns="" val="10000"/>
                  </a:ext>
                </a:extLst>
              </a:tr>
              <a:tr h="370840">
                <a:tc rowSpan="4">
                  <a:txBody>
                    <a:bodyPr/>
                    <a:lstStyle/>
                    <a:p>
                      <a:pPr algn="ctr"/>
                      <a:r>
                        <a:rPr lang="it-IT" sz="1400" b="1" dirty="0" smtClean="0">
                          <a:solidFill>
                            <a:schemeClr val="bg1"/>
                          </a:solidFill>
                        </a:rPr>
                        <a:t>No </a:t>
                      </a:r>
                      <a:r>
                        <a:rPr lang="it-IT" sz="1400" b="1" dirty="0" err="1" smtClean="0">
                          <a:solidFill>
                            <a:schemeClr val="bg1"/>
                          </a:solidFill>
                        </a:rPr>
                        <a:t>Profict</a:t>
                      </a:r>
                      <a:endParaRPr lang="it-IT" sz="1400" b="1" dirty="0">
                        <a:solidFill>
                          <a:schemeClr val="bg1"/>
                        </a:solidFill>
                      </a:endParaRPr>
                    </a:p>
                  </a:txBody>
                  <a:tcPr vert="vert270">
                    <a:solidFill>
                      <a:schemeClr val="accent1"/>
                    </a:solidFill>
                  </a:tcPr>
                </a:tc>
                <a:tc>
                  <a:txBody>
                    <a:bodyPr/>
                    <a:lstStyle/>
                    <a:p>
                      <a:r>
                        <a:rPr lang="en-US" sz="1400" dirty="0" smtClean="0"/>
                        <a:t>The Open Source Vulnerability Database (OSVDB)</a:t>
                      </a:r>
                      <a:endParaRPr lang="it-IT" sz="1400" dirty="0"/>
                    </a:p>
                  </a:txBody>
                  <a:tcPr/>
                </a:tc>
                <a:tc>
                  <a:txBody>
                    <a:bodyPr/>
                    <a:lstStyle/>
                    <a:p>
                      <a:r>
                        <a:rPr lang="it-IT" sz="1400" dirty="0" smtClean="0">
                          <a:hlinkClick r:id="rId2"/>
                        </a:rPr>
                        <a:t>http://osvdb.org</a:t>
                      </a:r>
                      <a:endParaRPr lang="it-IT" sz="1400" dirty="0" smtClean="0"/>
                    </a:p>
                  </a:txBody>
                  <a:tcPr/>
                </a:tc>
                <a:extLst>
                  <a:ext uri="{0D108BD9-81ED-4DB2-BD59-A6C34878D82A}">
                    <a16:rowId xmlns:a16="http://schemas.microsoft.com/office/drawing/2014/main" xmlns="" val="10001"/>
                  </a:ext>
                </a:extLst>
              </a:tr>
              <a:tr h="370840">
                <a:tc vMerge="1">
                  <a:txBody>
                    <a:bodyPr/>
                    <a:lstStyle/>
                    <a:p>
                      <a:endParaRPr lang="it-IT" sz="1400" dirty="0"/>
                    </a:p>
                  </a:txBody>
                  <a:tcPr/>
                </a:tc>
                <a:tc>
                  <a:txBody>
                    <a:bodyPr/>
                    <a:lstStyle/>
                    <a:p>
                      <a:r>
                        <a:rPr lang="en-US" sz="1400" dirty="0" smtClean="0"/>
                        <a:t>Common Vulnerabilities and Exposures (CVE)</a:t>
                      </a:r>
                      <a:endParaRPr lang="it-IT" sz="1400" dirty="0"/>
                    </a:p>
                  </a:txBody>
                  <a:tcPr/>
                </a:tc>
                <a:tc>
                  <a:txBody>
                    <a:bodyPr/>
                    <a:lstStyle/>
                    <a:p>
                      <a:r>
                        <a:rPr lang="it-IT" sz="1400" dirty="0" smtClean="0">
                          <a:hlinkClick r:id="rId3"/>
                        </a:rPr>
                        <a:t>https://cve.mitre.org</a:t>
                      </a:r>
                      <a:endParaRPr lang="it-IT" sz="1400" dirty="0" smtClean="0"/>
                    </a:p>
                  </a:txBody>
                  <a:tcPr/>
                </a:tc>
                <a:extLst>
                  <a:ext uri="{0D108BD9-81ED-4DB2-BD59-A6C34878D82A}">
                    <a16:rowId xmlns:a16="http://schemas.microsoft.com/office/drawing/2014/main" xmlns="" val="10002"/>
                  </a:ext>
                </a:extLst>
              </a:tr>
              <a:tr h="370840">
                <a:tc vMerge="1">
                  <a:txBody>
                    <a:bodyPr/>
                    <a:lstStyle/>
                    <a:p>
                      <a:endParaRPr lang="it-IT" sz="1400" dirty="0"/>
                    </a:p>
                  </a:txBody>
                  <a:tcPr/>
                </a:tc>
                <a:tc>
                  <a:txBody>
                    <a:bodyPr/>
                    <a:lstStyle/>
                    <a:p>
                      <a:r>
                        <a:rPr lang="it-IT" sz="1400" dirty="0" smtClean="0"/>
                        <a:t>CVE </a:t>
                      </a:r>
                      <a:r>
                        <a:rPr lang="it-IT" sz="1400" dirty="0" err="1" smtClean="0"/>
                        <a:t>Details</a:t>
                      </a:r>
                      <a:r>
                        <a:rPr lang="it-IT" sz="1400" dirty="0" smtClean="0"/>
                        <a:t> </a:t>
                      </a:r>
                      <a:endParaRPr lang="it-IT" sz="1400" dirty="0"/>
                    </a:p>
                  </a:txBody>
                  <a:tcPr/>
                </a:tc>
                <a:tc>
                  <a:txBody>
                    <a:bodyPr/>
                    <a:lstStyle/>
                    <a:p>
                      <a:r>
                        <a:rPr lang="it-IT" sz="1400" dirty="0" smtClean="0">
                          <a:hlinkClick r:id="rId4"/>
                        </a:rPr>
                        <a:t>http://www.cvedetails.com</a:t>
                      </a:r>
                      <a:endParaRPr lang="it-IT" sz="1400" dirty="0" smtClean="0"/>
                    </a:p>
                  </a:txBody>
                  <a:tcPr/>
                </a:tc>
                <a:extLst>
                  <a:ext uri="{0D108BD9-81ED-4DB2-BD59-A6C34878D82A}">
                    <a16:rowId xmlns:a16="http://schemas.microsoft.com/office/drawing/2014/main" xmlns="" val="10003"/>
                  </a:ext>
                </a:extLst>
              </a:tr>
              <a:tr h="370840">
                <a:tc vMerge="1">
                  <a:txBody>
                    <a:bodyPr/>
                    <a:lstStyle/>
                    <a:p>
                      <a:endParaRPr lang="it-IT" sz="1400" dirty="0"/>
                    </a:p>
                  </a:txBody>
                  <a:tcPr/>
                </a:tc>
                <a:tc>
                  <a:txBody>
                    <a:bodyPr/>
                    <a:lstStyle/>
                    <a:p>
                      <a:r>
                        <a:rPr lang="it-IT" sz="1400" dirty="0" smtClean="0"/>
                        <a:t>Security Focus </a:t>
                      </a:r>
                      <a:r>
                        <a:rPr lang="it-IT" sz="1400" dirty="0" err="1" smtClean="0"/>
                        <a:t>Vulnerabilities</a:t>
                      </a:r>
                      <a:endParaRPr lang="it-IT" sz="1400" dirty="0"/>
                    </a:p>
                  </a:txBody>
                  <a:tcPr/>
                </a:tc>
                <a:tc>
                  <a:txBody>
                    <a:bodyPr/>
                    <a:lstStyle/>
                    <a:p>
                      <a:r>
                        <a:rPr lang="it-IT" sz="1400" dirty="0" smtClean="0">
                          <a:hlinkClick r:id="rId5"/>
                        </a:rPr>
                        <a:t>http://www.securityfocus.com</a:t>
                      </a:r>
                      <a:endParaRPr lang="it-IT" sz="1400" dirty="0" smtClean="0"/>
                    </a:p>
                  </a:txBody>
                  <a:tcPr/>
                </a:tc>
                <a:extLst>
                  <a:ext uri="{0D108BD9-81ED-4DB2-BD59-A6C34878D82A}">
                    <a16:rowId xmlns:a16="http://schemas.microsoft.com/office/drawing/2014/main" xmlns="" val="10004"/>
                  </a:ext>
                </a:extLst>
              </a:tr>
              <a:tr h="370840">
                <a:tc rowSpan="2">
                  <a:txBody>
                    <a:bodyPr/>
                    <a:lstStyle/>
                    <a:p>
                      <a:pPr marL="0" algn="ctr" defTabSz="457200" rtl="0" eaLnBrk="1" latinLnBrk="0" hangingPunct="1"/>
                      <a:r>
                        <a:rPr lang="it-IT" sz="1400" b="1" kern="1200" dirty="0" err="1" smtClean="0">
                          <a:solidFill>
                            <a:schemeClr val="bg1"/>
                          </a:solidFill>
                          <a:latin typeface="+mn-lt"/>
                          <a:ea typeface="+mn-ea"/>
                          <a:cs typeface="+mn-cs"/>
                        </a:rPr>
                        <a:t>Gov</a:t>
                      </a:r>
                      <a:endParaRPr lang="it-IT" sz="1400" b="1" kern="1200" dirty="0">
                        <a:solidFill>
                          <a:schemeClr val="bg1"/>
                        </a:solidFill>
                        <a:latin typeface="+mn-lt"/>
                        <a:ea typeface="+mn-ea"/>
                        <a:cs typeface="+mn-cs"/>
                      </a:endParaRPr>
                    </a:p>
                  </a:txBody>
                  <a:tcPr vert="vert270">
                    <a:solidFill>
                      <a:schemeClr val="accent1"/>
                    </a:solidFill>
                  </a:tcPr>
                </a:tc>
                <a:tc>
                  <a:txBody>
                    <a:bodyPr/>
                    <a:lstStyle/>
                    <a:p>
                      <a:r>
                        <a:rPr lang="it-IT" sz="1400" dirty="0" smtClean="0"/>
                        <a:t>US </a:t>
                      </a:r>
                      <a:r>
                        <a:rPr lang="it-IT" sz="1400" dirty="0" err="1" smtClean="0"/>
                        <a:t>Department</a:t>
                      </a:r>
                      <a:r>
                        <a:rPr lang="it-IT" sz="1400" dirty="0" smtClean="0"/>
                        <a:t> of </a:t>
                      </a:r>
                      <a:r>
                        <a:rPr lang="it-IT" sz="1400" dirty="0" err="1" smtClean="0"/>
                        <a:t>Homeland</a:t>
                      </a:r>
                      <a:r>
                        <a:rPr lang="it-IT" sz="1400" dirty="0" smtClean="0"/>
                        <a:t> Security</a:t>
                      </a:r>
                      <a:endParaRPr lang="it-IT"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400" dirty="0" smtClean="0">
                          <a:hlinkClick r:id="rId6"/>
                        </a:rPr>
                        <a:t>http://www.dhs.gov</a:t>
                      </a:r>
                      <a:r>
                        <a:rPr lang="it-IT" sz="1400" dirty="0" smtClean="0"/>
                        <a:t> </a:t>
                      </a:r>
                    </a:p>
                  </a:txBody>
                  <a:tcPr/>
                </a:tc>
                <a:extLst>
                  <a:ext uri="{0D108BD9-81ED-4DB2-BD59-A6C34878D82A}">
                    <a16:rowId xmlns:a16="http://schemas.microsoft.com/office/drawing/2014/main" xmlns="" val="10005"/>
                  </a:ext>
                </a:extLst>
              </a:tr>
              <a:tr h="37084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US Computer Emergency Readiness Team</a:t>
                      </a:r>
                      <a:endParaRPr lang="it-IT"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400" dirty="0" smtClean="0">
                          <a:hlinkClick r:id="rId7"/>
                        </a:rPr>
                        <a:t>https://www.us-cert.gov</a:t>
                      </a:r>
                      <a:endParaRPr lang="it-IT" sz="1400" dirty="0" smtClean="0"/>
                    </a:p>
                  </a:txBody>
                  <a:tcPr/>
                </a:tc>
                <a:extLst>
                  <a:ext uri="{0D108BD9-81ED-4DB2-BD59-A6C34878D82A}">
                    <a16:rowId xmlns:a16="http://schemas.microsoft.com/office/drawing/2014/main" xmlns="" val="10006"/>
                  </a:ext>
                </a:extLst>
              </a:tr>
              <a:tr h="370840">
                <a:tc rowSpan="3">
                  <a:txBody>
                    <a:bodyPr/>
                    <a:lstStyle/>
                    <a:p>
                      <a:pPr algn="ctr"/>
                      <a:r>
                        <a:rPr lang="it-IT" sz="1400" b="1" dirty="0" err="1" smtClean="0">
                          <a:solidFill>
                            <a:schemeClr val="bg1"/>
                          </a:solidFill>
                        </a:rPr>
                        <a:t>Profict</a:t>
                      </a:r>
                      <a:endParaRPr lang="it-IT" sz="1400" b="1" dirty="0">
                        <a:solidFill>
                          <a:schemeClr val="bg1"/>
                        </a:solidFill>
                      </a:endParaRPr>
                    </a:p>
                  </a:txBody>
                  <a:tcPr vert="vert270">
                    <a:solidFill>
                      <a:schemeClr val="accent1"/>
                    </a:solidFill>
                  </a:tcPr>
                </a:tc>
                <a:tc>
                  <a:txBody>
                    <a:bodyPr/>
                    <a:lstStyle/>
                    <a:p>
                      <a:r>
                        <a:rPr lang="en-US" sz="1400" dirty="0" smtClean="0"/>
                        <a:t>Microsoft Security Research and Defense Blog</a:t>
                      </a:r>
                      <a:endParaRPr lang="it-IT" sz="1400" dirty="0"/>
                    </a:p>
                  </a:txBody>
                  <a:tcPr/>
                </a:tc>
                <a:tc>
                  <a:txBody>
                    <a:bodyPr/>
                    <a:lstStyle/>
                    <a:p>
                      <a:r>
                        <a:rPr lang="it-IT" sz="1400" dirty="0" smtClean="0">
                          <a:hlinkClick r:id="rId8"/>
                        </a:rPr>
                        <a:t>http://blogs.technet.com/b/srd</a:t>
                      </a:r>
                      <a:r>
                        <a:rPr lang="it-IT" sz="1400" baseline="0" dirty="0" smtClean="0"/>
                        <a:t> </a:t>
                      </a:r>
                      <a:endParaRPr lang="it-IT" sz="1400" dirty="0" smtClean="0"/>
                    </a:p>
                  </a:txBody>
                  <a:tcPr/>
                </a:tc>
                <a:extLst>
                  <a:ext uri="{0D108BD9-81ED-4DB2-BD59-A6C34878D82A}">
                    <a16:rowId xmlns:a16="http://schemas.microsoft.com/office/drawing/2014/main" xmlns="" val="10007"/>
                  </a:ext>
                </a:extLst>
              </a:tr>
              <a:tr h="370840">
                <a:tc vMerge="1">
                  <a:txBody>
                    <a:bodyPr/>
                    <a:lstStyle/>
                    <a:p>
                      <a:endParaRPr lang="it-IT" sz="1400" dirty="0"/>
                    </a:p>
                  </a:txBody>
                  <a:tcPr/>
                </a:tc>
                <a:tc>
                  <a:txBody>
                    <a:bodyPr/>
                    <a:lstStyle/>
                    <a:p>
                      <a:r>
                        <a:rPr lang="en-US" sz="1400" dirty="0" smtClean="0"/>
                        <a:t>System Administration, Networking, and Security Institute</a:t>
                      </a:r>
                      <a:endParaRPr lang="it-IT" sz="1400" dirty="0"/>
                    </a:p>
                  </a:txBody>
                  <a:tcPr/>
                </a:tc>
                <a:tc>
                  <a:txBody>
                    <a:bodyPr/>
                    <a:lstStyle/>
                    <a:p>
                      <a:r>
                        <a:rPr lang="it-IT" sz="1400" dirty="0" smtClean="0">
                          <a:hlinkClick r:id="rId9"/>
                        </a:rPr>
                        <a:t>https://www.sans.org</a:t>
                      </a:r>
                      <a:endParaRPr lang="it-IT" sz="1400" dirty="0"/>
                    </a:p>
                  </a:txBody>
                  <a:tcPr/>
                </a:tc>
                <a:extLst>
                  <a:ext uri="{0D108BD9-81ED-4DB2-BD59-A6C34878D82A}">
                    <a16:rowId xmlns:a16="http://schemas.microsoft.com/office/drawing/2014/main" xmlns="" val="10008"/>
                  </a:ext>
                </a:extLst>
              </a:tr>
              <a:tr h="370840">
                <a:tc vMerge="1">
                  <a:txBody>
                    <a:bodyPr/>
                    <a:lstStyle/>
                    <a:p>
                      <a:endParaRPr lang="it-IT" sz="1400" dirty="0"/>
                    </a:p>
                  </a:txBody>
                  <a:tcPr/>
                </a:tc>
                <a:tc>
                  <a:txBody>
                    <a:bodyPr/>
                    <a:lstStyle/>
                    <a:p>
                      <a:r>
                        <a:rPr lang="it-IT" sz="1400" dirty="0" err="1" smtClean="0"/>
                        <a:t>Secunia</a:t>
                      </a:r>
                      <a:r>
                        <a:rPr lang="it-IT" sz="1400" dirty="0" smtClean="0"/>
                        <a:t> </a:t>
                      </a:r>
                      <a:r>
                        <a:rPr lang="it-IT" sz="1400" dirty="0" err="1" smtClean="0"/>
                        <a:t>Advisories</a:t>
                      </a:r>
                      <a:endParaRPr lang="it-IT" sz="1400" dirty="0"/>
                    </a:p>
                  </a:txBody>
                  <a:tcPr/>
                </a:tc>
                <a:tc>
                  <a:txBody>
                    <a:bodyPr/>
                    <a:lstStyle/>
                    <a:p>
                      <a:r>
                        <a:rPr lang="it-IT" sz="1400" dirty="0" smtClean="0">
                          <a:hlinkClick r:id="rId10"/>
                        </a:rPr>
                        <a:t>http://secunia.com</a:t>
                      </a:r>
                      <a:endParaRPr lang="it-IT" sz="1400" dirty="0" smtClean="0"/>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421320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a:t>Security in servizi e applicazioni</a:t>
            </a:r>
            <a:endParaRPr lang="pt-BR" dirty="0"/>
          </a:p>
        </p:txBody>
      </p:sp>
      <p:sp>
        <p:nvSpPr>
          <p:cNvPr id="5" name="Segnaposto testo 4"/>
          <p:cNvSpPr>
            <a:spLocks noGrp="1"/>
          </p:cNvSpPr>
          <p:nvPr>
            <p:ph type="body" idx="1"/>
          </p:nvPr>
        </p:nvSpPr>
        <p:spPr/>
        <p:txBody>
          <a:bodyPr/>
          <a:lstStyle/>
          <a:p>
            <a:r>
              <a:rPr lang="it-IT" dirty="0"/>
              <a:t>Servizi interni e pubblici</a:t>
            </a:r>
          </a:p>
        </p:txBody>
      </p:sp>
    </p:spTree>
    <p:extLst>
      <p:ext uri="{BB962C8B-B14F-4D97-AF65-F5344CB8AC3E}">
        <p14:creationId xmlns:p14="http://schemas.microsoft.com/office/powerpoint/2010/main" val="3830087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Esposizione servizio in Internet</a:t>
            </a:r>
            <a:endParaRPr lang="it-IT" dirty="0"/>
          </a:p>
        </p:txBody>
      </p:sp>
      <p:sp>
        <p:nvSpPr>
          <p:cNvPr id="8" name="Figura a mano libera 7"/>
          <p:cNvSpPr>
            <a:spLocks/>
          </p:cNvSpPr>
          <p:nvPr/>
        </p:nvSpPr>
        <p:spPr>
          <a:xfrm>
            <a:off x="108224" y="1184261"/>
            <a:ext cx="2196000" cy="54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r>
              <a:rPr lang="it-IT" dirty="0" smtClean="0"/>
              <a:t>Sito Web di sola consultazione</a:t>
            </a:r>
          </a:p>
        </p:txBody>
      </p:sp>
      <p:sp>
        <p:nvSpPr>
          <p:cNvPr id="4" name="Rettangolo 3"/>
          <p:cNvSpPr/>
          <p:nvPr/>
        </p:nvSpPr>
        <p:spPr>
          <a:xfrm>
            <a:off x="2362621" y="1408328"/>
            <a:ext cx="4572000" cy="369332"/>
          </a:xfrm>
          <a:prstGeom prst="rect">
            <a:avLst/>
          </a:prstGeom>
        </p:spPr>
        <p:txBody>
          <a:bodyPr>
            <a:spAutoFit/>
          </a:bodyPr>
          <a:lstStyle/>
          <a:p>
            <a:endParaRPr lang="it-IT" dirty="0"/>
          </a:p>
        </p:txBody>
      </p:sp>
      <p:sp>
        <p:nvSpPr>
          <p:cNvPr id="9" name="Figura a mano libera 8"/>
          <p:cNvSpPr>
            <a:spLocks/>
          </p:cNvSpPr>
          <p:nvPr/>
        </p:nvSpPr>
        <p:spPr>
          <a:xfrm>
            <a:off x="2378500" y="1184261"/>
            <a:ext cx="2287389" cy="54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sz="1600" dirty="0" smtClean="0"/>
              <a:t>Aree riservate</a:t>
            </a:r>
            <a:br>
              <a:rPr lang="it-IT" sz="1600" dirty="0" smtClean="0"/>
            </a:br>
            <a:r>
              <a:rPr lang="it-IT" sz="1600" dirty="0" smtClean="0"/>
              <a:t>Web Service</a:t>
            </a:r>
          </a:p>
        </p:txBody>
      </p:sp>
      <p:sp>
        <p:nvSpPr>
          <p:cNvPr id="10" name="Figura a mano libera 9"/>
          <p:cNvSpPr>
            <a:spLocks/>
          </p:cNvSpPr>
          <p:nvPr/>
        </p:nvSpPr>
        <p:spPr>
          <a:xfrm>
            <a:off x="108226" y="2240602"/>
            <a:ext cx="2195998" cy="54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r>
              <a:rPr lang="it-IT" dirty="0" err="1" smtClean="0"/>
              <a:t>Defacing</a:t>
            </a:r>
            <a:endParaRPr lang="it-IT" dirty="0" smtClean="0"/>
          </a:p>
          <a:p>
            <a:pPr algn="ctr"/>
            <a:r>
              <a:rPr lang="it-IT" dirty="0" err="1" smtClean="0"/>
              <a:t>Malware</a:t>
            </a:r>
            <a:r>
              <a:rPr lang="it-IT" dirty="0" smtClean="0"/>
              <a:t> </a:t>
            </a:r>
            <a:r>
              <a:rPr lang="it-IT" dirty="0" err="1"/>
              <a:t>injection</a:t>
            </a:r>
            <a:endParaRPr lang="it-IT" dirty="0" smtClean="0"/>
          </a:p>
        </p:txBody>
      </p:sp>
      <p:sp>
        <p:nvSpPr>
          <p:cNvPr id="11" name="Figura a mano libera 10"/>
          <p:cNvSpPr>
            <a:spLocks/>
          </p:cNvSpPr>
          <p:nvPr/>
        </p:nvSpPr>
        <p:spPr>
          <a:xfrm>
            <a:off x="2378501" y="2236341"/>
            <a:ext cx="2287388" cy="534288"/>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dirty="0" smtClean="0"/>
              <a:t>Furto ed alterazione delle informazioni</a:t>
            </a:r>
          </a:p>
        </p:txBody>
      </p:sp>
      <p:sp>
        <p:nvSpPr>
          <p:cNvPr id="13" name="Freccia in giù 12"/>
          <p:cNvSpPr/>
          <p:nvPr/>
        </p:nvSpPr>
        <p:spPr>
          <a:xfrm>
            <a:off x="3307397" y="2834934"/>
            <a:ext cx="431800" cy="36000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4" name="Freccia in giù 13"/>
          <p:cNvSpPr/>
          <p:nvPr/>
        </p:nvSpPr>
        <p:spPr>
          <a:xfrm>
            <a:off x="989224" y="2834934"/>
            <a:ext cx="431800" cy="360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uppo 5"/>
          <p:cNvGrpSpPr/>
          <p:nvPr/>
        </p:nvGrpSpPr>
        <p:grpSpPr>
          <a:xfrm>
            <a:off x="108226" y="3243544"/>
            <a:ext cx="4557663" cy="1064977"/>
            <a:chOff x="260204" y="3675463"/>
            <a:chExt cx="4557663" cy="1064977"/>
          </a:xfrm>
        </p:grpSpPr>
        <p:sp>
          <p:nvSpPr>
            <p:cNvPr id="16" name="Figura a mano libera 15"/>
            <p:cNvSpPr>
              <a:spLocks/>
            </p:cNvSpPr>
            <p:nvPr/>
          </p:nvSpPr>
          <p:spPr>
            <a:xfrm>
              <a:off x="260204" y="3675463"/>
              <a:ext cx="4557663" cy="106497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000" tIns="60960" rIns="60960" bIns="60960" numCol="1" spcCol="1270" anchor="ctr" anchorCtr="0">
              <a:noAutofit/>
            </a:bodyPr>
            <a:lstStyle/>
            <a:p>
              <a:pPr marL="285750" indent="-285750">
                <a:buFont typeface="Arial" panose="020B0604020202020204" pitchFamily="34" charset="0"/>
                <a:buChar char="•"/>
              </a:pPr>
              <a:r>
                <a:rPr lang="it-IT" sz="1600" dirty="0" smtClean="0">
                  <a:solidFill>
                    <a:schemeClr val="tx1"/>
                  </a:solidFill>
                </a:rPr>
                <a:t>Isolamento siti con finalità diverse</a:t>
              </a:r>
            </a:p>
            <a:p>
              <a:pPr marL="285750" indent="-285750">
                <a:buFont typeface="Arial" panose="020B0604020202020204" pitchFamily="34" charset="0"/>
                <a:buChar char="•"/>
              </a:pPr>
              <a:r>
                <a:rPr lang="it-IT" sz="1600" dirty="0" smtClean="0">
                  <a:solidFill>
                    <a:schemeClr val="tx1"/>
                  </a:solidFill>
                </a:rPr>
                <a:t>Implementare HTTPS sulle aree riservate</a:t>
              </a:r>
            </a:p>
            <a:p>
              <a:pPr marL="285750" indent="-285750">
                <a:buFont typeface="Arial" panose="020B0604020202020204" pitchFamily="34" charset="0"/>
                <a:buChar char="•"/>
              </a:pPr>
              <a:r>
                <a:rPr lang="it-IT" sz="1600" dirty="0" smtClean="0">
                  <a:solidFill>
                    <a:schemeClr val="tx1"/>
                  </a:solidFill>
                </a:rPr>
                <a:t>Aggiornamento CMS/Blog/Forum Engine</a:t>
              </a:r>
            </a:p>
            <a:p>
              <a:pPr marL="285750" indent="-285750">
                <a:buFont typeface="Arial" panose="020B0604020202020204" pitchFamily="34" charset="0"/>
                <a:buChar char="•"/>
              </a:pPr>
              <a:r>
                <a:rPr lang="it-IT" sz="1600" dirty="0" smtClean="0">
                  <a:solidFill>
                    <a:schemeClr val="tx1"/>
                  </a:solidFill>
                </a:rPr>
                <a:t>Attivazione </a:t>
              </a:r>
              <a:r>
                <a:rPr lang="it-IT" sz="1600" dirty="0">
                  <a:solidFill>
                    <a:schemeClr val="tx1"/>
                  </a:solidFill>
                </a:rPr>
                <a:t>dei log </a:t>
              </a:r>
              <a:r>
                <a:rPr lang="it-IT" sz="1600" dirty="0" smtClean="0">
                  <a:solidFill>
                    <a:schemeClr val="tx1"/>
                  </a:solidFill>
                </a:rPr>
                <a:t>IIS</a:t>
              </a:r>
            </a:p>
          </p:txBody>
        </p:sp>
        <p:pic>
          <p:nvPicPr>
            <p:cNvPr id="18" name="Immagine 17"/>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260204" y="3719171"/>
              <a:ext cx="396000" cy="396000"/>
            </a:xfrm>
            <a:prstGeom prst="rect">
              <a:avLst/>
            </a:prstGeom>
          </p:spPr>
        </p:pic>
      </p:grpSp>
      <p:sp>
        <p:nvSpPr>
          <p:cNvPr id="12" name="Freccia in giù 11"/>
          <p:cNvSpPr/>
          <p:nvPr/>
        </p:nvSpPr>
        <p:spPr>
          <a:xfrm>
            <a:off x="990324" y="1807122"/>
            <a:ext cx="431800" cy="360000"/>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pic>
        <p:nvPicPr>
          <p:cNvPr id="19" name="Immagine 18"/>
          <p:cNvPicPr>
            <a:picLocks noChangeAspect="1"/>
          </p:cNvPicPr>
          <p:nvPr/>
        </p:nvPicPr>
        <p:blipFill>
          <a:blip r:embed="rId5" cstate="print">
            <a:biLevel thresh="75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1893142" y="1964478"/>
            <a:ext cx="425701" cy="396000"/>
          </a:xfrm>
          <a:prstGeom prst="rect">
            <a:avLst/>
          </a:prstGeom>
        </p:spPr>
      </p:pic>
      <p:sp>
        <p:nvSpPr>
          <p:cNvPr id="20" name="Figura a mano libera 19"/>
          <p:cNvSpPr>
            <a:spLocks/>
          </p:cNvSpPr>
          <p:nvPr/>
        </p:nvSpPr>
        <p:spPr>
          <a:xfrm>
            <a:off x="4750012" y="1173392"/>
            <a:ext cx="4285709" cy="545902"/>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dirty="0" smtClean="0"/>
              <a:t>Applicazioni e sessioni remote</a:t>
            </a:r>
          </a:p>
        </p:txBody>
      </p:sp>
      <p:sp>
        <p:nvSpPr>
          <p:cNvPr id="24" name="Figura a mano libera 23"/>
          <p:cNvSpPr>
            <a:spLocks/>
          </p:cNvSpPr>
          <p:nvPr/>
        </p:nvSpPr>
        <p:spPr>
          <a:xfrm>
            <a:off x="4754378" y="2243458"/>
            <a:ext cx="4281343" cy="534288"/>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dirty="0" smtClean="0"/>
              <a:t>Intrusione nel sistema</a:t>
            </a:r>
          </a:p>
        </p:txBody>
      </p:sp>
      <p:sp>
        <p:nvSpPr>
          <p:cNvPr id="25" name="Freccia in giù 24"/>
          <p:cNvSpPr/>
          <p:nvPr/>
        </p:nvSpPr>
        <p:spPr>
          <a:xfrm>
            <a:off x="6671274" y="2834934"/>
            <a:ext cx="431800" cy="360000"/>
          </a:xfrm>
          <a:prstGeom prst="down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grpSp>
        <p:nvGrpSpPr>
          <p:cNvPr id="7" name="Gruppo 6"/>
          <p:cNvGrpSpPr/>
          <p:nvPr/>
        </p:nvGrpSpPr>
        <p:grpSpPr>
          <a:xfrm>
            <a:off x="4754378" y="3248127"/>
            <a:ext cx="4281343" cy="1060395"/>
            <a:chOff x="4761972" y="3680046"/>
            <a:chExt cx="4281343" cy="1060395"/>
          </a:xfrm>
        </p:grpSpPr>
        <p:sp>
          <p:nvSpPr>
            <p:cNvPr id="26" name="Figura a mano libera 25"/>
            <p:cNvSpPr>
              <a:spLocks/>
            </p:cNvSpPr>
            <p:nvPr/>
          </p:nvSpPr>
          <p:spPr>
            <a:xfrm>
              <a:off x="4761972" y="3680046"/>
              <a:ext cx="4281343" cy="1060395"/>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000" tIns="60960" rIns="60960" bIns="60960" numCol="1" spcCol="1270" anchor="ctr" anchorCtr="0">
              <a:noAutofit/>
            </a:bodyPr>
            <a:lstStyle/>
            <a:p>
              <a:pPr marL="285750" indent="-285750">
                <a:buFont typeface="Arial" panose="020B0604020202020204" pitchFamily="34" charset="0"/>
                <a:buChar char="•"/>
              </a:pPr>
              <a:r>
                <a:rPr lang="it-IT" sz="1600" dirty="0" smtClean="0">
                  <a:solidFill>
                    <a:schemeClr val="tx1"/>
                  </a:solidFill>
                </a:rPr>
                <a:t>Controllo log accessi</a:t>
              </a:r>
            </a:p>
            <a:p>
              <a:pPr marL="285750" indent="-285750">
                <a:buFont typeface="Arial" panose="020B0604020202020204" pitchFamily="34" charset="0"/>
                <a:buChar char="•"/>
              </a:pPr>
              <a:r>
                <a:rPr lang="it-IT" sz="1600" dirty="0" smtClean="0">
                  <a:solidFill>
                    <a:schemeClr val="tx1"/>
                  </a:solidFill>
                </a:rPr>
                <a:t>Installazione e verifica security </a:t>
              </a:r>
              <a:r>
                <a:rPr lang="it-IT" sz="1600" dirty="0" err="1" smtClean="0">
                  <a:solidFill>
                    <a:schemeClr val="tx1"/>
                  </a:solidFill>
                </a:rPr>
                <a:t>updates</a:t>
              </a:r>
              <a:endParaRPr lang="it-IT" sz="1600" dirty="0" smtClean="0">
                <a:solidFill>
                  <a:schemeClr val="tx1"/>
                </a:solidFill>
              </a:endParaRPr>
            </a:p>
            <a:p>
              <a:pPr marL="285750" indent="-285750">
                <a:buFont typeface="Arial" panose="020B0604020202020204" pitchFamily="34" charset="0"/>
                <a:buChar char="•"/>
              </a:pPr>
              <a:r>
                <a:rPr lang="it-IT" sz="1600" dirty="0" smtClean="0">
                  <a:solidFill>
                    <a:schemeClr val="tx1"/>
                  </a:solidFill>
                </a:rPr>
                <a:t>Utilizzo di RD Gateway o VPN over SSL</a:t>
              </a:r>
            </a:p>
          </p:txBody>
        </p:sp>
        <p:pic>
          <p:nvPicPr>
            <p:cNvPr id="27" name="Immagine 26"/>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4761973" y="3718434"/>
              <a:ext cx="396000" cy="396000"/>
            </a:xfrm>
            <a:prstGeom prst="rect">
              <a:avLst/>
            </a:prstGeom>
          </p:spPr>
        </p:pic>
      </p:grpSp>
      <p:sp>
        <p:nvSpPr>
          <p:cNvPr id="30" name="Freccia in giù 29"/>
          <p:cNvSpPr/>
          <p:nvPr/>
        </p:nvSpPr>
        <p:spPr>
          <a:xfrm>
            <a:off x="3307397" y="1807122"/>
            <a:ext cx="431800" cy="360000"/>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pic>
        <p:nvPicPr>
          <p:cNvPr id="31" name="Immagine 30"/>
          <p:cNvPicPr>
            <a:picLocks noChangeAspect="1"/>
          </p:cNvPicPr>
          <p:nvPr/>
        </p:nvPicPr>
        <p:blipFill>
          <a:blip r:embed="rId5" cstate="print">
            <a:biLevel thresh="75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4268416" y="1955386"/>
            <a:ext cx="425701" cy="396000"/>
          </a:xfrm>
          <a:prstGeom prst="rect">
            <a:avLst/>
          </a:prstGeom>
        </p:spPr>
      </p:pic>
      <p:sp>
        <p:nvSpPr>
          <p:cNvPr id="33" name="Freccia in giù 32"/>
          <p:cNvSpPr/>
          <p:nvPr/>
        </p:nvSpPr>
        <p:spPr>
          <a:xfrm>
            <a:off x="6676966" y="1807122"/>
            <a:ext cx="431800" cy="360000"/>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pic>
        <p:nvPicPr>
          <p:cNvPr id="34" name="Immagine 33"/>
          <p:cNvPicPr>
            <a:picLocks noChangeAspect="1"/>
          </p:cNvPicPr>
          <p:nvPr/>
        </p:nvPicPr>
        <p:blipFill>
          <a:blip r:embed="rId5" cstate="print">
            <a:biLevel thresh="75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8599005" y="1967151"/>
            <a:ext cx="425701" cy="396000"/>
          </a:xfrm>
          <a:prstGeom prst="rect">
            <a:avLst/>
          </a:prstGeom>
        </p:spPr>
      </p:pic>
      <p:sp>
        <p:nvSpPr>
          <p:cNvPr id="35" name="Figura a mano libera 34"/>
          <p:cNvSpPr>
            <a:spLocks/>
          </p:cNvSpPr>
          <p:nvPr/>
        </p:nvSpPr>
        <p:spPr>
          <a:xfrm>
            <a:off x="109230" y="4471572"/>
            <a:ext cx="2880000" cy="59977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sz="1600" dirty="0" smtClean="0"/>
              <a:t>Microsoft Log </a:t>
            </a:r>
            <a:r>
              <a:rPr lang="it-IT" sz="1600" dirty="0" err="1" smtClean="0"/>
              <a:t>Parser</a:t>
            </a:r>
            <a:endParaRPr lang="it-IT" sz="1600" dirty="0" smtClean="0"/>
          </a:p>
        </p:txBody>
      </p:sp>
      <p:sp>
        <p:nvSpPr>
          <p:cNvPr id="37" name="Figura a mano libera 36"/>
          <p:cNvSpPr>
            <a:spLocks/>
          </p:cNvSpPr>
          <p:nvPr/>
        </p:nvSpPr>
        <p:spPr>
          <a:xfrm>
            <a:off x="6155721" y="4471573"/>
            <a:ext cx="2880000" cy="59977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sz="1600" dirty="0"/>
              <a:t>Microsoft Operations Management </a:t>
            </a:r>
            <a:r>
              <a:rPr lang="it-IT" sz="1600" dirty="0" smtClean="0"/>
              <a:t>Suite</a:t>
            </a:r>
          </a:p>
        </p:txBody>
      </p:sp>
      <p:pic>
        <p:nvPicPr>
          <p:cNvPr id="38" name="Immagine 37"/>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6213744" y="4609222"/>
            <a:ext cx="432000" cy="345600"/>
          </a:xfrm>
          <a:prstGeom prst="rect">
            <a:avLst/>
          </a:prstGeom>
        </p:spPr>
      </p:pic>
      <p:pic>
        <p:nvPicPr>
          <p:cNvPr id="39" name="Immagine 38"/>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109230" y="4566022"/>
            <a:ext cx="432000" cy="432000"/>
          </a:xfrm>
          <a:prstGeom prst="rect">
            <a:avLst/>
          </a:prstGeom>
        </p:spPr>
      </p:pic>
      <p:grpSp>
        <p:nvGrpSpPr>
          <p:cNvPr id="17" name="Gruppo 16"/>
          <p:cNvGrpSpPr/>
          <p:nvPr/>
        </p:nvGrpSpPr>
        <p:grpSpPr>
          <a:xfrm>
            <a:off x="3132475" y="4479013"/>
            <a:ext cx="2880000" cy="599777"/>
            <a:chOff x="3055956" y="4471574"/>
            <a:chExt cx="2880000" cy="599777"/>
          </a:xfrm>
        </p:grpSpPr>
        <p:sp>
          <p:nvSpPr>
            <p:cNvPr id="36" name="Figura a mano libera 35"/>
            <p:cNvSpPr>
              <a:spLocks/>
            </p:cNvSpPr>
            <p:nvPr/>
          </p:nvSpPr>
          <p:spPr>
            <a:xfrm>
              <a:off x="3055956" y="4471574"/>
              <a:ext cx="2880000" cy="59977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en-US" sz="1600" dirty="0" smtClean="0"/>
                <a:t>Windows Update</a:t>
              </a:r>
              <a:br>
                <a:rPr lang="en-US" sz="1600" dirty="0" smtClean="0"/>
              </a:br>
              <a:r>
                <a:rPr lang="en-US" sz="1600" dirty="0" smtClean="0"/>
                <a:t>WSUS </a:t>
              </a:r>
              <a:endParaRPr lang="en-US" sz="1600" dirty="0"/>
            </a:p>
          </p:txBody>
        </p:sp>
        <p:pic>
          <p:nvPicPr>
            <p:cNvPr id="40" name="Immagine 39"/>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3091397" y="4555460"/>
              <a:ext cx="432000" cy="432000"/>
            </a:xfrm>
            <a:prstGeom prst="rect">
              <a:avLst/>
            </a:prstGeom>
          </p:spPr>
        </p:pic>
      </p:grpSp>
      <p:grpSp>
        <p:nvGrpSpPr>
          <p:cNvPr id="3" name="Gruppo 2"/>
          <p:cNvGrpSpPr>
            <a:grpSpLocks noChangeAspect="1"/>
          </p:cNvGrpSpPr>
          <p:nvPr/>
        </p:nvGrpSpPr>
        <p:grpSpPr>
          <a:xfrm>
            <a:off x="8512025" y="1240437"/>
            <a:ext cx="394000" cy="363083"/>
            <a:chOff x="1570600" y="4376619"/>
            <a:chExt cx="656667" cy="605141"/>
          </a:xfrm>
        </p:grpSpPr>
        <p:pic>
          <p:nvPicPr>
            <p:cNvPr id="43" name="Picture 10"/>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a:off x="1570600" y="4376619"/>
              <a:ext cx="656667" cy="60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11" cstate="email">
              <a:biLevel thresh="50000"/>
              <a:extLst>
                <a:ext uri="{28A0092B-C50C-407E-A947-70E740481C1C}">
                  <a14:useLocalDpi xmlns:a14="http://schemas.microsoft.com/office/drawing/2010/main"/>
                </a:ext>
              </a:extLst>
            </a:blip>
            <a:srcRect/>
            <a:stretch>
              <a:fillRect/>
            </a:stretch>
          </p:blipFill>
          <p:spPr bwMode="auto">
            <a:xfrm rot="21037742">
              <a:off x="1721149" y="4408005"/>
              <a:ext cx="415671" cy="26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Immagine 14"/>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2000685" y="1322181"/>
            <a:ext cx="264160" cy="264160"/>
          </a:xfrm>
          <a:prstGeom prst="rect">
            <a:avLst/>
          </a:prstGeom>
        </p:spPr>
      </p:pic>
      <p:pic>
        <p:nvPicPr>
          <p:cNvPr id="46" name="Immagine 45"/>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4324574" y="1319200"/>
            <a:ext cx="264160" cy="264160"/>
          </a:xfrm>
          <a:prstGeom prst="rect">
            <a:avLst/>
          </a:prstGeom>
        </p:spPr>
      </p:pic>
    </p:spTree>
    <p:extLst>
      <p:ext uri="{BB962C8B-B14F-4D97-AF65-F5344CB8AC3E}">
        <p14:creationId xmlns:p14="http://schemas.microsoft.com/office/powerpoint/2010/main" val="713300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Reverse </a:t>
            </a:r>
            <a:r>
              <a:rPr lang="it-IT" dirty="0" err="1" smtClean="0"/>
              <a:t>proxy</a:t>
            </a:r>
            <a:endParaRPr lang="it-IT" dirty="0"/>
          </a:p>
        </p:txBody>
      </p:sp>
      <p:pic>
        <p:nvPicPr>
          <p:cNvPr id="4" name="Picture 4" descr="firewall icon"/>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950085" y="3632309"/>
            <a:ext cx="528320" cy="52832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ttore 1 4"/>
          <p:cNvCxnSpPr/>
          <p:nvPr/>
        </p:nvCxnSpPr>
        <p:spPr>
          <a:xfrm>
            <a:off x="1214245" y="2242334"/>
            <a:ext cx="0" cy="1440000"/>
          </a:xfrm>
          <a:prstGeom prst="line">
            <a:avLst/>
          </a:prstGeom>
          <a:ln w="76200">
            <a:prstDash val="dash"/>
          </a:ln>
        </p:spPr>
        <p:style>
          <a:lnRef idx="1">
            <a:schemeClr val="accent2"/>
          </a:lnRef>
          <a:fillRef idx="0">
            <a:schemeClr val="accent2"/>
          </a:fillRef>
          <a:effectRef idx="0">
            <a:schemeClr val="accent2"/>
          </a:effectRef>
          <a:fontRef idx="minor">
            <a:schemeClr val="tx1"/>
          </a:fontRef>
        </p:style>
      </p:cxnSp>
      <p:sp>
        <p:nvSpPr>
          <p:cNvPr id="7" name="Rectangle 8"/>
          <p:cNvSpPr/>
          <p:nvPr/>
        </p:nvSpPr>
        <p:spPr bwMode="auto">
          <a:xfrm>
            <a:off x="404245" y="4233655"/>
            <a:ext cx="1620000" cy="54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910" fontAlgn="auto">
              <a:spcBef>
                <a:spcPts val="0"/>
              </a:spcBef>
              <a:spcAft>
                <a:spcPts val="0"/>
              </a:spcAft>
            </a:pPr>
            <a:r>
              <a:rPr lang="en-US" b="1" dirty="0" smtClean="0">
                <a:solidFill>
                  <a:srgbClr val="EFEFEF"/>
                </a:solidFill>
              </a:rPr>
              <a:t>Firewall</a:t>
            </a:r>
          </a:p>
          <a:p>
            <a:pPr algn="ctr" defTabSz="912910" fontAlgn="auto">
              <a:spcBef>
                <a:spcPts val="0"/>
              </a:spcBef>
              <a:spcAft>
                <a:spcPts val="0"/>
              </a:spcAft>
            </a:pPr>
            <a:r>
              <a:rPr lang="en-US" b="1" dirty="0" err="1" smtClean="0">
                <a:solidFill>
                  <a:srgbClr val="EFEFEF"/>
                </a:solidFill>
              </a:rPr>
              <a:t>Perimetrale</a:t>
            </a:r>
            <a:endParaRPr lang="en-US" sz="1200" dirty="0" smtClean="0">
              <a:solidFill>
                <a:srgbClr val="EFEFEF"/>
              </a:solidFill>
            </a:endParaRPr>
          </a:p>
        </p:txBody>
      </p:sp>
      <p:pic>
        <p:nvPicPr>
          <p:cNvPr id="10" name="Picture 4" descr="firewall icon"/>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407134" y="3632309"/>
            <a:ext cx="528320" cy="52832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1 10"/>
          <p:cNvCxnSpPr/>
          <p:nvPr/>
        </p:nvCxnSpPr>
        <p:spPr>
          <a:xfrm>
            <a:off x="5671294" y="2242334"/>
            <a:ext cx="0" cy="1440000"/>
          </a:xfrm>
          <a:prstGeom prst="line">
            <a:avLst/>
          </a:prstGeom>
          <a:ln w="76200">
            <a:prstDash val="dash"/>
          </a:ln>
        </p:spPr>
        <p:style>
          <a:lnRef idx="1">
            <a:schemeClr val="accent2"/>
          </a:lnRef>
          <a:fillRef idx="0">
            <a:schemeClr val="accent2"/>
          </a:fillRef>
          <a:effectRef idx="0">
            <a:schemeClr val="accent2"/>
          </a:effectRef>
          <a:fontRef idx="minor">
            <a:schemeClr val="tx1"/>
          </a:fontRef>
        </p:style>
      </p:cxnSp>
      <p:sp>
        <p:nvSpPr>
          <p:cNvPr id="12" name="Rectangle 8"/>
          <p:cNvSpPr/>
          <p:nvPr/>
        </p:nvSpPr>
        <p:spPr bwMode="auto">
          <a:xfrm>
            <a:off x="4861294" y="4233655"/>
            <a:ext cx="1620000" cy="54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910" fontAlgn="auto">
              <a:spcBef>
                <a:spcPts val="0"/>
              </a:spcBef>
              <a:spcAft>
                <a:spcPts val="0"/>
              </a:spcAft>
            </a:pPr>
            <a:r>
              <a:rPr lang="en-US" b="1" dirty="0" smtClean="0">
                <a:solidFill>
                  <a:srgbClr val="EFEFEF"/>
                </a:solidFill>
              </a:rPr>
              <a:t>Firewall</a:t>
            </a:r>
          </a:p>
          <a:p>
            <a:pPr algn="ctr" defTabSz="912910" fontAlgn="auto">
              <a:spcBef>
                <a:spcPts val="0"/>
              </a:spcBef>
              <a:spcAft>
                <a:spcPts val="0"/>
              </a:spcAft>
            </a:pPr>
            <a:r>
              <a:rPr lang="en-US" b="1" dirty="0" smtClean="0">
                <a:solidFill>
                  <a:srgbClr val="EFEFEF"/>
                </a:solidFill>
              </a:rPr>
              <a:t>DMZ</a:t>
            </a:r>
            <a:endParaRPr lang="en-US" sz="1200" dirty="0" smtClean="0">
              <a:solidFill>
                <a:srgbClr val="EFEFEF"/>
              </a:solidFill>
            </a:endParaRPr>
          </a:p>
        </p:txBody>
      </p:sp>
      <p:grpSp>
        <p:nvGrpSpPr>
          <p:cNvPr id="16" name="Gruppo 15"/>
          <p:cNvGrpSpPr/>
          <p:nvPr/>
        </p:nvGrpSpPr>
        <p:grpSpPr>
          <a:xfrm>
            <a:off x="1953325" y="1196892"/>
            <a:ext cx="2858173" cy="972000"/>
            <a:chOff x="2307792" y="1121645"/>
            <a:chExt cx="2858173" cy="972000"/>
          </a:xfrm>
        </p:grpSpPr>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792" y="1121645"/>
              <a:ext cx="1256900" cy="972000"/>
            </a:xfrm>
            <a:prstGeom prst="rect">
              <a:avLst/>
            </a:prstGeom>
          </p:spPr>
        </p:pic>
        <p:sp>
          <p:nvSpPr>
            <p:cNvPr id="14" name="Rectangle 8"/>
            <p:cNvSpPr/>
            <p:nvPr/>
          </p:nvSpPr>
          <p:spPr bwMode="auto">
            <a:xfrm>
              <a:off x="3625922" y="1270482"/>
              <a:ext cx="1540043" cy="54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910" fontAlgn="auto">
                <a:spcBef>
                  <a:spcPts val="0"/>
                </a:spcBef>
                <a:spcAft>
                  <a:spcPts val="0"/>
                </a:spcAft>
              </a:pPr>
              <a:r>
                <a:rPr lang="en-US" b="1" dirty="0" smtClean="0">
                  <a:solidFill>
                    <a:srgbClr val="EFEFEF"/>
                  </a:solidFill>
                </a:rPr>
                <a:t>Reverse Proxy</a:t>
              </a:r>
              <a:endParaRPr lang="en-US" sz="1200" dirty="0" smtClean="0">
                <a:solidFill>
                  <a:srgbClr val="EFEFEF"/>
                </a:solidFill>
              </a:endParaRPr>
            </a:p>
          </p:txBody>
        </p:sp>
      </p:grpSp>
      <p:sp>
        <p:nvSpPr>
          <p:cNvPr id="15" name="Figura a mano libera 14"/>
          <p:cNvSpPr>
            <a:spLocks/>
          </p:cNvSpPr>
          <p:nvPr/>
        </p:nvSpPr>
        <p:spPr>
          <a:xfrm>
            <a:off x="1829331" y="2225932"/>
            <a:ext cx="3211901" cy="854144"/>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60960" rIns="60960" bIns="60960" numCol="1" spcCol="1270" anchor="ctr" anchorCtr="0">
            <a:noAutofit/>
          </a:bodyPr>
          <a:lstStyle/>
          <a:p>
            <a:pPr algn="ctr"/>
            <a:r>
              <a:rPr lang="it-IT" sz="1400" b="1" dirty="0" smtClean="0"/>
              <a:t>Windows 2012 R2</a:t>
            </a:r>
            <a:br>
              <a:rPr lang="it-IT" sz="1400" b="1" dirty="0" smtClean="0"/>
            </a:br>
            <a:r>
              <a:rPr lang="it-IT" sz="1400" b="1" dirty="0" smtClean="0"/>
              <a:t>Web Application </a:t>
            </a:r>
            <a:r>
              <a:rPr lang="it-IT" sz="1400" b="1" dirty="0"/>
              <a:t>Proxy</a:t>
            </a:r>
            <a:br>
              <a:rPr lang="it-IT" sz="1400" b="1" dirty="0"/>
            </a:br>
            <a:r>
              <a:rPr lang="it-IT" sz="1400" i="1" dirty="0"/>
              <a:t>(Componente di Remote Access </a:t>
            </a:r>
            <a:r>
              <a:rPr lang="it-IT" sz="1400" i="1" dirty="0" smtClean="0"/>
              <a:t>Services, richiede </a:t>
            </a:r>
            <a:r>
              <a:rPr lang="it-IT" sz="1400" i="1" dirty="0"/>
              <a:t>AD </a:t>
            </a:r>
            <a:r>
              <a:rPr lang="it-IT" sz="1400" i="1" dirty="0" err="1"/>
              <a:t>Federation</a:t>
            </a:r>
            <a:r>
              <a:rPr lang="it-IT" sz="1400" i="1" dirty="0"/>
              <a:t> </a:t>
            </a:r>
            <a:r>
              <a:rPr lang="it-IT" sz="1400" i="1" dirty="0" smtClean="0"/>
              <a:t>Services)</a:t>
            </a:r>
          </a:p>
        </p:txBody>
      </p:sp>
      <p:pic>
        <p:nvPicPr>
          <p:cNvPr id="17" name="Picture 13"/>
          <p:cNvPicPr>
            <a:picLocks noChangeAspect="1" noChangeArrowheads="1"/>
          </p:cNvPicPr>
          <p:nvPr/>
        </p:nvPicPr>
        <p:blipFill rotWithShape="1">
          <a:blip r:embed="rId5" cstate="email">
            <a:grayscl/>
            <a:extLst>
              <a:ext uri="{28A0092B-C50C-407E-A947-70E740481C1C}">
                <a14:useLocalDpi xmlns:a14="http://schemas.microsoft.com/office/drawing/2010/main"/>
              </a:ext>
            </a:extLst>
          </a:blip>
          <a:srcRect r="83507"/>
          <a:stretch/>
        </p:blipFill>
        <p:spPr bwMode="auto">
          <a:xfrm>
            <a:off x="1898334" y="2287885"/>
            <a:ext cx="408966" cy="35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ttangolo 17"/>
          <p:cNvSpPr/>
          <p:nvPr/>
        </p:nvSpPr>
        <p:spPr>
          <a:xfrm>
            <a:off x="6809874" y="2454441"/>
            <a:ext cx="2129589" cy="23192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it-IT" b="1" dirty="0" err="1" smtClean="0"/>
              <a:t>Lan</a:t>
            </a:r>
            <a:endParaRPr lang="it-IT" b="1" dirty="0"/>
          </a:p>
        </p:txBody>
      </p:sp>
      <p:grpSp>
        <p:nvGrpSpPr>
          <p:cNvPr id="25" name="Gruppo 24"/>
          <p:cNvGrpSpPr/>
          <p:nvPr/>
        </p:nvGrpSpPr>
        <p:grpSpPr>
          <a:xfrm>
            <a:off x="6895308" y="3322646"/>
            <a:ext cx="577919" cy="963551"/>
            <a:chOff x="7057150" y="1272988"/>
            <a:chExt cx="577919" cy="963551"/>
          </a:xfrm>
        </p:grpSpPr>
        <p:pic>
          <p:nvPicPr>
            <p:cNvPr id="19" name="Picture 5"/>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7221732" y="1413627"/>
              <a:ext cx="413337" cy="82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7057150" y="1272988"/>
              <a:ext cx="329165" cy="25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Gruppo 25"/>
          <p:cNvGrpSpPr/>
          <p:nvPr/>
        </p:nvGrpSpPr>
        <p:grpSpPr>
          <a:xfrm>
            <a:off x="8173111" y="3377462"/>
            <a:ext cx="666937" cy="908735"/>
            <a:chOff x="7221732" y="2586937"/>
            <a:chExt cx="666937" cy="908735"/>
          </a:xfrm>
        </p:grpSpPr>
        <p:sp>
          <p:nvSpPr>
            <p:cNvPr id="21" name="Freeform 79"/>
            <p:cNvSpPr>
              <a:spLocks noChangeAspect="1" noEditPoints="1"/>
            </p:cNvSpPr>
            <p:nvPr/>
          </p:nvSpPr>
          <p:spPr bwMode="black">
            <a:xfrm rot="16200000">
              <a:off x="7286770" y="2521899"/>
              <a:ext cx="265959" cy="396035"/>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pic>
          <p:nvPicPr>
            <p:cNvPr id="22" name="Picture 5"/>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7475332" y="2672760"/>
              <a:ext cx="413337" cy="82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Gruppo 26"/>
          <p:cNvGrpSpPr/>
          <p:nvPr/>
        </p:nvGrpSpPr>
        <p:grpSpPr>
          <a:xfrm>
            <a:off x="7494859" y="2610585"/>
            <a:ext cx="571951" cy="927818"/>
            <a:chOff x="7598366" y="3717293"/>
            <a:chExt cx="571951" cy="927818"/>
          </a:xfrm>
        </p:grpSpPr>
        <p:sp>
          <p:nvSpPr>
            <p:cNvPr id="23" name="Freeform 22"/>
            <p:cNvSpPr>
              <a:spLocks noEditPoints="1"/>
            </p:cNvSpPr>
            <p:nvPr/>
          </p:nvSpPr>
          <p:spPr bwMode="auto">
            <a:xfrm flipH="1">
              <a:off x="7598366" y="3717293"/>
              <a:ext cx="265201" cy="310115"/>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FFFFFF"/>
                </a:solidFill>
                <a:effectLst/>
                <a:uLnTx/>
                <a:uFillTx/>
                <a:latin typeface="Segoe UI"/>
              </a:endParaRPr>
            </a:p>
          </p:txBody>
        </p:sp>
        <p:pic>
          <p:nvPicPr>
            <p:cNvPr id="24" name="Picture 5"/>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7756980" y="3822199"/>
              <a:ext cx="413337" cy="82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Figura a mano libera 27"/>
          <p:cNvSpPr>
            <a:spLocks/>
          </p:cNvSpPr>
          <p:nvPr/>
        </p:nvSpPr>
        <p:spPr>
          <a:xfrm>
            <a:off x="1827733" y="3145270"/>
            <a:ext cx="3211901" cy="854144"/>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60960" rIns="60960" bIns="60960" numCol="1" spcCol="1270" anchor="ctr" anchorCtr="0">
            <a:noAutofit/>
          </a:bodyPr>
          <a:lstStyle/>
          <a:p>
            <a:pPr algn="ctr"/>
            <a:r>
              <a:rPr lang="it-IT" sz="1400" b="1" dirty="0" err="1"/>
              <a:t>Squid</a:t>
            </a:r>
            <a:r>
              <a:rPr lang="it-IT" sz="1400" b="1" dirty="0"/>
              <a:t> su </a:t>
            </a:r>
            <a:r>
              <a:rPr lang="it-IT" sz="1400" b="1" dirty="0" err="1"/>
              <a:t>OpenBSD</a:t>
            </a:r>
            <a:r>
              <a:rPr lang="it-IT" sz="1400" b="1" dirty="0"/>
              <a:t> (</a:t>
            </a:r>
            <a:r>
              <a:rPr lang="it-IT" sz="1400" b="1" dirty="0" err="1"/>
              <a:t>chroot</a:t>
            </a:r>
            <a:r>
              <a:rPr lang="it-IT" sz="1400" b="1" dirty="0" smtClean="0"/>
              <a:t>)</a:t>
            </a:r>
          </a:p>
          <a:p>
            <a:pPr algn="ctr"/>
            <a:r>
              <a:rPr lang="it-IT" sz="1400" b="1" dirty="0" smtClean="0"/>
              <a:t>Apache, NGINX</a:t>
            </a:r>
          </a:p>
        </p:txBody>
      </p:sp>
      <p:pic>
        <p:nvPicPr>
          <p:cNvPr id="31" name="Immagine 30"/>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1951050" y="3201075"/>
            <a:ext cx="303534" cy="356400"/>
          </a:xfrm>
          <a:prstGeom prst="rect">
            <a:avLst/>
          </a:prstGeom>
        </p:spPr>
      </p:pic>
      <p:sp>
        <p:nvSpPr>
          <p:cNvPr id="33" name="Fumetto 1 32"/>
          <p:cNvSpPr/>
          <p:nvPr/>
        </p:nvSpPr>
        <p:spPr>
          <a:xfrm>
            <a:off x="5197642" y="382127"/>
            <a:ext cx="3862137" cy="1752197"/>
          </a:xfrm>
          <a:prstGeom prst="wedgeRectCallout">
            <a:avLst>
              <a:gd name="adj1" fmla="val -60621"/>
              <a:gd name="adj2" fmla="val 20594"/>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72000" rIns="72000" rtlCol="0" anchor="t"/>
          <a:lstStyle/>
          <a:p>
            <a:pPr algn="ctr"/>
            <a:r>
              <a:rPr lang="it-IT" sz="1400" b="1" dirty="0" err="1" smtClean="0"/>
              <a:t>Enhanced</a:t>
            </a:r>
            <a:r>
              <a:rPr lang="it-IT" sz="1400" b="1" dirty="0" smtClean="0"/>
              <a:t> </a:t>
            </a:r>
            <a:r>
              <a:rPr lang="it-IT" sz="1400" b="1" dirty="0" err="1" smtClean="0"/>
              <a:t>features</a:t>
            </a:r>
            <a:endParaRPr lang="it-IT" sz="1400" b="1" dirty="0" smtClean="0"/>
          </a:p>
          <a:p>
            <a:pPr marL="285750" indent="-285750">
              <a:buFont typeface="Arial" panose="020B0604020202020204" pitchFamily="34" charset="0"/>
              <a:buChar char="•"/>
            </a:pPr>
            <a:r>
              <a:rPr lang="en-US" sz="1400" dirty="0" smtClean="0"/>
              <a:t>End </a:t>
            </a:r>
            <a:r>
              <a:rPr lang="en-US" sz="1400" dirty="0"/>
              <a:t>Point </a:t>
            </a:r>
            <a:r>
              <a:rPr lang="en-US" sz="1400" dirty="0" smtClean="0"/>
              <a:t>Authentication</a:t>
            </a:r>
            <a:br>
              <a:rPr lang="en-US" sz="1400" dirty="0" smtClean="0"/>
            </a:br>
            <a:r>
              <a:rPr lang="en-US" sz="1400" dirty="0" smtClean="0"/>
              <a:t>per </a:t>
            </a:r>
            <a:r>
              <a:rPr lang="en-US" sz="1400" dirty="0"/>
              <a:t>Pre-</a:t>
            </a:r>
            <a:r>
              <a:rPr lang="en-US" sz="1400" dirty="0" err="1"/>
              <a:t>Auth</a:t>
            </a:r>
            <a:r>
              <a:rPr lang="it-IT" sz="1400" dirty="0" smtClean="0"/>
              <a:t> </a:t>
            </a:r>
          </a:p>
          <a:p>
            <a:pPr marL="285750" indent="-285750">
              <a:buFont typeface="Arial" panose="020B0604020202020204" pitchFamily="34" charset="0"/>
              <a:buChar char="•"/>
            </a:pPr>
            <a:r>
              <a:rPr lang="it-IT" sz="1400" dirty="0" smtClean="0"/>
              <a:t>Active </a:t>
            </a:r>
            <a:r>
              <a:rPr lang="it-IT" sz="1400" dirty="0"/>
              <a:t>Directory Integration</a:t>
            </a:r>
          </a:p>
          <a:p>
            <a:pPr marL="285750" indent="-285750">
              <a:buFont typeface="Arial" panose="020B0604020202020204" pitchFamily="34" charset="0"/>
              <a:buChar char="•"/>
            </a:pPr>
            <a:r>
              <a:rPr lang="it-IT" sz="1400" dirty="0" smtClean="0"/>
              <a:t>RADIUS </a:t>
            </a:r>
            <a:r>
              <a:rPr lang="it-IT" sz="1400" dirty="0" err="1"/>
              <a:t>Authentication</a:t>
            </a:r>
            <a:r>
              <a:rPr lang="it-IT" sz="1400" dirty="0"/>
              <a:t> </a:t>
            </a:r>
            <a:r>
              <a:rPr lang="it-IT" sz="1400" dirty="0" err="1" smtClean="0"/>
              <a:t>Support</a:t>
            </a:r>
            <a:endParaRPr lang="it-IT" sz="1400" dirty="0" smtClean="0"/>
          </a:p>
          <a:p>
            <a:pPr marL="285750" indent="-285750">
              <a:buFont typeface="Arial" panose="020B0604020202020204" pitchFamily="34" charset="0"/>
              <a:buChar char="•"/>
            </a:pPr>
            <a:r>
              <a:rPr lang="it-IT" sz="1400" dirty="0"/>
              <a:t>Dual </a:t>
            </a:r>
            <a:r>
              <a:rPr lang="it-IT" sz="1400" dirty="0" err="1"/>
              <a:t>Factor</a:t>
            </a:r>
            <a:r>
              <a:rPr lang="it-IT" sz="1400" dirty="0"/>
              <a:t> </a:t>
            </a:r>
            <a:r>
              <a:rPr lang="it-IT" sz="1400" dirty="0" err="1"/>
              <a:t>Authentication</a:t>
            </a:r>
            <a:endParaRPr lang="it-IT" sz="1400" dirty="0" smtClean="0"/>
          </a:p>
          <a:p>
            <a:pPr marL="285750" indent="-285750">
              <a:buFont typeface="Arial" panose="020B0604020202020204" pitchFamily="34" charset="0"/>
              <a:buChar char="•"/>
            </a:pPr>
            <a:r>
              <a:rPr lang="it-IT" sz="1400" dirty="0" err="1"/>
              <a:t>Customizable</a:t>
            </a:r>
            <a:r>
              <a:rPr lang="it-IT" sz="1400" dirty="0"/>
              <a:t> Forms </a:t>
            </a:r>
            <a:r>
              <a:rPr lang="it-IT" sz="1400" dirty="0" err="1"/>
              <a:t>Based</a:t>
            </a:r>
            <a:r>
              <a:rPr lang="it-IT" sz="1400" dirty="0"/>
              <a:t> </a:t>
            </a:r>
            <a:r>
              <a:rPr lang="it-IT" sz="1400" dirty="0" err="1"/>
              <a:t>Authentication</a:t>
            </a:r>
            <a:endParaRPr lang="it-IT" sz="1400" dirty="0"/>
          </a:p>
          <a:p>
            <a:pPr marL="285750" indent="-285750">
              <a:buFont typeface="Arial" panose="020B0604020202020204" pitchFamily="34" charset="0"/>
              <a:buChar char="•"/>
            </a:pPr>
            <a:endParaRPr lang="it-IT" sz="1400" dirty="0"/>
          </a:p>
        </p:txBody>
      </p:sp>
      <p:pic>
        <p:nvPicPr>
          <p:cNvPr id="35" name="Immagin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31463" y="1200769"/>
            <a:ext cx="1008000" cy="329292"/>
          </a:xfrm>
          <a:prstGeom prst="rect">
            <a:avLst/>
          </a:prstGeom>
        </p:spPr>
      </p:pic>
      <p:pic>
        <p:nvPicPr>
          <p:cNvPr id="36" name="Immagin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47163" y="622684"/>
            <a:ext cx="1008000" cy="494550"/>
          </a:xfrm>
          <a:prstGeom prst="rect">
            <a:avLst/>
          </a:prstGeom>
        </p:spPr>
      </p:pic>
      <p:pic>
        <p:nvPicPr>
          <p:cNvPr id="37" name="Immagine 36"/>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a:off x="89586" y="2512334"/>
            <a:ext cx="900000" cy="900000"/>
          </a:xfrm>
          <a:prstGeom prst="rect">
            <a:avLst/>
          </a:prstGeom>
        </p:spPr>
      </p:pic>
    </p:spTree>
    <p:extLst>
      <p:ext uri="{BB962C8B-B14F-4D97-AF65-F5344CB8AC3E}">
        <p14:creationId xmlns:p14="http://schemas.microsoft.com/office/powerpoint/2010/main" val="1004111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Considerazioni su Reverse Proxy e DMZ</a:t>
            </a:r>
            <a:endParaRPr lang="it-IT" dirty="0"/>
          </a:p>
        </p:txBody>
      </p:sp>
      <p:grpSp>
        <p:nvGrpSpPr>
          <p:cNvPr id="12" name="Gruppo 11"/>
          <p:cNvGrpSpPr/>
          <p:nvPr/>
        </p:nvGrpSpPr>
        <p:grpSpPr>
          <a:xfrm>
            <a:off x="146952" y="1881564"/>
            <a:ext cx="8850096" cy="2520248"/>
            <a:chOff x="146952" y="1881564"/>
            <a:chExt cx="8850096" cy="2520248"/>
          </a:xfrm>
        </p:grpSpPr>
        <p:sp>
          <p:nvSpPr>
            <p:cNvPr id="4" name="Figura a mano libera 3"/>
            <p:cNvSpPr>
              <a:spLocks/>
            </p:cNvSpPr>
            <p:nvPr/>
          </p:nvSpPr>
          <p:spPr>
            <a:xfrm>
              <a:off x="155583" y="1881564"/>
              <a:ext cx="2880000" cy="72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sz="1400" b="1" dirty="0" smtClean="0"/>
                <a:t>Isolamento dell’applicazione e del </a:t>
              </a:r>
              <a:r>
                <a:rPr lang="it-IT" sz="1400" b="1" dirty="0"/>
                <a:t>relativo sistema </a:t>
              </a:r>
              <a:r>
                <a:rPr lang="it-IT" sz="1400" b="1" dirty="0" smtClean="0"/>
                <a:t>dalla rete esterna ed interna</a:t>
              </a:r>
            </a:p>
          </p:txBody>
        </p:sp>
        <p:sp>
          <p:nvSpPr>
            <p:cNvPr id="5" name="Figura a mano libera 4"/>
            <p:cNvSpPr>
              <a:spLocks/>
            </p:cNvSpPr>
            <p:nvPr/>
          </p:nvSpPr>
          <p:spPr>
            <a:xfrm>
              <a:off x="4633893" y="2781688"/>
              <a:ext cx="2124000" cy="72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sz="1400" b="1" dirty="0" smtClean="0"/>
                <a:t>I </a:t>
              </a:r>
              <a:r>
                <a:rPr lang="it-IT" sz="1400" b="1" dirty="0"/>
                <a:t>log di accesso </a:t>
              </a:r>
              <a:r>
                <a:rPr lang="it-IT" sz="1400" b="1" dirty="0" smtClean="0"/>
                <a:t>vengono </a:t>
              </a:r>
              <a:r>
                <a:rPr lang="it-IT" sz="1400" b="1" dirty="0"/>
                <a:t>prodotti sul </a:t>
              </a:r>
              <a:r>
                <a:rPr lang="it-IT" sz="1400" b="1" dirty="0" smtClean="0"/>
                <a:t>Reverse </a:t>
              </a:r>
              <a:r>
                <a:rPr lang="it-IT" sz="1400" b="1" dirty="0"/>
                <a:t>P</a:t>
              </a:r>
              <a:r>
                <a:rPr lang="it-IT" sz="1400" b="1" dirty="0" smtClean="0"/>
                <a:t>roxy</a:t>
              </a:r>
              <a:endParaRPr lang="it-IT" sz="1400" b="1" dirty="0"/>
            </a:p>
          </p:txBody>
        </p:sp>
        <p:sp>
          <p:nvSpPr>
            <p:cNvPr id="6" name="Figura a mano libera 5"/>
            <p:cNvSpPr>
              <a:spLocks/>
            </p:cNvSpPr>
            <p:nvPr/>
          </p:nvSpPr>
          <p:spPr>
            <a:xfrm>
              <a:off x="155583" y="2769499"/>
              <a:ext cx="2124000" cy="72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sz="1400" b="1" dirty="0" err="1"/>
                <a:t>Caching</a:t>
              </a:r>
              <a:r>
                <a:rPr lang="it-IT" sz="1400" b="1" dirty="0"/>
                <a:t> per file </a:t>
              </a:r>
              <a:r>
                <a:rPr lang="it-IT" sz="1400" b="1" dirty="0" err="1"/>
                <a:t>mutimediali</a:t>
              </a:r>
              <a:r>
                <a:rPr lang="it-IT" sz="1400" b="1" dirty="0"/>
                <a:t> e </a:t>
              </a:r>
              <a:r>
                <a:rPr lang="it-IT" sz="1400" b="1" dirty="0" err="1" smtClean="0"/>
                <a:t>downoad</a:t>
              </a:r>
              <a:endParaRPr lang="it-IT" sz="1400" b="1" dirty="0"/>
            </a:p>
          </p:txBody>
        </p:sp>
        <p:sp>
          <p:nvSpPr>
            <p:cNvPr id="7" name="Figura a mano libera 6"/>
            <p:cNvSpPr>
              <a:spLocks/>
            </p:cNvSpPr>
            <p:nvPr/>
          </p:nvSpPr>
          <p:spPr>
            <a:xfrm>
              <a:off x="2394738" y="2769499"/>
              <a:ext cx="2124000" cy="72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sz="1400" b="1" dirty="0" smtClean="0"/>
                <a:t>Il canale SSL </a:t>
              </a:r>
              <a:r>
                <a:rPr lang="it-IT" sz="1400" b="1" dirty="0"/>
                <a:t>può essere terminato sul R</a:t>
              </a:r>
              <a:r>
                <a:rPr lang="it-IT" sz="1400" b="1" dirty="0" smtClean="0"/>
                <a:t>everse Proxy </a:t>
              </a:r>
            </a:p>
          </p:txBody>
        </p:sp>
        <p:sp>
          <p:nvSpPr>
            <p:cNvPr id="8" name="Figura a mano libera 7"/>
            <p:cNvSpPr>
              <a:spLocks/>
            </p:cNvSpPr>
            <p:nvPr/>
          </p:nvSpPr>
          <p:spPr>
            <a:xfrm>
              <a:off x="3136315" y="1881564"/>
              <a:ext cx="2880000" cy="72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sz="1400" b="1" dirty="0"/>
                <a:t>Controllo dell’accesso alle pagine web tramite filtri e URL </a:t>
              </a:r>
              <a:r>
                <a:rPr lang="it-IT" sz="1400" b="1" dirty="0" err="1" smtClean="0"/>
                <a:t>Rewriting</a:t>
              </a:r>
              <a:r>
                <a:rPr lang="it-IT" sz="1400" b="1" dirty="0" smtClean="0"/>
                <a:t>,  </a:t>
              </a:r>
              <a:r>
                <a:rPr lang="it-IT" sz="1400" b="1" dirty="0" err="1" smtClean="0"/>
                <a:t>mitigation</a:t>
              </a:r>
              <a:r>
                <a:rPr lang="it-IT" sz="1400" b="1" dirty="0" smtClean="0"/>
                <a:t> di attacchi </a:t>
              </a:r>
              <a:r>
                <a:rPr lang="it-IT" sz="1400" b="1" dirty="0" err="1" smtClean="0"/>
                <a:t>DoS</a:t>
              </a:r>
              <a:endParaRPr lang="it-IT" sz="1400" b="1" dirty="0"/>
            </a:p>
          </p:txBody>
        </p:sp>
        <p:sp>
          <p:nvSpPr>
            <p:cNvPr id="9" name="Figura a mano libera 8"/>
            <p:cNvSpPr>
              <a:spLocks/>
            </p:cNvSpPr>
            <p:nvPr/>
          </p:nvSpPr>
          <p:spPr>
            <a:xfrm>
              <a:off x="6873048" y="2769499"/>
              <a:ext cx="2124000" cy="72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sz="1400" b="1" dirty="0"/>
                <a:t>Esposizione di più risorse con un solo indirizzo IP Pubblico</a:t>
              </a:r>
            </a:p>
          </p:txBody>
        </p:sp>
        <p:sp>
          <p:nvSpPr>
            <p:cNvPr id="10" name="Figura a mano libera 9"/>
            <p:cNvSpPr>
              <a:spLocks/>
            </p:cNvSpPr>
            <p:nvPr/>
          </p:nvSpPr>
          <p:spPr>
            <a:xfrm>
              <a:off x="6117048" y="1881564"/>
              <a:ext cx="2880000" cy="72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sz="1400" b="1" dirty="0" smtClean="0"/>
                <a:t>L’utilizzo di OS eterogenei in DMZ rispetto alla LAN rende più difficili gli attacchi </a:t>
              </a:r>
              <a:endParaRPr lang="it-IT" sz="1400" b="1" dirty="0"/>
            </a:p>
          </p:txBody>
        </p:sp>
        <p:sp>
          <p:nvSpPr>
            <p:cNvPr id="11" name="Rettangolo 10"/>
            <p:cNvSpPr/>
            <p:nvPr/>
          </p:nvSpPr>
          <p:spPr>
            <a:xfrm>
              <a:off x="146952" y="3681812"/>
              <a:ext cx="8850096" cy="720000"/>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sz="1400" b="1" dirty="0" smtClean="0">
                  <a:solidFill>
                    <a:schemeClr val="lt1"/>
                  </a:solidFill>
                </a:rPr>
                <a:t>Il Reverse Proxy non può arginare i problemi di sicurezza </a:t>
              </a:r>
              <a:r>
                <a:rPr lang="it-IT" sz="1400" b="1" dirty="0" smtClean="0"/>
                <a:t>legati all’applicazione</a:t>
              </a:r>
              <a:endParaRPr lang="it-IT" sz="1400" b="1" dirty="0">
                <a:solidFill>
                  <a:schemeClr val="lt1"/>
                </a:solidFill>
              </a:endParaRPr>
            </a:p>
          </p:txBody>
        </p:sp>
      </p:grpSp>
    </p:spTree>
    <p:extLst>
      <p:ext uri="{BB962C8B-B14F-4D97-AF65-F5344CB8AC3E}">
        <p14:creationId xmlns:p14="http://schemas.microsoft.com/office/powerpoint/2010/main" val="3669963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Gestione del cambio password</a:t>
            </a:r>
            <a:endParaRPr lang="it-IT" dirty="0"/>
          </a:p>
        </p:txBody>
      </p:sp>
      <p:pic>
        <p:nvPicPr>
          <p:cNvPr id="9" name="Immagin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7381" y="1381231"/>
            <a:ext cx="900000" cy="900000"/>
          </a:xfrm>
          <a:prstGeom prst="rect">
            <a:avLst/>
          </a:prstGeom>
        </p:spPr>
      </p:pic>
      <p:pic>
        <p:nvPicPr>
          <p:cNvPr id="14" name="Immagine 1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20901" y="1865224"/>
            <a:ext cx="914004" cy="914004"/>
          </a:xfrm>
          <a:prstGeom prst="rect">
            <a:avLst/>
          </a:prstGeom>
        </p:spPr>
      </p:pic>
      <p:grpSp>
        <p:nvGrpSpPr>
          <p:cNvPr id="16" name="Gruppo 15"/>
          <p:cNvGrpSpPr/>
          <p:nvPr/>
        </p:nvGrpSpPr>
        <p:grpSpPr>
          <a:xfrm>
            <a:off x="3245314" y="1659338"/>
            <a:ext cx="703595" cy="969687"/>
            <a:chOff x="2872340" y="2038383"/>
            <a:chExt cx="703595" cy="969687"/>
          </a:xfrm>
        </p:grpSpPr>
        <p:pic>
          <p:nvPicPr>
            <p:cNvPr id="11" name="Picture 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309741" y="2644307"/>
              <a:ext cx="266194" cy="3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2872340" y="2038383"/>
              <a:ext cx="413337" cy="82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Freccia in giù 16"/>
          <p:cNvSpPr/>
          <p:nvPr/>
        </p:nvSpPr>
        <p:spPr>
          <a:xfrm rot="16200000">
            <a:off x="2188227" y="1324469"/>
            <a:ext cx="432000" cy="1616411"/>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1" name="Gruppo 30"/>
          <p:cNvGrpSpPr/>
          <p:nvPr/>
        </p:nvGrpSpPr>
        <p:grpSpPr>
          <a:xfrm>
            <a:off x="957699" y="1484338"/>
            <a:ext cx="1620000" cy="2531321"/>
            <a:chOff x="957699" y="1412150"/>
            <a:chExt cx="1620000" cy="2531321"/>
          </a:xfrm>
        </p:grpSpPr>
        <p:pic>
          <p:nvPicPr>
            <p:cNvPr id="4" name="Picture 4" descr="firewall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1503539" y="2802125"/>
              <a:ext cx="528320" cy="5283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p:nvPr/>
          </p:nvSpPr>
          <p:spPr bwMode="auto">
            <a:xfrm>
              <a:off x="957699" y="3403471"/>
              <a:ext cx="1620000" cy="54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910" fontAlgn="auto">
                <a:spcBef>
                  <a:spcPts val="0"/>
                </a:spcBef>
                <a:spcAft>
                  <a:spcPts val="0"/>
                </a:spcAft>
              </a:pPr>
              <a:r>
                <a:rPr lang="en-US" b="1" dirty="0" smtClean="0">
                  <a:solidFill>
                    <a:srgbClr val="EFEFEF"/>
                  </a:solidFill>
                </a:rPr>
                <a:t>Firewall</a:t>
              </a:r>
              <a:endParaRPr lang="en-US" sz="1200" dirty="0" smtClean="0">
                <a:solidFill>
                  <a:srgbClr val="EFEFEF"/>
                </a:solidFill>
              </a:endParaRPr>
            </a:p>
          </p:txBody>
        </p:sp>
        <p:cxnSp>
          <p:nvCxnSpPr>
            <p:cNvPr id="5" name="Connettore 1 4"/>
            <p:cNvCxnSpPr/>
            <p:nvPr/>
          </p:nvCxnSpPr>
          <p:spPr>
            <a:xfrm>
              <a:off x="1767699" y="1412150"/>
              <a:ext cx="0" cy="1440000"/>
            </a:xfrm>
            <a:prstGeom prst="line">
              <a:avLst/>
            </a:prstGeom>
            <a:ln w="76200">
              <a:prstDash val="dash"/>
            </a:ln>
          </p:spPr>
          <p:style>
            <a:lnRef idx="1">
              <a:schemeClr val="accent2"/>
            </a:lnRef>
            <a:fillRef idx="0">
              <a:schemeClr val="accent2"/>
            </a:fillRef>
            <a:effectRef idx="0">
              <a:schemeClr val="accent2"/>
            </a:effectRef>
            <a:fontRef idx="minor">
              <a:schemeClr val="tx1"/>
            </a:fontRef>
          </p:style>
        </p:cxnSp>
      </p:grpSp>
      <p:sp>
        <p:nvSpPr>
          <p:cNvPr id="18" name="Rectangle 8"/>
          <p:cNvSpPr/>
          <p:nvPr/>
        </p:nvSpPr>
        <p:spPr bwMode="auto">
          <a:xfrm>
            <a:off x="3841713" y="1118129"/>
            <a:ext cx="1817707" cy="9119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910" fontAlgn="auto">
              <a:spcBef>
                <a:spcPts val="0"/>
              </a:spcBef>
              <a:spcAft>
                <a:spcPts val="0"/>
              </a:spcAft>
            </a:pPr>
            <a:r>
              <a:rPr lang="en-US" b="1" dirty="0" err="1" smtClean="0">
                <a:solidFill>
                  <a:srgbClr val="EFEFEF"/>
                </a:solidFill>
              </a:rPr>
              <a:t>Servizio</a:t>
            </a:r>
            <a:r>
              <a:rPr lang="en-US" b="1" dirty="0" smtClean="0">
                <a:solidFill>
                  <a:srgbClr val="EFEFEF"/>
                </a:solidFill>
              </a:rPr>
              <a:t> di </a:t>
            </a:r>
            <a:r>
              <a:rPr lang="en-US" b="1" dirty="0" err="1" smtClean="0">
                <a:solidFill>
                  <a:srgbClr val="EFEFEF"/>
                </a:solidFill>
              </a:rPr>
              <a:t>autenticazione</a:t>
            </a:r>
            <a:r>
              <a:rPr lang="en-US" b="1" dirty="0" smtClean="0">
                <a:solidFill>
                  <a:srgbClr val="EFEFEF"/>
                </a:solidFill>
              </a:rPr>
              <a:t> e </a:t>
            </a:r>
            <a:r>
              <a:rPr lang="en-US" b="1" dirty="0" err="1" smtClean="0">
                <a:solidFill>
                  <a:srgbClr val="EFEFEF"/>
                </a:solidFill>
              </a:rPr>
              <a:t>cambio</a:t>
            </a:r>
            <a:r>
              <a:rPr lang="en-US" b="1" dirty="0" smtClean="0">
                <a:solidFill>
                  <a:srgbClr val="EFEFEF"/>
                </a:solidFill>
              </a:rPr>
              <a:t> password</a:t>
            </a:r>
            <a:endParaRPr lang="en-US" sz="1200" dirty="0" smtClean="0">
              <a:solidFill>
                <a:srgbClr val="EFEFEF"/>
              </a:solidFill>
            </a:endParaRPr>
          </a:p>
        </p:txBody>
      </p:sp>
      <p:grpSp>
        <p:nvGrpSpPr>
          <p:cNvPr id="30" name="Gruppo 29"/>
          <p:cNvGrpSpPr/>
          <p:nvPr/>
        </p:nvGrpSpPr>
        <p:grpSpPr>
          <a:xfrm>
            <a:off x="1871830" y="1504286"/>
            <a:ext cx="926263" cy="627864"/>
            <a:chOff x="2159893" y="1493906"/>
            <a:chExt cx="926263" cy="627864"/>
          </a:xfrm>
        </p:grpSpPr>
        <p:sp>
          <p:nvSpPr>
            <p:cNvPr id="22" name="TextBox 38"/>
            <p:cNvSpPr txBox="1"/>
            <p:nvPr/>
          </p:nvSpPr>
          <p:spPr>
            <a:xfrm>
              <a:off x="2496621" y="1493906"/>
              <a:ext cx="375423" cy="627864"/>
            </a:xfrm>
            <a:prstGeom prst="rect">
              <a:avLst/>
            </a:prstGeom>
            <a:noFill/>
          </p:spPr>
          <p:txBody>
            <a:bodyPr wrap="none" lIns="91440" tIns="91440" rIns="91440" bIns="91440" rtlCol="0" anchor="ctr">
              <a:spAutoFit/>
            </a:bodyPr>
            <a:lstStyle/>
            <a:p>
              <a:pPr marL="0" marR="0" lvl="0" indent="0" algn="ctr" defTabSz="914400" eaLnBrk="1" fontAlgn="auto" latinLnBrk="0" hangingPunct="1">
                <a:lnSpc>
                  <a:spcPct val="90000"/>
                </a:lnSpc>
                <a:spcBef>
                  <a:spcPct val="20000"/>
                </a:spcBef>
                <a:spcAft>
                  <a:spcPts val="0"/>
                </a:spcAft>
                <a:buClrTx/>
                <a:buSzPct val="90000"/>
                <a:buFontTx/>
                <a:buNone/>
                <a:tabLst/>
                <a:defRPr/>
              </a:pPr>
              <a:r>
                <a:rPr kumimoji="0" lang="en-US" sz="3200" b="1" i="0" u="none" strike="noStrike" kern="0" cap="none" spc="0" normalizeH="0" baseline="0" noProof="0" dirty="0" smtClean="0">
                  <a:ln>
                    <a:noFill/>
                  </a:ln>
                  <a:solidFill>
                    <a:srgbClr val="FFFFFF">
                      <a:alpha val="99000"/>
                    </a:srgbClr>
                  </a:solidFill>
                  <a:effectLst/>
                  <a:uLnTx/>
                  <a:uFillTx/>
                </a:rPr>
                <a:t>?</a:t>
              </a:r>
              <a:endParaRPr kumimoji="0" lang="en-US" sz="4400" b="1" i="0" u="none" strike="noStrike" kern="0" cap="none" spc="0" normalizeH="0" baseline="0" noProof="0" dirty="0" smtClean="0">
                <a:ln>
                  <a:noFill/>
                </a:ln>
                <a:solidFill>
                  <a:srgbClr val="FFFFFF">
                    <a:alpha val="99000"/>
                  </a:srgbClr>
                </a:solidFill>
                <a:effectLst/>
                <a:uLnTx/>
                <a:uFillTx/>
              </a:endParaRPr>
            </a:p>
          </p:txBody>
        </p:sp>
        <p:grpSp>
          <p:nvGrpSpPr>
            <p:cNvPr id="20" name="Group 36"/>
            <p:cNvGrpSpPr>
              <a:grpSpLocks noChangeAspect="1"/>
            </p:cNvGrpSpPr>
            <p:nvPr/>
          </p:nvGrpSpPr>
          <p:grpSpPr>
            <a:xfrm>
              <a:off x="2159893" y="1743091"/>
              <a:ext cx="420077" cy="188816"/>
              <a:chOff x="6268098" y="3733800"/>
              <a:chExt cx="1280439" cy="609600"/>
            </a:xfrm>
            <a:solidFill>
              <a:srgbClr val="ED5326"/>
            </a:solidFill>
          </p:grpSpPr>
          <p:sp>
            <p:nvSpPr>
              <p:cNvPr id="26" name="Rectangle 42"/>
              <p:cNvSpPr/>
              <p:nvPr/>
            </p:nvSpPr>
            <p:spPr bwMode="auto">
              <a:xfrm>
                <a:off x="6780212" y="3946398"/>
                <a:ext cx="768325" cy="184404"/>
              </a:xfrm>
              <a:prstGeom prst="rect">
                <a:avLst/>
              </a:prstGeom>
              <a:solidFill>
                <a:schemeClr val="bg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srgbClr val="FFFFFF">
                      <a:alpha val="98824"/>
                    </a:srgbClr>
                  </a:solidFill>
                  <a:effectLst/>
                  <a:uLnTx/>
                  <a:uFillTx/>
                  <a:latin typeface="Segoe UI" pitchFamily="34" charset="0"/>
                  <a:ea typeface="Segoe UI" pitchFamily="34" charset="0"/>
                  <a:cs typeface="Segoe UI" pitchFamily="34" charset="0"/>
                </a:endParaRPr>
              </a:p>
            </p:txBody>
          </p:sp>
          <p:sp>
            <p:nvSpPr>
              <p:cNvPr id="27" name="Rectangle 43"/>
              <p:cNvSpPr/>
              <p:nvPr/>
            </p:nvSpPr>
            <p:spPr bwMode="auto">
              <a:xfrm>
                <a:off x="7386540" y="4114800"/>
                <a:ext cx="129038" cy="152400"/>
              </a:xfrm>
              <a:prstGeom prst="rect">
                <a:avLst/>
              </a:prstGeom>
              <a:solidFill>
                <a:schemeClr val="bg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srgbClr val="FFFFFF">
                      <a:alpha val="98824"/>
                    </a:srgbClr>
                  </a:solidFill>
                  <a:effectLst/>
                  <a:uLnTx/>
                  <a:uFillTx/>
                  <a:latin typeface="Segoe UI" pitchFamily="34" charset="0"/>
                  <a:ea typeface="Segoe UI" pitchFamily="34" charset="0"/>
                  <a:cs typeface="Segoe UI" pitchFamily="34" charset="0"/>
                </a:endParaRPr>
              </a:p>
            </p:txBody>
          </p:sp>
          <p:sp>
            <p:nvSpPr>
              <p:cNvPr id="28" name="Donut 44"/>
              <p:cNvSpPr/>
              <p:nvPr/>
            </p:nvSpPr>
            <p:spPr bwMode="auto">
              <a:xfrm>
                <a:off x="6268098" y="3733800"/>
                <a:ext cx="588314" cy="609600"/>
              </a:xfrm>
              <a:prstGeom prst="donut">
                <a:avLst/>
              </a:prstGeom>
              <a:solidFill>
                <a:schemeClr val="bg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srgbClr val="FFFFFF">
                      <a:alpha val="98824"/>
                    </a:srgbClr>
                  </a:solidFill>
                  <a:effectLst/>
                  <a:uLnTx/>
                  <a:uFillTx/>
                  <a:latin typeface="Segoe UI" pitchFamily="34" charset="0"/>
                  <a:ea typeface="Segoe UI" pitchFamily="34" charset="0"/>
                  <a:cs typeface="Segoe UI" pitchFamily="34" charset="0"/>
                </a:endParaRPr>
              </a:p>
            </p:txBody>
          </p:sp>
          <p:sp>
            <p:nvSpPr>
              <p:cNvPr id="29" name="Rectangle 45"/>
              <p:cNvSpPr/>
              <p:nvPr/>
            </p:nvSpPr>
            <p:spPr bwMode="auto">
              <a:xfrm>
                <a:off x="7210778" y="4114800"/>
                <a:ext cx="129038" cy="152400"/>
              </a:xfrm>
              <a:prstGeom prst="rect">
                <a:avLst/>
              </a:prstGeom>
              <a:solidFill>
                <a:schemeClr val="bg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srgbClr val="FFFFFF">
                      <a:alpha val="98824"/>
                    </a:srgbClr>
                  </a:solidFill>
                  <a:effectLst/>
                  <a:uLnTx/>
                  <a:uFillTx/>
                  <a:latin typeface="Segoe UI" pitchFamily="34" charset="0"/>
                  <a:ea typeface="Segoe UI" pitchFamily="34" charset="0"/>
                  <a:cs typeface="Segoe UI" pitchFamily="34" charset="0"/>
                </a:endParaRPr>
              </a:p>
            </p:txBody>
          </p:sp>
        </p:grpSp>
        <p:grpSp>
          <p:nvGrpSpPr>
            <p:cNvPr id="21" name="Group 16"/>
            <p:cNvGrpSpPr>
              <a:grpSpLocks noChangeAspect="1"/>
            </p:cNvGrpSpPr>
            <p:nvPr/>
          </p:nvGrpSpPr>
          <p:grpSpPr bwMode="auto">
            <a:xfrm>
              <a:off x="2801132" y="1633816"/>
              <a:ext cx="285024" cy="323801"/>
              <a:chOff x="1477" y="2433"/>
              <a:chExt cx="479" cy="653"/>
            </a:xfrm>
          </p:grpSpPr>
          <p:sp>
            <p:nvSpPr>
              <p:cNvPr id="23" name="AutoShape 15"/>
              <p:cNvSpPr>
                <a:spLocks noChangeAspect="1" noChangeArrowheads="1" noTextEdit="1"/>
              </p:cNvSpPr>
              <p:nvPr/>
            </p:nvSpPr>
            <p:spPr bwMode="auto">
              <a:xfrm>
                <a:off x="1477" y="2433"/>
                <a:ext cx="479"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Freeform 17"/>
              <p:cNvSpPr>
                <a:spLocks noEditPoints="1"/>
              </p:cNvSpPr>
              <p:nvPr/>
            </p:nvSpPr>
            <p:spPr bwMode="auto">
              <a:xfrm>
                <a:off x="1476" y="2713"/>
                <a:ext cx="479" cy="373"/>
              </a:xfrm>
              <a:custGeom>
                <a:avLst/>
                <a:gdLst>
                  <a:gd name="T0" fmla="*/ 587 w 663"/>
                  <a:gd name="T1" fmla="*/ 1 h 517"/>
                  <a:gd name="T2" fmla="*/ 575 w 663"/>
                  <a:gd name="T3" fmla="*/ 1 h 517"/>
                  <a:gd name="T4" fmla="*/ 575 w 663"/>
                  <a:gd name="T5" fmla="*/ 0 h 517"/>
                  <a:gd name="T6" fmla="*/ 481 w 663"/>
                  <a:gd name="T7" fmla="*/ 0 h 517"/>
                  <a:gd name="T8" fmla="*/ 481 w 663"/>
                  <a:gd name="T9" fmla="*/ 1 h 517"/>
                  <a:gd name="T10" fmla="*/ 177 w 663"/>
                  <a:gd name="T11" fmla="*/ 1 h 517"/>
                  <a:gd name="T12" fmla="*/ 177 w 663"/>
                  <a:gd name="T13" fmla="*/ 0 h 517"/>
                  <a:gd name="T14" fmla="*/ 83 w 663"/>
                  <a:gd name="T15" fmla="*/ 0 h 517"/>
                  <a:gd name="T16" fmla="*/ 83 w 663"/>
                  <a:gd name="T17" fmla="*/ 1 h 517"/>
                  <a:gd name="T18" fmla="*/ 77 w 663"/>
                  <a:gd name="T19" fmla="*/ 1 h 517"/>
                  <a:gd name="T20" fmla="*/ 0 w 663"/>
                  <a:gd name="T21" fmla="*/ 77 h 517"/>
                  <a:gd name="T22" fmla="*/ 0 w 663"/>
                  <a:gd name="T23" fmla="*/ 440 h 517"/>
                  <a:gd name="T24" fmla="*/ 77 w 663"/>
                  <a:gd name="T25" fmla="*/ 517 h 517"/>
                  <a:gd name="T26" fmla="*/ 587 w 663"/>
                  <a:gd name="T27" fmla="*/ 517 h 517"/>
                  <a:gd name="T28" fmla="*/ 663 w 663"/>
                  <a:gd name="T29" fmla="*/ 440 h 517"/>
                  <a:gd name="T30" fmla="*/ 663 w 663"/>
                  <a:gd name="T31" fmla="*/ 77 h 517"/>
                  <a:gd name="T32" fmla="*/ 587 w 663"/>
                  <a:gd name="T33" fmla="*/ 1 h 517"/>
                  <a:gd name="T34" fmla="*/ 357 w 663"/>
                  <a:gd name="T35" fmla="*/ 279 h 517"/>
                  <a:gd name="T36" fmla="*/ 357 w 663"/>
                  <a:gd name="T37" fmla="*/ 374 h 517"/>
                  <a:gd name="T38" fmla="*/ 295 w 663"/>
                  <a:gd name="T39" fmla="*/ 374 h 517"/>
                  <a:gd name="T40" fmla="*/ 295 w 663"/>
                  <a:gd name="T41" fmla="*/ 279 h 517"/>
                  <a:gd name="T42" fmla="*/ 257 w 663"/>
                  <a:gd name="T43" fmla="*/ 217 h 517"/>
                  <a:gd name="T44" fmla="*/ 326 w 663"/>
                  <a:gd name="T45" fmla="*/ 147 h 517"/>
                  <a:gd name="T46" fmla="*/ 396 w 663"/>
                  <a:gd name="T47" fmla="*/ 217 h 517"/>
                  <a:gd name="T48" fmla="*/ 357 w 663"/>
                  <a:gd name="T49" fmla="*/ 27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517">
                    <a:moveTo>
                      <a:pt x="587" y="1"/>
                    </a:moveTo>
                    <a:cubicBezTo>
                      <a:pt x="575" y="1"/>
                      <a:pt x="575" y="1"/>
                      <a:pt x="575" y="1"/>
                    </a:cubicBezTo>
                    <a:cubicBezTo>
                      <a:pt x="575" y="0"/>
                      <a:pt x="575" y="0"/>
                      <a:pt x="575" y="0"/>
                    </a:cubicBezTo>
                    <a:cubicBezTo>
                      <a:pt x="481" y="0"/>
                      <a:pt x="481" y="0"/>
                      <a:pt x="481" y="0"/>
                    </a:cubicBezTo>
                    <a:cubicBezTo>
                      <a:pt x="481" y="1"/>
                      <a:pt x="481" y="1"/>
                      <a:pt x="481" y="1"/>
                    </a:cubicBezTo>
                    <a:cubicBezTo>
                      <a:pt x="177" y="1"/>
                      <a:pt x="177" y="1"/>
                      <a:pt x="177" y="1"/>
                    </a:cubicBezTo>
                    <a:cubicBezTo>
                      <a:pt x="177" y="0"/>
                      <a:pt x="177" y="0"/>
                      <a:pt x="177" y="0"/>
                    </a:cubicBezTo>
                    <a:cubicBezTo>
                      <a:pt x="83" y="0"/>
                      <a:pt x="83" y="0"/>
                      <a:pt x="83" y="0"/>
                    </a:cubicBezTo>
                    <a:cubicBezTo>
                      <a:pt x="83" y="1"/>
                      <a:pt x="83" y="1"/>
                      <a:pt x="83" y="1"/>
                    </a:cubicBezTo>
                    <a:cubicBezTo>
                      <a:pt x="77" y="1"/>
                      <a:pt x="77" y="1"/>
                      <a:pt x="77" y="1"/>
                    </a:cubicBezTo>
                    <a:cubicBezTo>
                      <a:pt x="35" y="1"/>
                      <a:pt x="0" y="35"/>
                      <a:pt x="0" y="77"/>
                    </a:cubicBezTo>
                    <a:cubicBezTo>
                      <a:pt x="0" y="440"/>
                      <a:pt x="0" y="440"/>
                      <a:pt x="0" y="440"/>
                    </a:cubicBezTo>
                    <a:cubicBezTo>
                      <a:pt x="0" y="483"/>
                      <a:pt x="35" y="517"/>
                      <a:pt x="77" y="517"/>
                    </a:cubicBezTo>
                    <a:cubicBezTo>
                      <a:pt x="587" y="517"/>
                      <a:pt x="587" y="517"/>
                      <a:pt x="587" y="517"/>
                    </a:cubicBezTo>
                    <a:cubicBezTo>
                      <a:pt x="629" y="517"/>
                      <a:pt x="663" y="483"/>
                      <a:pt x="663" y="440"/>
                    </a:cubicBezTo>
                    <a:cubicBezTo>
                      <a:pt x="663" y="77"/>
                      <a:pt x="663" y="77"/>
                      <a:pt x="663" y="77"/>
                    </a:cubicBezTo>
                    <a:cubicBezTo>
                      <a:pt x="663" y="35"/>
                      <a:pt x="629" y="1"/>
                      <a:pt x="587" y="1"/>
                    </a:cubicBezTo>
                    <a:close/>
                    <a:moveTo>
                      <a:pt x="357" y="279"/>
                    </a:moveTo>
                    <a:cubicBezTo>
                      <a:pt x="357" y="374"/>
                      <a:pt x="357" y="374"/>
                      <a:pt x="357" y="374"/>
                    </a:cubicBezTo>
                    <a:cubicBezTo>
                      <a:pt x="295" y="374"/>
                      <a:pt x="295" y="374"/>
                      <a:pt x="295" y="374"/>
                    </a:cubicBezTo>
                    <a:cubicBezTo>
                      <a:pt x="295" y="279"/>
                      <a:pt x="295" y="279"/>
                      <a:pt x="295" y="279"/>
                    </a:cubicBezTo>
                    <a:cubicBezTo>
                      <a:pt x="272" y="268"/>
                      <a:pt x="257" y="244"/>
                      <a:pt x="257" y="217"/>
                    </a:cubicBezTo>
                    <a:cubicBezTo>
                      <a:pt x="257" y="178"/>
                      <a:pt x="288" y="147"/>
                      <a:pt x="326" y="147"/>
                    </a:cubicBezTo>
                    <a:cubicBezTo>
                      <a:pt x="365" y="147"/>
                      <a:pt x="396" y="178"/>
                      <a:pt x="396" y="217"/>
                    </a:cubicBezTo>
                    <a:cubicBezTo>
                      <a:pt x="396" y="244"/>
                      <a:pt x="380" y="268"/>
                      <a:pt x="357" y="27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Freeform 18"/>
              <p:cNvSpPr>
                <a:spLocks/>
              </p:cNvSpPr>
              <p:nvPr/>
            </p:nvSpPr>
            <p:spPr bwMode="auto">
              <a:xfrm>
                <a:off x="1536" y="2434"/>
                <a:ext cx="356" cy="266"/>
              </a:xfrm>
              <a:custGeom>
                <a:avLst/>
                <a:gdLst>
                  <a:gd name="T0" fmla="*/ 0 w 492"/>
                  <a:gd name="T1" fmla="*/ 370 h 370"/>
                  <a:gd name="T2" fmla="*/ 94 w 492"/>
                  <a:gd name="T3" fmla="*/ 370 h 370"/>
                  <a:gd name="T4" fmla="*/ 94 w 492"/>
                  <a:gd name="T5" fmla="*/ 238 h 370"/>
                  <a:gd name="T6" fmla="*/ 94 w 492"/>
                  <a:gd name="T7" fmla="*/ 238 h 370"/>
                  <a:gd name="T8" fmla="*/ 94 w 492"/>
                  <a:gd name="T9" fmla="*/ 237 h 370"/>
                  <a:gd name="T10" fmla="*/ 133 w 492"/>
                  <a:gd name="T11" fmla="*/ 134 h 370"/>
                  <a:gd name="T12" fmla="*/ 253 w 492"/>
                  <a:gd name="T13" fmla="*/ 93 h 370"/>
                  <a:gd name="T14" fmla="*/ 328 w 492"/>
                  <a:gd name="T15" fmla="*/ 113 h 370"/>
                  <a:gd name="T16" fmla="*/ 398 w 492"/>
                  <a:gd name="T17" fmla="*/ 239 h 370"/>
                  <a:gd name="T18" fmla="*/ 398 w 492"/>
                  <a:gd name="T19" fmla="*/ 370 h 370"/>
                  <a:gd name="T20" fmla="*/ 492 w 492"/>
                  <a:gd name="T21" fmla="*/ 370 h 370"/>
                  <a:gd name="T22" fmla="*/ 492 w 492"/>
                  <a:gd name="T23" fmla="*/ 239 h 370"/>
                  <a:gd name="T24" fmla="*/ 370 w 492"/>
                  <a:gd name="T25" fmla="*/ 29 h 370"/>
                  <a:gd name="T26" fmla="*/ 253 w 492"/>
                  <a:gd name="T27" fmla="*/ 0 h 370"/>
                  <a:gd name="T28" fmla="*/ 65 w 492"/>
                  <a:gd name="T29" fmla="*/ 70 h 370"/>
                  <a:gd name="T30" fmla="*/ 0 w 492"/>
                  <a:gd name="T31" fmla="*/ 239 h 370"/>
                  <a:gd name="T32" fmla="*/ 0 w 492"/>
                  <a:gd name="T33"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2" h="370">
                    <a:moveTo>
                      <a:pt x="0" y="370"/>
                    </a:moveTo>
                    <a:cubicBezTo>
                      <a:pt x="94" y="370"/>
                      <a:pt x="94" y="370"/>
                      <a:pt x="94" y="370"/>
                    </a:cubicBezTo>
                    <a:cubicBezTo>
                      <a:pt x="94" y="238"/>
                      <a:pt x="94" y="238"/>
                      <a:pt x="94" y="238"/>
                    </a:cubicBezTo>
                    <a:cubicBezTo>
                      <a:pt x="94" y="238"/>
                      <a:pt x="94" y="238"/>
                      <a:pt x="94" y="238"/>
                    </a:cubicBezTo>
                    <a:cubicBezTo>
                      <a:pt x="94" y="237"/>
                      <a:pt x="94" y="237"/>
                      <a:pt x="94" y="237"/>
                    </a:cubicBezTo>
                    <a:cubicBezTo>
                      <a:pt x="94" y="236"/>
                      <a:pt x="93" y="175"/>
                      <a:pt x="133" y="134"/>
                    </a:cubicBezTo>
                    <a:cubicBezTo>
                      <a:pt x="160" y="107"/>
                      <a:pt x="200" y="93"/>
                      <a:pt x="253" y="93"/>
                    </a:cubicBezTo>
                    <a:cubicBezTo>
                      <a:pt x="253" y="93"/>
                      <a:pt x="291" y="94"/>
                      <a:pt x="328" y="113"/>
                    </a:cubicBezTo>
                    <a:cubicBezTo>
                      <a:pt x="375" y="137"/>
                      <a:pt x="398" y="178"/>
                      <a:pt x="398" y="239"/>
                    </a:cubicBezTo>
                    <a:cubicBezTo>
                      <a:pt x="398" y="370"/>
                      <a:pt x="398" y="370"/>
                      <a:pt x="398" y="370"/>
                    </a:cubicBezTo>
                    <a:cubicBezTo>
                      <a:pt x="492" y="370"/>
                      <a:pt x="492" y="370"/>
                      <a:pt x="492" y="370"/>
                    </a:cubicBezTo>
                    <a:cubicBezTo>
                      <a:pt x="492" y="239"/>
                      <a:pt x="492" y="239"/>
                      <a:pt x="492" y="239"/>
                    </a:cubicBezTo>
                    <a:cubicBezTo>
                      <a:pt x="492" y="116"/>
                      <a:pt x="426" y="57"/>
                      <a:pt x="370" y="29"/>
                    </a:cubicBezTo>
                    <a:cubicBezTo>
                      <a:pt x="314" y="1"/>
                      <a:pt x="259" y="0"/>
                      <a:pt x="253" y="0"/>
                    </a:cubicBezTo>
                    <a:cubicBezTo>
                      <a:pt x="173" y="0"/>
                      <a:pt x="110" y="23"/>
                      <a:pt x="65" y="70"/>
                    </a:cubicBezTo>
                    <a:cubicBezTo>
                      <a:pt x="1" y="137"/>
                      <a:pt x="0" y="227"/>
                      <a:pt x="0" y="239"/>
                    </a:cubicBezTo>
                    <a:lnTo>
                      <a:pt x="0" y="37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32" name="Freccia in giù 31"/>
          <p:cNvSpPr/>
          <p:nvPr/>
        </p:nvSpPr>
        <p:spPr>
          <a:xfrm>
            <a:off x="3283356" y="2639511"/>
            <a:ext cx="432000" cy="1020627"/>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3" name="Gruppo 52"/>
          <p:cNvGrpSpPr/>
          <p:nvPr/>
        </p:nvGrpSpPr>
        <p:grpSpPr>
          <a:xfrm>
            <a:off x="2689357" y="3768184"/>
            <a:ext cx="1620000" cy="1236431"/>
            <a:chOff x="6039445" y="2779228"/>
            <a:chExt cx="1620000" cy="1236431"/>
          </a:xfrm>
        </p:grpSpPr>
        <p:grpSp>
          <p:nvGrpSpPr>
            <p:cNvPr id="43" name="Group 22"/>
            <p:cNvGrpSpPr>
              <a:grpSpLocks noChangeAspect="1"/>
            </p:cNvGrpSpPr>
            <p:nvPr/>
          </p:nvGrpSpPr>
          <p:grpSpPr>
            <a:xfrm>
              <a:off x="6568974" y="2779228"/>
              <a:ext cx="560942" cy="561600"/>
              <a:chOff x="2245986" y="3924261"/>
              <a:chExt cx="206180" cy="206424"/>
            </a:xfrm>
          </p:grpSpPr>
          <p:grpSp>
            <p:nvGrpSpPr>
              <p:cNvPr id="45" name="Group 20"/>
              <p:cNvGrpSpPr/>
              <p:nvPr/>
            </p:nvGrpSpPr>
            <p:grpSpPr>
              <a:xfrm>
                <a:off x="2245986" y="3924261"/>
                <a:ext cx="206180" cy="206424"/>
                <a:chOff x="1779323" y="4627897"/>
                <a:chExt cx="472764" cy="473323"/>
              </a:xfrm>
            </p:grpSpPr>
            <p:sp>
              <p:nvSpPr>
                <p:cNvPr id="47" name="Isosceles Triangle 17"/>
                <p:cNvSpPr/>
                <p:nvPr/>
              </p:nvSpPr>
              <p:spPr bwMode="auto">
                <a:xfrm>
                  <a:off x="1779323" y="4627897"/>
                  <a:ext cx="472764" cy="407555"/>
                </a:xfrm>
                <a:prstGeom prst="triangle">
                  <a:avLst/>
                </a:prstGeom>
                <a:solidFill>
                  <a:srgbClr val="FFFFFF"/>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48" name="Rectangle 18"/>
                <p:cNvSpPr/>
                <p:nvPr/>
              </p:nvSpPr>
              <p:spPr bwMode="auto">
                <a:xfrm>
                  <a:off x="1779323" y="4824517"/>
                  <a:ext cx="472764" cy="60401"/>
                </a:xfrm>
                <a:prstGeom prst="rect">
                  <a:avLst/>
                </a:prstGeom>
                <a:solidFill>
                  <a:srgbClr val="FFFFFF"/>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49" name="Rectangle 19"/>
                <p:cNvSpPr/>
                <p:nvPr/>
              </p:nvSpPr>
              <p:spPr bwMode="auto">
                <a:xfrm rot="16200000">
                  <a:off x="1881399" y="4936712"/>
                  <a:ext cx="268612" cy="60403"/>
                </a:xfrm>
                <a:prstGeom prst="rect">
                  <a:avLst/>
                </a:prstGeom>
                <a:solidFill>
                  <a:srgbClr val="FFFFFF"/>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grpSp>
          <p:sp>
            <p:nvSpPr>
              <p:cNvPr id="46" name="Isosceles Triangle 21"/>
              <p:cNvSpPr/>
              <p:nvPr/>
            </p:nvSpPr>
            <p:spPr bwMode="auto">
              <a:xfrm>
                <a:off x="2304709" y="3989222"/>
                <a:ext cx="88734" cy="76495"/>
              </a:xfrm>
              <a:prstGeom prst="triangle">
                <a:avLst/>
              </a:prstGeom>
              <a:solidFill>
                <a:schemeClr val="bg2">
                  <a:lumMod val="60000"/>
                  <a:lumOff val="40000"/>
                </a:schemeClr>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grpSp>
        <p:sp>
          <p:nvSpPr>
            <p:cNvPr id="52" name="Rectangle 8"/>
            <p:cNvSpPr/>
            <p:nvPr/>
          </p:nvSpPr>
          <p:spPr bwMode="auto">
            <a:xfrm>
              <a:off x="6039445" y="3475659"/>
              <a:ext cx="1620000" cy="54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910" fontAlgn="auto">
                <a:spcBef>
                  <a:spcPts val="0"/>
                </a:spcBef>
                <a:spcAft>
                  <a:spcPts val="0"/>
                </a:spcAft>
              </a:pPr>
              <a:r>
                <a:rPr lang="en-US" b="1" dirty="0" smtClean="0">
                  <a:solidFill>
                    <a:srgbClr val="EFEFEF"/>
                  </a:solidFill>
                </a:rPr>
                <a:t>Active Directory</a:t>
              </a:r>
              <a:endParaRPr lang="en-US" sz="1200" dirty="0" smtClean="0">
                <a:solidFill>
                  <a:srgbClr val="EFEFEF"/>
                </a:solidFill>
              </a:endParaRPr>
            </a:p>
          </p:txBody>
        </p:sp>
      </p:grpSp>
      <p:sp>
        <p:nvSpPr>
          <p:cNvPr id="54" name="Figura a mano libera 53"/>
          <p:cNvSpPr>
            <a:spLocks/>
          </p:cNvSpPr>
          <p:nvPr/>
        </p:nvSpPr>
        <p:spPr>
          <a:xfrm>
            <a:off x="5815163" y="1118129"/>
            <a:ext cx="3198216" cy="1176035"/>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r>
              <a:rPr lang="it-IT" sz="1400" b="1" dirty="0" smtClean="0">
                <a:solidFill>
                  <a:prstClr val="white"/>
                </a:solidFill>
              </a:rPr>
              <a:t>La gestione del cambio password da parte dell’utente esterno rappresenta una criticità perché richiede un servizio che espone l’infrastruttura di autenticazione</a:t>
            </a:r>
          </a:p>
        </p:txBody>
      </p:sp>
      <p:sp>
        <p:nvSpPr>
          <p:cNvPr id="55" name="Figura a mano libera 54"/>
          <p:cNvSpPr>
            <a:spLocks/>
          </p:cNvSpPr>
          <p:nvPr/>
        </p:nvSpPr>
        <p:spPr>
          <a:xfrm>
            <a:off x="5815162" y="2385888"/>
            <a:ext cx="3198218" cy="80996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r>
              <a:rPr lang="it-IT" sz="1400" b="1" dirty="0" smtClean="0">
                <a:solidFill>
                  <a:prstClr val="white"/>
                </a:solidFill>
              </a:rPr>
              <a:t>IISADMPWD per versioni IIS fino alla 6</a:t>
            </a:r>
          </a:p>
          <a:p>
            <a:r>
              <a:rPr lang="it-IT" sz="1400" i="1" dirty="0" smtClean="0">
                <a:solidFill>
                  <a:prstClr val="white"/>
                </a:solidFill>
              </a:rPr>
              <a:t>(KB907271 - Esiste un </a:t>
            </a:r>
            <a:r>
              <a:rPr lang="it-IT" sz="1400" i="1" dirty="0" err="1" smtClean="0">
                <a:solidFill>
                  <a:prstClr val="white"/>
                </a:solidFill>
              </a:rPr>
              <a:t>Workaround</a:t>
            </a:r>
            <a:r>
              <a:rPr lang="it-IT" sz="1400" i="1" dirty="0" smtClean="0">
                <a:solidFill>
                  <a:prstClr val="white"/>
                </a:solidFill>
              </a:rPr>
              <a:t> per versioni successive) </a:t>
            </a:r>
          </a:p>
        </p:txBody>
      </p:sp>
      <p:sp>
        <p:nvSpPr>
          <p:cNvPr id="56" name="Figura a mano libera 55"/>
          <p:cNvSpPr>
            <a:spLocks/>
          </p:cNvSpPr>
          <p:nvPr/>
        </p:nvSpPr>
        <p:spPr>
          <a:xfrm>
            <a:off x="5815162" y="3287573"/>
            <a:ext cx="3198217" cy="54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r>
              <a:rPr lang="it-IT" sz="1400" b="1" dirty="0" smtClean="0">
                <a:solidFill>
                  <a:prstClr val="white"/>
                </a:solidFill>
              </a:rPr>
              <a:t>PWM </a:t>
            </a:r>
            <a:r>
              <a:rPr lang="it-IT" sz="1400" b="1" dirty="0" err="1" smtClean="0">
                <a:solidFill>
                  <a:prstClr val="white"/>
                </a:solidFill>
              </a:rPr>
              <a:t>tool</a:t>
            </a:r>
            <a:r>
              <a:rPr lang="it-IT" sz="1400" b="1" dirty="0" smtClean="0">
                <a:solidFill>
                  <a:prstClr val="white"/>
                </a:solidFill>
              </a:rPr>
              <a:t> free open source</a:t>
            </a:r>
          </a:p>
          <a:p>
            <a:r>
              <a:rPr lang="it-IT" sz="1400" i="1" dirty="0">
                <a:solidFill>
                  <a:prstClr val="white"/>
                </a:solidFill>
              </a:rPr>
              <a:t>(https://github.com/jrivard/pwm</a:t>
            </a:r>
            <a:r>
              <a:rPr lang="it-IT" sz="1400" i="1" dirty="0" smtClean="0">
                <a:solidFill>
                  <a:prstClr val="white"/>
                </a:solidFill>
              </a:rPr>
              <a:t>) </a:t>
            </a:r>
          </a:p>
        </p:txBody>
      </p:sp>
      <p:sp>
        <p:nvSpPr>
          <p:cNvPr id="57" name="Figura a mano libera 56"/>
          <p:cNvSpPr>
            <a:spLocks/>
          </p:cNvSpPr>
          <p:nvPr/>
        </p:nvSpPr>
        <p:spPr>
          <a:xfrm>
            <a:off x="5815162" y="3919257"/>
            <a:ext cx="3198218" cy="54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r>
              <a:rPr lang="it-IT" sz="1400" b="1" dirty="0" err="1" smtClean="0">
                <a:solidFill>
                  <a:prstClr val="white"/>
                </a:solidFill>
              </a:rPr>
              <a:t>ManageEngine</a:t>
            </a:r>
            <a:r>
              <a:rPr lang="it-IT" sz="1400" b="1" dirty="0" smtClean="0">
                <a:solidFill>
                  <a:prstClr val="white"/>
                </a:solidFill>
              </a:rPr>
              <a:t> </a:t>
            </a:r>
            <a:r>
              <a:rPr lang="it-IT" sz="1400" b="1" dirty="0" err="1" smtClean="0">
                <a:solidFill>
                  <a:prstClr val="white"/>
                </a:solidFill>
              </a:rPr>
              <a:t>ADSelfService</a:t>
            </a:r>
            <a:r>
              <a:rPr lang="it-IT" sz="1400" b="1" dirty="0" smtClean="0">
                <a:solidFill>
                  <a:prstClr val="white"/>
                </a:solidFill>
              </a:rPr>
              <a:t> Plus</a:t>
            </a:r>
          </a:p>
          <a:p>
            <a:r>
              <a:rPr lang="it-IT" sz="1400" b="1" dirty="0" smtClean="0">
                <a:solidFill>
                  <a:prstClr val="white"/>
                </a:solidFill>
              </a:rPr>
              <a:t>Self </a:t>
            </a:r>
            <a:r>
              <a:rPr lang="it-IT" sz="1400" b="1" dirty="0">
                <a:solidFill>
                  <a:prstClr val="white"/>
                </a:solidFill>
              </a:rPr>
              <a:t>Service Reset Password </a:t>
            </a:r>
            <a:r>
              <a:rPr lang="it-IT" sz="1400" b="1" dirty="0" smtClean="0">
                <a:solidFill>
                  <a:prstClr val="white"/>
                </a:solidFill>
              </a:rPr>
              <a:t>Management</a:t>
            </a:r>
            <a:endParaRPr lang="it-IT" sz="1400" i="1" dirty="0" smtClean="0">
              <a:solidFill>
                <a:prstClr val="white"/>
              </a:solidFill>
            </a:endParaRPr>
          </a:p>
        </p:txBody>
      </p:sp>
      <p:sp>
        <p:nvSpPr>
          <p:cNvPr id="59" name="Fumetto 1 58"/>
          <p:cNvSpPr/>
          <p:nvPr/>
        </p:nvSpPr>
        <p:spPr>
          <a:xfrm>
            <a:off x="3841713" y="2713007"/>
            <a:ext cx="1817707" cy="1149131"/>
          </a:xfrm>
          <a:prstGeom prst="wedgeRectCallout">
            <a:avLst>
              <a:gd name="adj1" fmla="val 6258"/>
              <a:gd name="adj2" fmla="val -113488"/>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72000" rIns="72000" rtlCol="0" anchor="t"/>
          <a:lstStyle/>
          <a:p>
            <a:pPr algn="ctr"/>
            <a:r>
              <a:rPr lang="it-IT" sz="1400" b="1" dirty="0" smtClean="0"/>
              <a:t>Misure di difesa</a:t>
            </a:r>
          </a:p>
          <a:p>
            <a:pPr marL="285750" indent="-285750">
              <a:buFont typeface="Arial" panose="020B0604020202020204" pitchFamily="34" charset="0"/>
              <a:buChar char="•"/>
            </a:pPr>
            <a:r>
              <a:rPr lang="it-IT" sz="1400" dirty="0" smtClean="0"/>
              <a:t>Utilizzo di HTTPS</a:t>
            </a:r>
          </a:p>
          <a:p>
            <a:pPr marL="285750" indent="-285750">
              <a:buFont typeface="Arial" panose="020B0604020202020204" pitchFamily="34" charset="0"/>
              <a:buChar char="•"/>
            </a:pPr>
            <a:r>
              <a:rPr lang="it-IT" sz="1400" dirty="0" smtClean="0"/>
              <a:t>Account </a:t>
            </a:r>
            <a:r>
              <a:rPr lang="it-IT" sz="1400" dirty="0" err="1" smtClean="0"/>
              <a:t>Lockout</a:t>
            </a:r>
            <a:endParaRPr lang="it-IT" sz="1400" dirty="0" smtClean="0"/>
          </a:p>
          <a:p>
            <a:pPr marL="285750" indent="-285750">
              <a:buFont typeface="Arial" panose="020B0604020202020204" pitchFamily="34" charset="0"/>
              <a:buChar char="•"/>
            </a:pPr>
            <a:r>
              <a:rPr lang="it-IT" sz="1400" dirty="0" smtClean="0"/>
              <a:t>Strong Password</a:t>
            </a:r>
          </a:p>
          <a:p>
            <a:pPr marL="285750" indent="-285750">
              <a:buFont typeface="Arial" panose="020B0604020202020204" pitchFamily="34" charset="0"/>
              <a:buChar char="•"/>
            </a:pPr>
            <a:r>
              <a:rPr lang="it-IT" sz="1400" dirty="0" smtClean="0"/>
              <a:t>Audit eventi </a:t>
            </a:r>
            <a:r>
              <a:rPr lang="it-IT" sz="1400" dirty="0" err="1" smtClean="0"/>
              <a:t>logon</a:t>
            </a:r>
            <a:endParaRPr lang="it-IT" sz="1400" dirty="0"/>
          </a:p>
        </p:txBody>
      </p:sp>
    </p:spTree>
    <p:extLst>
      <p:ext uri="{BB962C8B-B14F-4D97-AF65-F5344CB8AC3E}">
        <p14:creationId xmlns:p14="http://schemas.microsoft.com/office/powerpoint/2010/main" val="55045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t-IT" dirty="0"/>
              <a:t>Security in servizi e applicazioni</a:t>
            </a:r>
            <a:endParaRPr lang="en-US" dirty="0"/>
          </a:p>
        </p:txBody>
      </p:sp>
      <p:sp>
        <p:nvSpPr>
          <p:cNvPr id="3" name="Subtitle 2"/>
          <p:cNvSpPr>
            <a:spLocks noGrp="1"/>
          </p:cNvSpPr>
          <p:nvPr>
            <p:ph type="subTitle" idx="1"/>
          </p:nvPr>
        </p:nvSpPr>
        <p:spPr>
          <a:xfrm>
            <a:off x="201689" y="2826988"/>
            <a:ext cx="3005355" cy="499758"/>
          </a:xfrm>
        </p:spPr>
        <p:txBody>
          <a:bodyPr>
            <a:normAutofit/>
          </a:bodyPr>
          <a:lstStyle/>
          <a:p>
            <a:r>
              <a:rPr lang="en-US" sz="2400" dirty="0" smtClean="0"/>
              <a:t>Ermanno Goletto</a:t>
            </a:r>
            <a:endParaRPr lang="en-US" sz="2400" dirty="0"/>
          </a:p>
        </p:txBody>
      </p:sp>
      <p:sp>
        <p:nvSpPr>
          <p:cNvPr id="7" name="Text Placeholder 6"/>
          <p:cNvSpPr>
            <a:spLocks noGrp="1"/>
          </p:cNvSpPr>
          <p:nvPr>
            <p:ph type="body" sz="quarter" idx="16"/>
          </p:nvPr>
        </p:nvSpPr>
        <p:spPr>
          <a:xfrm>
            <a:off x="201690" y="3193218"/>
            <a:ext cx="3005354" cy="615093"/>
          </a:xfrm>
        </p:spPr>
        <p:txBody>
          <a:bodyPr/>
          <a:lstStyle/>
          <a:p>
            <a:r>
              <a:rPr lang="en-US" sz="2000" dirty="0"/>
              <a:t>MVP - MCSE - MCITP</a:t>
            </a:r>
          </a:p>
        </p:txBody>
      </p:sp>
      <p:sp>
        <p:nvSpPr>
          <p:cNvPr id="8" name="Text Placeholder 7"/>
          <p:cNvSpPr>
            <a:spLocks noGrp="1"/>
          </p:cNvSpPr>
          <p:nvPr>
            <p:ph type="body" sz="quarter" idx="17"/>
          </p:nvPr>
        </p:nvSpPr>
        <p:spPr>
          <a:xfrm>
            <a:off x="201044" y="3605100"/>
            <a:ext cx="3006001" cy="720000"/>
          </a:xfrm>
        </p:spPr>
        <p:txBody>
          <a:bodyPr/>
          <a:lstStyle/>
          <a:p>
            <a:r>
              <a:rPr lang="en-US" sz="1800" dirty="0" smtClean="0"/>
              <a:t>ermannog@outlook.it</a:t>
            </a:r>
          </a:p>
          <a:p>
            <a:r>
              <a:rPr lang="en-US" sz="1400" b="0" dirty="0"/>
              <a:t>http://www.devadmin.it </a:t>
            </a:r>
          </a:p>
        </p:txBody>
      </p:sp>
      <p:sp>
        <p:nvSpPr>
          <p:cNvPr id="5" name="Segnaposto testo 4"/>
          <p:cNvSpPr>
            <a:spLocks noGrp="1"/>
          </p:cNvSpPr>
          <p:nvPr>
            <p:ph type="body" sz="quarter" idx="18"/>
          </p:nvPr>
        </p:nvSpPr>
        <p:spPr>
          <a:xfrm>
            <a:off x="3065594" y="3193218"/>
            <a:ext cx="3005354" cy="615093"/>
          </a:xfrm>
        </p:spPr>
        <p:txBody>
          <a:bodyPr/>
          <a:lstStyle/>
          <a:p>
            <a:r>
              <a:rPr lang="it-IT" sz="2000" dirty="0" smtClean="0"/>
              <a:t>MCTS</a:t>
            </a:r>
            <a:endParaRPr lang="it-IT" sz="2000" dirty="0"/>
          </a:p>
          <a:p>
            <a:endParaRPr lang="it-IT" sz="2000" dirty="0"/>
          </a:p>
        </p:txBody>
      </p:sp>
      <p:sp>
        <p:nvSpPr>
          <p:cNvPr id="6" name="Segnaposto testo 5"/>
          <p:cNvSpPr>
            <a:spLocks noGrp="1"/>
          </p:cNvSpPr>
          <p:nvPr>
            <p:ph type="body" sz="quarter" idx="19"/>
          </p:nvPr>
        </p:nvSpPr>
        <p:spPr>
          <a:xfrm>
            <a:off x="3065271" y="3605100"/>
            <a:ext cx="3006001" cy="720000"/>
          </a:xfrm>
        </p:spPr>
        <p:txBody>
          <a:bodyPr/>
          <a:lstStyle/>
          <a:p>
            <a:r>
              <a:rPr lang="it-IT" sz="1800" dirty="0" smtClean="0"/>
              <a:t>robimassa@hotmail.it</a:t>
            </a:r>
          </a:p>
          <a:p>
            <a:r>
              <a:rPr lang="it-IT" sz="1400" b="0" dirty="0" smtClean="0"/>
              <a:t>http://massarobi.wordpress.com</a:t>
            </a:r>
            <a:endParaRPr lang="it-IT" sz="1800" dirty="0"/>
          </a:p>
        </p:txBody>
      </p:sp>
      <p:sp>
        <p:nvSpPr>
          <p:cNvPr id="9" name="Segnaposto testo 8"/>
          <p:cNvSpPr>
            <a:spLocks noGrp="1"/>
          </p:cNvSpPr>
          <p:nvPr>
            <p:ph type="body" sz="quarter" idx="20"/>
          </p:nvPr>
        </p:nvSpPr>
        <p:spPr>
          <a:xfrm>
            <a:off x="3065595" y="2830457"/>
            <a:ext cx="3005353" cy="499758"/>
          </a:xfrm>
        </p:spPr>
        <p:txBody>
          <a:bodyPr>
            <a:normAutofit/>
          </a:bodyPr>
          <a:lstStyle/>
          <a:p>
            <a:r>
              <a:rPr lang="it-IT" sz="2400" dirty="0" smtClean="0"/>
              <a:t>Roberto Massa</a:t>
            </a:r>
            <a:endParaRPr lang="it-IT" sz="2400" dirty="0"/>
          </a:p>
        </p:txBody>
      </p:sp>
      <p:sp>
        <p:nvSpPr>
          <p:cNvPr id="10" name="Segnaposto testo 4"/>
          <p:cNvSpPr txBox="1">
            <a:spLocks/>
          </p:cNvSpPr>
          <p:nvPr/>
        </p:nvSpPr>
        <p:spPr>
          <a:xfrm>
            <a:off x="5983094" y="3178503"/>
            <a:ext cx="3005356" cy="615093"/>
          </a:xfrm>
          <a:prstGeom prst="rect">
            <a:avLst/>
          </a:prstGeom>
        </p:spPr>
        <p:txBody>
          <a:bodyPr vert="horz" lIns="91440" tIns="45720" rIns="91440" bIns="45720" rtlCol="0">
            <a:noAutofit/>
          </a:bodyPr>
          <a:lstStyle>
            <a:lvl1pPr marL="0" indent="0" algn="l" defTabSz="457200" rtl="0" eaLnBrk="1" latinLnBrk="0" hangingPunct="1">
              <a:lnSpc>
                <a:spcPct val="110000"/>
              </a:lnSpc>
              <a:spcBef>
                <a:spcPct val="20000"/>
              </a:spcBef>
              <a:buFont typeface="Arial"/>
              <a:buNone/>
              <a:defRPr lang="it-IT" sz="2400" kern="1200" baseline="0">
                <a:solidFill>
                  <a:srgbClr val="FFFFFF"/>
                </a:solidFill>
                <a:latin typeface="+mn-lt"/>
                <a:ea typeface="+mn-ea"/>
                <a:cs typeface="+mn-cs"/>
              </a:defRPr>
            </a:lvl1pPr>
            <a:lvl2pPr marL="457200" indent="0" algn="l" defTabSz="457200" rtl="0" eaLnBrk="1" latinLnBrk="0" hangingPunct="1">
              <a:lnSpc>
                <a:spcPct val="110000"/>
              </a:lnSpc>
              <a:spcBef>
                <a:spcPct val="20000"/>
              </a:spcBef>
              <a:buFont typeface="Arial"/>
              <a:buNone/>
              <a:defRPr lang="it-IT" sz="3200" kern="1200">
                <a:solidFill>
                  <a:srgbClr val="191919"/>
                </a:solidFill>
                <a:latin typeface="+mn-lt"/>
                <a:ea typeface="+mn-ea"/>
                <a:cs typeface="+mn-cs"/>
              </a:defRPr>
            </a:lvl2pPr>
            <a:lvl3pPr marL="914400" indent="0" algn="l" defTabSz="457200" rtl="0" eaLnBrk="1" latinLnBrk="0" hangingPunct="1">
              <a:lnSpc>
                <a:spcPct val="110000"/>
              </a:lnSpc>
              <a:spcBef>
                <a:spcPct val="20000"/>
              </a:spcBef>
              <a:buFont typeface="Arial"/>
              <a:buNone/>
              <a:defRPr lang="it-IT" sz="3200" kern="1200">
                <a:solidFill>
                  <a:srgbClr val="191919"/>
                </a:solidFill>
                <a:latin typeface="+mn-lt"/>
                <a:ea typeface="+mn-ea"/>
                <a:cs typeface="+mn-cs"/>
              </a:defRPr>
            </a:lvl3pPr>
            <a:lvl4pPr marL="1371600" indent="0" algn="l" defTabSz="457200" rtl="0" eaLnBrk="1" latinLnBrk="0" hangingPunct="1">
              <a:lnSpc>
                <a:spcPct val="110000"/>
              </a:lnSpc>
              <a:spcBef>
                <a:spcPct val="20000"/>
              </a:spcBef>
              <a:buFont typeface="Arial"/>
              <a:buNone/>
              <a:defRPr lang="it-IT" sz="3200" kern="1200">
                <a:solidFill>
                  <a:srgbClr val="191919"/>
                </a:solidFill>
                <a:latin typeface="+mn-lt"/>
                <a:ea typeface="+mn-ea"/>
                <a:cs typeface="+mn-cs"/>
              </a:defRPr>
            </a:lvl4pPr>
            <a:lvl5pPr marL="1828800" indent="0" algn="l" defTabSz="457200" rtl="0" eaLnBrk="1" latinLnBrk="0" hangingPunct="1">
              <a:lnSpc>
                <a:spcPct val="110000"/>
              </a:lnSpc>
              <a:spcBef>
                <a:spcPct val="20000"/>
              </a:spcBef>
              <a:buFont typeface="Arial"/>
              <a:buNone/>
              <a:defRPr lang="en-US" sz="3200" kern="1200">
                <a:solidFill>
                  <a:srgbClr val="19191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2000" dirty="0" smtClean="0"/>
              <a:t>Senior Software </a:t>
            </a:r>
            <a:r>
              <a:rPr lang="it-IT" sz="2000" dirty="0"/>
              <a:t>D</a:t>
            </a:r>
            <a:r>
              <a:rPr lang="it-IT" sz="2000" dirty="0" smtClean="0"/>
              <a:t>eveloper</a:t>
            </a:r>
            <a:endParaRPr lang="it-IT" sz="2000" dirty="0"/>
          </a:p>
        </p:txBody>
      </p:sp>
      <p:sp>
        <p:nvSpPr>
          <p:cNvPr id="11" name="Segnaposto testo 5"/>
          <p:cNvSpPr txBox="1">
            <a:spLocks/>
          </p:cNvSpPr>
          <p:nvPr/>
        </p:nvSpPr>
        <p:spPr>
          <a:xfrm>
            <a:off x="5982448" y="3590385"/>
            <a:ext cx="3006001" cy="720000"/>
          </a:xfrm>
          <a:prstGeom prst="rect">
            <a:avLst/>
          </a:prstGeom>
        </p:spPr>
        <p:txBody>
          <a:bodyPr vert="horz" lIns="91440" tIns="45720" rIns="91440" bIns="45720" rtlCol="0">
            <a:noAutofit/>
          </a:bodyPr>
          <a:lstStyle>
            <a:lvl1pPr marL="0" indent="0" algn="l" defTabSz="457200" rtl="0" eaLnBrk="1" latinLnBrk="0" hangingPunct="1">
              <a:lnSpc>
                <a:spcPct val="110000"/>
              </a:lnSpc>
              <a:spcBef>
                <a:spcPct val="20000"/>
              </a:spcBef>
              <a:buFont typeface="Arial"/>
              <a:buNone/>
              <a:defRPr lang="it-IT" sz="2000" b="1" kern="1200">
                <a:solidFill>
                  <a:srgbClr val="FFFFFF"/>
                </a:solidFill>
                <a:latin typeface="+mn-lt"/>
                <a:ea typeface="+mn-ea"/>
                <a:cs typeface="+mn-cs"/>
              </a:defRPr>
            </a:lvl1pPr>
            <a:lvl2pPr marL="457200" indent="0" algn="l" defTabSz="457200" rtl="0" eaLnBrk="1" latinLnBrk="0" hangingPunct="1">
              <a:lnSpc>
                <a:spcPct val="110000"/>
              </a:lnSpc>
              <a:spcBef>
                <a:spcPct val="20000"/>
              </a:spcBef>
              <a:buFont typeface="Arial"/>
              <a:buNone/>
              <a:defRPr lang="it-IT" sz="2000" b="1" kern="1200">
                <a:solidFill>
                  <a:schemeClr val="tx1"/>
                </a:solidFill>
                <a:latin typeface="+mn-lt"/>
                <a:ea typeface="+mn-ea"/>
                <a:cs typeface="+mn-cs"/>
              </a:defRPr>
            </a:lvl2pPr>
            <a:lvl3pPr marL="914400" indent="0" algn="l" defTabSz="457200" rtl="0" eaLnBrk="1" latinLnBrk="0" hangingPunct="1">
              <a:lnSpc>
                <a:spcPct val="110000"/>
              </a:lnSpc>
              <a:spcBef>
                <a:spcPct val="20000"/>
              </a:spcBef>
              <a:buFont typeface="Arial"/>
              <a:buNone/>
              <a:defRPr lang="it-IT" sz="2000" b="1" kern="1200">
                <a:solidFill>
                  <a:schemeClr val="tx1"/>
                </a:solidFill>
                <a:latin typeface="+mn-lt"/>
                <a:ea typeface="+mn-ea"/>
                <a:cs typeface="+mn-cs"/>
              </a:defRPr>
            </a:lvl3pPr>
            <a:lvl4pPr marL="1371600" indent="0" algn="l" defTabSz="457200" rtl="0" eaLnBrk="1" latinLnBrk="0" hangingPunct="1">
              <a:lnSpc>
                <a:spcPct val="110000"/>
              </a:lnSpc>
              <a:spcBef>
                <a:spcPct val="20000"/>
              </a:spcBef>
              <a:buFont typeface="Arial"/>
              <a:buNone/>
              <a:defRPr lang="it-IT" sz="2000" b="1" kern="1200">
                <a:solidFill>
                  <a:schemeClr val="tx1"/>
                </a:solidFill>
                <a:latin typeface="+mn-lt"/>
                <a:ea typeface="+mn-ea"/>
                <a:cs typeface="+mn-cs"/>
              </a:defRPr>
            </a:lvl4pPr>
            <a:lvl5pPr marL="1828800" indent="0" algn="l" defTabSz="457200" rtl="0" eaLnBrk="1" latinLnBrk="0" hangingPunct="1">
              <a:lnSpc>
                <a:spcPct val="110000"/>
              </a:lnSpc>
              <a:spcBef>
                <a:spcPct val="20000"/>
              </a:spcBef>
              <a:buFont typeface="Arial"/>
              <a:buNone/>
              <a:defRPr lang="en-US" sz="20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1800" dirty="0" smtClean="0"/>
              <a:t>fhtino@gmail.com</a:t>
            </a:r>
          </a:p>
          <a:p>
            <a:r>
              <a:rPr lang="it-IT" sz="1400" b="0" dirty="0" smtClean="0"/>
              <a:t>http://www.fhtino.it</a:t>
            </a:r>
          </a:p>
          <a:p>
            <a:endParaRPr lang="it-IT" sz="1800" dirty="0" smtClean="0"/>
          </a:p>
        </p:txBody>
      </p:sp>
      <p:sp>
        <p:nvSpPr>
          <p:cNvPr id="12" name="Segnaposto testo 8"/>
          <p:cNvSpPr txBox="1">
            <a:spLocks/>
          </p:cNvSpPr>
          <p:nvPr/>
        </p:nvSpPr>
        <p:spPr>
          <a:xfrm>
            <a:off x="5983095" y="2815742"/>
            <a:ext cx="3005353" cy="499758"/>
          </a:xfrm>
          <a:prstGeom prst="rect">
            <a:avLst/>
          </a:prstGeom>
        </p:spPr>
        <p:txBody>
          <a:bodyPr vert="horz" lIns="91440" tIns="45720" rIns="91440" bIns="45720" rtlCol="0" anchor="t">
            <a:normAutofit/>
          </a:bodyPr>
          <a:lstStyle>
            <a:lvl1pPr marL="342900" indent="-342900" algn="l" defTabSz="457200" rtl="0" eaLnBrk="1" latinLnBrk="0" hangingPunct="1">
              <a:lnSpc>
                <a:spcPct val="110000"/>
              </a:lnSpc>
              <a:spcBef>
                <a:spcPct val="20000"/>
              </a:spcBef>
              <a:buFont typeface="Arial"/>
              <a:buNone/>
              <a:defRPr lang="it-IT" sz="3200" b="1" kern="1200" baseline="0">
                <a:solidFill>
                  <a:srgbClr val="FFFFFF"/>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lang="it-IT" sz="2800" kern="1200">
                <a:solidFill>
                  <a:schemeClr val="tx1">
                    <a:tint val="75000"/>
                  </a:schemeClr>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lang="it-IT" sz="2400" kern="1200">
                <a:solidFill>
                  <a:schemeClr val="tx1">
                    <a:tint val="75000"/>
                  </a:schemeClr>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lang="it-IT" sz="2000" kern="1200">
                <a:solidFill>
                  <a:schemeClr val="tx1">
                    <a:tint val="75000"/>
                  </a:schemeClr>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lang="en-US" sz="2000" kern="120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2400" dirty="0" smtClean="0"/>
              <a:t>Fabrizio Accatino</a:t>
            </a:r>
            <a:endParaRPr lang="it-IT" sz="2400" dirty="0"/>
          </a:p>
        </p:txBody>
      </p:sp>
    </p:spTree>
    <p:extLst>
      <p:ext uri="{BB962C8B-B14F-4D97-AF65-F5344CB8AC3E}">
        <p14:creationId xmlns:p14="http://schemas.microsoft.com/office/powerpoint/2010/main" val="1185367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a:t>Security in servizi e applicazioni</a:t>
            </a:r>
            <a:endParaRPr lang="pt-BR" dirty="0"/>
          </a:p>
        </p:txBody>
      </p:sp>
      <p:sp>
        <p:nvSpPr>
          <p:cNvPr id="5" name="Segnaposto testo 4"/>
          <p:cNvSpPr>
            <a:spLocks noGrp="1"/>
          </p:cNvSpPr>
          <p:nvPr>
            <p:ph type="body" idx="1"/>
          </p:nvPr>
        </p:nvSpPr>
        <p:spPr/>
        <p:txBody>
          <a:bodyPr/>
          <a:lstStyle/>
          <a:p>
            <a:r>
              <a:rPr lang="en-US" dirty="0"/>
              <a:t>Best practices per </a:t>
            </a:r>
            <a:r>
              <a:rPr lang="en-US" dirty="0" err="1"/>
              <a:t>il</a:t>
            </a:r>
            <a:r>
              <a:rPr lang="en-US" dirty="0"/>
              <a:t> deploy di web application</a:t>
            </a:r>
          </a:p>
        </p:txBody>
      </p:sp>
    </p:spTree>
    <p:extLst>
      <p:ext uri="{BB962C8B-B14F-4D97-AF65-F5344CB8AC3E}">
        <p14:creationId xmlns:p14="http://schemas.microsoft.com/office/powerpoint/2010/main" val="2216638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Main</a:t>
            </a:r>
            <a:r>
              <a:rPr lang="it-IT" dirty="0"/>
              <a:t> web </a:t>
            </a:r>
            <a:r>
              <a:rPr lang="it-IT" dirty="0" err="1"/>
              <a:t>application</a:t>
            </a:r>
            <a:r>
              <a:rPr lang="it-IT" dirty="0"/>
              <a:t> </a:t>
            </a:r>
            <a:r>
              <a:rPr lang="it-IT" dirty="0" err="1"/>
              <a:t>threats</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920394404"/>
              </p:ext>
            </p:extLst>
          </p:nvPr>
        </p:nvGraphicFramePr>
        <p:xfrm>
          <a:off x="277507" y="1030263"/>
          <a:ext cx="8588986" cy="3731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6521423" y="4762004"/>
            <a:ext cx="2622577" cy="369332"/>
          </a:xfrm>
          <a:prstGeom prst="rect">
            <a:avLst/>
          </a:prstGeom>
        </p:spPr>
        <p:txBody>
          <a:bodyPr wrap="none">
            <a:spAutoFit/>
          </a:bodyPr>
          <a:lstStyle/>
          <a:p>
            <a:r>
              <a:rPr lang="it-IT" dirty="0">
                <a:hlinkClick r:id="rId7"/>
              </a:rPr>
              <a:t>https://www.owasp.org</a:t>
            </a:r>
            <a:r>
              <a:rPr lang="it-IT" dirty="0" smtClean="0">
                <a:hlinkClick r:id="rId7"/>
              </a:rPr>
              <a:t>/</a:t>
            </a:r>
            <a:r>
              <a:rPr lang="it-IT" dirty="0" smtClean="0"/>
              <a:t> </a:t>
            </a:r>
            <a:endParaRPr lang="it-IT" dirty="0"/>
          </a:p>
        </p:txBody>
      </p:sp>
    </p:spTree>
    <p:extLst>
      <p:ext uri="{BB962C8B-B14F-4D97-AF65-F5344CB8AC3E}">
        <p14:creationId xmlns:p14="http://schemas.microsoft.com/office/powerpoint/2010/main" val="3867015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Web </a:t>
            </a:r>
            <a:r>
              <a:rPr lang="it-IT" dirty="0" err="1" smtClean="0"/>
              <a:t>application</a:t>
            </a:r>
            <a:r>
              <a:rPr lang="it-IT" dirty="0"/>
              <a:t> </a:t>
            </a:r>
            <a:r>
              <a:rPr lang="it-IT" dirty="0" err="1" smtClean="0"/>
              <a:t>layers</a:t>
            </a:r>
            <a:endParaRPr lang="it-IT" dirty="0"/>
          </a:p>
        </p:txBody>
      </p:sp>
      <p:grpSp>
        <p:nvGrpSpPr>
          <p:cNvPr id="4" name="Gruppo 3"/>
          <p:cNvGrpSpPr/>
          <p:nvPr/>
        </p:nvGrpSpPr>
        <p:grpSpPr>
          <a:xfrm>
            <a:off x="1399331" y="1265980"/>
            <a:ext cx="6345339" cy="3639774"/>
            <a:chOff x="1345001" y="1265980"/>
            <a:chExt cx="6345339" cy="3639774"/>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140" y="1502374"/>
              <a:ext cx="1219200" cy="1219200"/>
            </a:xfrm>
            <a:prstGeom prst="rect">
              <a:avLst/>
            </a:prstGeom>
          </p:spPr>
        </p:pic>
        <p:sp>
          <p:nvSpPr>
            <p:cNvPr id="7" name="Shape 52"/>
            <p:cNvSpPr/>
            <p:nvPr/>
          </p:nvSpPr>
          <p:spPr>
            <a:xfrm>
              <a:off x="1345001" y="1265980"/>
              <a:ext cx="4568371" cy="1691989"/>
            </a:xfrm>
            <a:custGeom>
              <a:avLst/>
              <a:gdLst/>
              <a:ahLst/>
              <a:cxnLst/>
              <a:rect l="0" t="0" r="0" b="0"/>
              <a:pathLst>
                <a:path w="246888" h="91440" extrusionOk="0">
                  <a:moveTo>
                    <a:pt x="0" y="91440"/>
                  </a:moveTo>
                  <a:lnTo>
                    <a:pt x="67056" y="91440"/>
                  </a:lnTo>
                  <a:lnTo>
                    <a:pt x="67056" y="57912"/>
                  </a:lnTo>
                  <a:lnTo>
                    <a:pt x="146304" y="57912"/>
                  </a:lnTo>
                  <a:lnTo>
                    <a:pt x="146304" y="21336"/>
                  </a:lnTo>
                  <a:lnTo>
                    <a:pt x="246888" y="21336"/>
                  </a:lnTo>
                  <a:lnTo>
                    <a:pt x="246888" y="0"/>
                  </a:lnTo>
                  <a:lnTo>
                    <a:pt x="0" y="0"/>
                  </a:lnTo>
                  <a:close/>
                </a:path>
              </a:pathLst>
            </a:custGeom>
            <a:solidFill>
              <a:schemeClr val="accent3"/>
            </a:solidFill>
            <a:ln w="19050" cap="flat" cmpd="sng">
              <a:noFill/>
              <a:prstDash val="solid"/>
              <a:round/>
              <a:headEnd type="none" w="lg" len="lg"/>
              <a:tailEnd type="none" w="lg" len="lg"/>
            </a:ln>
          </p:spPr>
        </p:sp>
        <p:sp>
          <p:nvSpPr>
            <p:cNvPr id="8" name="Shape 54"/>
            <p:cNvSpPr txBox="1"/>
            <p:nvPr/>
          </p:nvSpPr>
          <p:spPr>
            <a:xfrm>
              <a:off x="1359508" y="3821283"/>
              <a:ext cx="4565040" cy="433877"/>
            </a:xfrm>
            <a:prstGeom prst="rect">
              <a:avLst/>
            </a:prstGeom>
            <a:solidFill>
              <a:schemeClr val="accent1"/>
            </a:solidFill>
            <a:ln w="19050" cap="flat" cmpd="sng">
              <a:no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1400" b="1"/>
                <a:t>Web server (IIS, Apache, …)</a:t>
              </a:r>
            </a:p>
          </p:txBody>
        </p:sp>
        <p:sp>
          <p:nvSpPr>
            <p:cNvPr id="9" name="Shape 55"/>
            <p:cNvSpPr txBox="1"/>
            <p:nvPr/>
          </p:nvSpPr>
          <p:spPr>
            <a:xfrm>
              <a:off x="1359508" y="4471877"/>
              <a:ext cx="4565040" cy="433877"/>
            </a:xfrm>
            <a:prstGeom prst="rect">
              <a:avLst/>
            </a:prstGeom>
            <a:solidFill>
              <a:schemeClr val="bg2"/>
            </a:solidFill>
            <a:ln w="19050"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400" b="1"/>
                <a:t>OS (Windows, Linux, …)</a:t>
              </a:r>
            </a:p>
          </p:txBody>
        </p:sp>
        <p:sp>
          <p:nvSpPr>
            <p:cNvPr id="10" name="Shape 56"/>
            <p:cNvSpPr txBox="1"/>
            <p:nvPr/>
          </p:nvSpPr>
          <p:spPr>
            <a:xfrm>
              <a:off x="1348332" y="3183568"/>
              <a:ext cx="4565040" cy="433877"/>
            </a:xfrm>
            <a:prstGeom prst="rect">
              <a:avLst/>
            </a:prstGeom>
            <a:solidFill>
              <a:schemeClr val="accent4"/>
            </a:solidFill>
            <a:ln w="19050"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400" b="1"/>
                <a:t>Framework (.NET, Java, …)</a:t>
              </a:r>
            </a:p>
          </p:txBody>
        </p:sp>
        <p:sp>
          <p:nvSpPr>
            <p:cNvPr id="11" name="Shape 57"/>
            <p:cNvSpPr txBox="1"/>
            <p:nvPr/>
          </p:nvSpPr>
          <p:spPr>
            <a:xfrm>
              <a:off x="1750975" y="1322380"/>
              <a:ext cx="1748389" cy="433877"/>
            </a:xfrm>
            <a:prstGeom prst="rect">
              <a:avLst/>
            </a:prstGeom>
            <a:noFill/>
            <a:ln>
              <a:noFill/>
            </a:ln>
          </p:spPr>
          <p:txBody>
            <a:bodyPr lIns="91425" tIns="91425" rIns="91425" bIns="91425" anchor="ctr" anchorCtr="0">
              <a:noAutofit/>
            </a:bodyPr>
            <a:lstStyle/>
            <a:p>
              <a:pPr lvl="0" algn="ctr" rtl="0">
                <a:spcBef>
                  <a:spcPts val="0"/>
                </a:spcBef>
                <a:buNone/>
              </a:pPr>
              <a:r>
                <a:rPr lang="en" sz="1400" b="1"/>
                <a:t>Custom Web App</a:t>
              </a:r>
            </a:p>
          </p:txBody>
        </p:sp>
        <p:sp>
          <p:nvSpPr>
            <p:cNvPr id="12" name="Shape 58"/>
            <p:cNvSpPr txBox="1"/>
            <p:nvPr/>
          </p:nvSpPr>
          <p:spPr>
            <a:xfrm>
              <a:off x="2716800" y="2506772"/>
              <a:ext cx="3196571" cy="451196"/>
            </a:xfrm>
            <a:prstGeom prst="rect">
              <a:avLst/>
            </a:prstGeom>
            <a:solidFill>
              <a:schemeClr val="accent2"/>
            </a:solidFill>
            <a:ln w="19050"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400" b="1"/>
                <a:t>CMS &amp; Co.  (joomla, wp, django, …)</a:t>
              </a:r>
            </a:p>
          </p:txBody>
        </p:sp>
        <p:sp>
          <p:nvSpPr>
            <p:cNvPr id="13" name="Shape 59"/>
            <p:cNvSpPr txBox="1"/>
            <p:nvPr/>
          </p:nvSpPr>
          <p:spPr>
            <a:xfrm>
              <a:off x="4221382" y="1823918"/>
              <a:ext cx="1691989" cy="457192"/>
            </a:xfrm>
            <a:prstGeom prst="rect">
              <a:avLst/>
            </a:prstGeom>
            <a:solidFill>
              <a:schemeClr val="accent6"/>
            </a:solidFill>
            <a:ln w="19050"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400" b="1" dirty="0"/>
                <a:t>Plugin, Extension, ...</a:t>
              </a:r>
            </a:p>
          </p:txBody>
        </p:sp>
      </p:grpSp>
    </p:spTree>
    <p:extLst>
      <p:ext uri="{BB962C8B-B14F-4D97-AF65-F5344CB8AC3E}">
        <p14:creationId xmlns:p14="http://schemas.microsoft.com/office/powerpoint/2010/main" val="980488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Firewalls &amp; C.  VS  </a:t>
            </a:r>
            <a:r>
              <a:rPr lang="it-IT" dirty="0" err="1" smtClean="0"/>
              <a:t>applications</a:t>
            </a:r>
            <a:endParaRPr lang="it-IT" dirty="0"/>
          </a:p>
        </p:txBody>
      </p:sp>
      <p:sp>
        <p:nvSpPr>
          <p:cNvPr id="4" name="Shape 66"/>
          <p:cNvSpPr txBox="1"/>
          <p:nvPr/>
        </p:nvSpPr>
        <p:spPr>
          <a:xfrm>
            <a:off x="381000" y="1333500"/>
            <a:ext cx="8153399" cy="1904999"/>
          </a:xfrm>
          <a:prstGeom prst="rect">
            <a:avLst/>
          </a:prstGeom>
          <a:noFill/>
          <a:ln>
            <a:noFill/>
          </a:ln>
        </p:spPr>
        <p:txBody>
          <a:bodyPr lIns="91425" tIns="91425" rIns="91425" bIns="91425" anchor="t" anchorCtr="0">
            <a:noAutofit/>
          </a:bodyPr>
          <a:lstStyle/>
          <a:p>
            <a:pPr rtl="0">
              <a:spcBef>
                <a:spcPts val="0"/>
              </a:spcBef>
              <a:buNone/>
            </a:pPr>
            <a:r>
              <a:rPr lang="en" sz="2000" dirty="0"/>
              <a:t>HTTPS “only” protects communication channel</a:t>
            </a:r>
          </a:p>
          <a:p>
            <a:pPr rtl="0">
              <a:spcBef>
                <a:spcPts val="0"/>
              </a:spcBef>
              <a:buNone/>
            </a:pPr>
            <a:r>
              <a:rPr lang="en" sz="2000" dirty="0"/>
              <a:t>a Reverse Proxy “only” decouple connections</a:t>
            </a:r>
          </a:p>
          <a:p>
            <a:pPr rtl="0">
              <a:spcBef>
                <a:spcPts val="0"/>
              </a:spcBef>
              <a:buNone/>
            </a:pPr>
            <a:r>
              <a:rPr lang="en" sz="2000" dirty="0"/>
              <a:t>a Firewall “only” blocks unwanted connections</a:t>
            </a:r>
          </a:p>
          <a:p>
            <a:pPr rtl="0">
              <a:spcBef>
                <a:spcPts val="0"/>
              </a:spcBef>
              <a:buNone/>
            </a:pPr>
            <a:endParaRPr sz="2000" dirty="0"/>
          </a:p>
          <a:p>
            <a:pPr>
              <a:spcBef>
                <a:spcPts val="0"/>
              </a:spcBef>
              <a:buNone/>
            </a:pPr>
            <a:endParaRPr sz="2000" dirty="0"/>
          </a:p>
        </p:txBody>
      </p:sp>
      <p:sp>
        <p:nvSpPr>
          <p:cNvPr id="5" name="Shape 67"/>
          <p:cNvSpPr txBox="1"/>
          <p:nvPr/>
        </p:nvSpPr>
        <p:spPr>
          <a:xfrm>
            <a:off x="2667001" y="3600449"/>
            <a:ext cx="6476999" cy="1066799"/>
          </a:xfrm>
          <a:prstGeom prst="rect">
            <a:avLst/>
          </a:prstGeom>
          <a:noFill/>
          <a:ln>
            <a:noFill/>
          </a:ln>
        </p:spPr>
        <p:txBody>
          <a:bodyPr lIns="91425" tIns="91425" rIns="91425" bIns="91425" anchor="t" anchorCtr="0">
            <a:noAutofit/>
          </a:bodyPr>
          <a:lstStyle/>
          <a:p>
            <a:pPr algn="ctr">
              <a:spcBef>
                <a:spcPts val="0"/>
              </a:spcBef>
              <a:buNone/>
            </a:pPr>
            <a:r>
              <a:rPr lang="en" sz="2000" dirty="0"/>
              <a:t>A web application with a “bug”, has still the bug on https / reverse-proxy / firewall / etc...</a:t>
            </a:r>
          </a:p>
        </p:txBody>
      </p:sp>
      <p:sp>
        <p:nvSpPr>
          <p:cNvPr id="6" name="Shape 68"/>
          <p:cNvSpPr txBox="1"/>
          <p:nvPr/>
        </p:nvSpPr>
        <p:spPr>
          <a:xfrm>
            <a:off x="152400" y="4414835"/>
            <a:ext cx="4724400" cy="762000"/>
          </a:xfrm>
          <a:prstGeom prst="rect">
            <a:avLst/>
          </a:prstGeom>
          <a:noFill/>
          <a:ln>
            <a:noFill/>
          </a:ln>
        </p:spPr>
        <p:txBody>
          <a:bodyPr lIns="91425" tIns="91425" rIns="91425" bIns="91425" anchor="ctr" anchorCtr="0">
            <a:noAutofit/>
          </a:bodyPr>
          <a:lstStyle/>
          <a:p>
            <a:pPr lvl="0" rtl="0">
              <a:spcBef>
                <a:spcPts val="0"/>
              </a:spcBef>
              <a:buNone/>
            </a:pPr>
            <a:r>
              <a:rPr lang="en" sz="2000" i="1" dirty="0">
                <a:solidFill>
                  <a:schemeClr val="dk1"/>
                </a:solidFill>
              </a:rPr>
              <a:t>(IDS is another story…)</a:t>
            </a:r>
          </a:p>
        </p:txBody>
      </p:sp>
      <p:sp>
        <p:nvSpPr>
          <p:cNvPr id="7" name="Shape 69"/>
          <p:cNvSpPr/>
          <p:nvPr/>
        </p:nvSpPr>
        <p:spPr>
          <a:xfrm>
            <a:off x="4495800" y="2490787"/>
            <a:ext cx="609599" cy="990599"/>
          </a:xfrm>
          <a:prstGeom prst="downArrow">
            <a:avLst>
              <a:gd name="adj1" fmla="val 50000"/>
              <a:gd name="adj2" fmla="val 50000"/>
            </a:avLst>
          </a:prstGeom>
          <a:solidFill>
            <a:schemeClr val="accent2"/>
          </a:solidFill>
          <a:ln w="9525" cap="flat" cmpd="sng">
            <a:noFill/>
            <a:prstDash val="solid"/>
            <a:round/>
            <a:headEnd type="none" w="med" len="med"/>
            <a:tailEnd type="none" w="med" len="med"/>
          </a:ln>
        </p:spPr>
        <p:txBody>
          <a:bodyPr lIns="91425" tIns="91425" rIns="91425" bIns="91425" anchor="ctr" anchorCtr="0">
            <a:noAutofit/>
          </a:bodyPr>
          <a:lstStyle/>
          <a:p>
            <a:pPr>
              <a:spcBef>
                <a:spcPts val="0"/>
              </a:spcBef>
              <a:buNone/>
            </a:pPr>
            <a:endParaRPr sz="1600"/>
          </a:p>
        </p:txBody>
      </p:sp>
    </p:spTree>
    <p:extLst>
      <p:ext uri="{BB962C8B-B14F-4D97-AF65-F5344CB8AC3E}">
        <p14:creationId xmlns:p14="http://schemas.microsoft.com/office/powerpoint/2010/main" val="49973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93598" y="4247057"/>
            <a:ext cx="4102277" cy="369332"/>
          </a:xfrm>
          <a:prstGeom prst="rect">
            <a:avLst/>
          </a:prstGeom>
        </p:spPr>
        <p:txBody>
          <a:bodyPr wrap="none">
            <a:spAutoFit/>
          </a:bodyPr>
          <a:lstStyle/>
          <a:p>
            <a:pPr algn="ctr"/>
            <a:r>
              <a:rPr lang="en" dirty="0"/>
              <a:t>SQL injection &amp; parameters manipulation </a:t>
            </a:r>
          </a:p>
        </p:txBody>
      </p:sp>
    </p:spTree>
    <p:extLst>
      <p:ext uri="{BB962C8B-B14F-4D97-AF65-F5344CB8AC3E}">
        <p14:creationId xmlns:p14="http://schemas.microsoft.com/office/powerpoint/2010/main" val="4181826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 dirty="0"/>
              <a:t>Main “tips” for (web) developers</a:t>
            </a:r>
            <a:endParaRPr lang="it-IT" dirty="0"/>
          </a:p>
        </p:txBody>
      </p:sp>
      <p:sp>
        <p:nvSpPr>
          <p:cNvPr id="3" name="Segnaposto contenuto 2"/>
          <p:cNvSpPr>
            <a:spLocks noGrp="1"/>
          </p:cNvSpPr>
          <p:nvPr>
            <p:ph idx="1"/>
          </p:nvPr>
        </p:nvSpPr>
        <p:spPr/>
        <p:txBody>
          <a:bodyPr>
            <a:normAutofit fontScale="62500" lnSpcReduction="20000"/>
          </a:bodyPr>
          <a:lstStyle/>
          <a:p>
            <a:pPr marL="457200" lvl="0" indent="-228600">
              <a:lnSpc>
                <a:spcPct val="150000"/>
              </a:lnSpc>
              <a:spcBef>
                <a:spcPts val="0"/>
              </a:spcBef>
            </a:pPr>
            <a:r>
              <a:rPr lang="en" dirty="0"/>
              <a:t>Avoid SQL injection</a:t>
            </a:r>
          </a:p>
          <a:p>
            <a:pPr marL="457200" lvl="0" indent="-228600">
              <a:lnSpc>
                <a:spcPct val="150000"/>
              </a:lnSpc>
              <a:spcBef>
                <a:spcPts val="0"/>
              </a:spcBef>
            </a:pPr>
            <a:r>
              <a:rPr lang="en" dirty="0"/>
              <a:t>Check parameters and enforce “logical” link </a:t>
            </a:r>
          </a:p>
          <a:p>
            <a:pPr marL="457200" lvl="0" indent="-228600">
              <a:lnSpc>
                <a:spcPct val="150000"/>
              </a:lnSpc>
              <a:spcBef>
                <a:spcPts val="0"/>
              </a:spcBef>
            </a:pPr>
            <a:r>
              <a:rPr lang="en" dirty="0"/>
              <a:t>Disable display of application errors and exceptions</a:t>
            </a:r>
          </a:p>
          <a:p>
            <a:pPr marL="457200" lvl="0" indent="-228600">
              <a:lnSpc>
                <a:spcPct val="150000"/>
              </a:lnSpc>
              <a:spcBef>
                <a:spcPts val="0"/>
              </a:spcBef>
            </a:pPr>
            <a:r>
              <a:rPr lang="en" dirty="0"/>
              <a:t>Use a low-privileged user on IIS App Pool</a:t>
            </a:r>
          </a:p>
          <a:p>
            <a:pPr marL="457200" lvl="0" indent="-228600">
              <a:lnSpc>
                <a:spcPct val="150000"/>
              </a:lnSpc>
              <a:spcBef>
                <a:spcPts val="0"/>
              </a:spcBef>
            </a:pPr>
            <a:r>
              <a:rPr lang="en" dirty="0"/>
              <a:t>Use a low-privileged user for sql connection</a:t>
            </a:r>
          </a:p>
          <a:p>
            <a:pPr marL="457200" lvl="0" indent="-228600">
              <a:lnSpc>
                <a:spcPct val="150000"/>
              </a:lnSpc>
              <a:spcBef>
                <a:spcPts val="0"/>
              </a:spcBef>
            </a:pPr>
            <a:r>
              <a:rPr lang="en" dirty="0"/>
              <a:t>Use third-party authentication systems (if possible)</a:t>
            </a:r>
          </a:p>
          <a:p>
            <a:pPr marL="457200" lvl="0" indent="-228600">
              <a:lnSpc>
                <a:spcPct val="150000"/>
              </a:lnSpc>
              <a:spcBef>
                <a:spcPts val="0"/>
              </a:spcBef>
            </a:pPr>
            <a:r>
              <a:rPr lang="en" dirty="0"/>
              <a:t>Password storage (really?)</a:t>
            </a:r>
          </a:p>
          <a:p>
            <a:pPr marL="457200" lvl="0" indent="-228600">
              <a:lnSpc>
                <a:spcPct val="150000"/>
              </a:lnSpc>
              <a:spcBef>
                <a:spcPts val="0"/>
              </a:spcBef>
            </a:pPr>
            <a:r>
              <a:rPr lang="en" dirty="0"/>
              <a:t>Authentication on intranet and internet web app: </a:t>
            </a:r>
          </a:p>
          <a:p>
            <a:pPr lvl="1" indent="-133350">
              <a:lnSpc>
                <a:spcPct val="150000"/>
              </a:lnSpc>
              <a:spcBef>
                <a:spcPts val="0"/>
              </a:spcBef>
            </a:pPr>
            <a:r>
              <a:rPr lang="en" dirty="0"/>
              <a:t>use different approaches: AD, OAuth, local user+password, etc.</a:t>
            </a:r>
          </a:p>
          <a:p>
            <a:endParaRPr lang="it-IT" dirty="0"/>
          </a:p>
        </p:txBody>
      </p:sp>
    </p:spTree>
    <p:extLst>
      <p:ext uri="{BB962C8B-B14F-4D97-AF65-F5344CB8AC3E}">
        <p14:creationId xmlns:p14="http://schemas.microsoft.com/office/powerpoint/2010/main" val="472198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Storage of </a:t>
            </a:r>
            <a:r>
              <a:rPr lang="it-IT" dirty="0" err="1"/>
              <a:t>passwords</a:t>
            </a:r>
            <a:endParaRPr lang="it-IT" dirty="0"/>
          </a:p>
        </p:txBody>
      </p:sp>
      <p:pic>
        <p:nvPicPr>
          <p:cNvPr id="4" name="Shape 87"/>
          <p:cNvPicPr preferRelativeResize="0"/>
          <p:nvPr/>
        </p:nvPicPr>
        <p:blipFill>
          <a:blip r:embed="rId2">
            <a:alphaModFix/>
          </a:blip>
          <a:stretch>
            <a:fillRect/>
          </a:stretch>
        </p:blipFill>
        <p:spPr>
          <a:xfrm>
            <a:off x="244826" y="1239067"/>
            <a:ext cx="2445312" cy="975621"/>
          </a:xfrm>
          <a:prstGeom prst="rect">
            <a:avLst/>
          </a:prstGeom>
          <a:noFill/>
          <a:ln>
            <a:noFill/>
          </a:ln>
        </p:spPr>
      </p:pic>
      <p:pic>
        <p:nvPicPr>
          <p:cNvPr id="5" name="Shape 88"/>
          <p:cNvPicPr preferRelativeResize="0"/>
          <p:nvPr/>
        </p:nvPicPr>
        <p:blipFill>
          <a:blip r:embed="rId3">
            <a:alphaModFix/>
          </a:blip>
          <a:stretch>
            <a:fillRect/>
          </a:stretch>
        </p:blipFill>
        <p:spPr>
          <a:xfrm>
            <a:off x="208033" y="3016855"/>
            <a:ext cx="3476981" cy="907291"/>
          </a:xfrm>
          <a:prstGeom prst="rect">
            <a:avLst/>
          </a:prstGeom>
          <a:noFill/>
          <a:ln>
            <a:noFill/>
          </a:ln>
        </p:spPr>
      </p:pic>
      <p:pic>
        <p:nvPicPr>
          <p:cNvPr id="6" name="Shape 89"/>
          <p:cNvPicPr preferRelativeResize="0"/>
          <p:nvPr/>
        </p:nvPicPr>
        <p:blipFill>
          <a:blip r:embed="rId4">
            <a:alphaModFix/>
          </a:blip>
          <a:stretch>
            <a:fillRect/>
          </a:stretch>
        </p:blipFill>
        <p:spPr>
          <a:xfrm>
            <a:off x="4316749" y="1269097"/>
            <a:ext cx="3476992" cy="902724"/>
          </a:xfrm>
          <a:prstGeom prst="rect">
            <a:avLst/>
          </a:prstGeom>
          <a:noFill/>
          <a:ln>
            <a:noFill/>
          </a:ln>
        </p:spPr>
      </p:pic>
      <p:sp>
        <p:nvSpPr>
          <p:cNvPr id="7" name="Shape 90"/>
          <p:cNvSpPr txBox="1"/>
          <p:nvPr/>
        </p:nvSpPr>
        <p:spPr>
          <a:xfrm>
            <a:off x="5527497" y="4670138"/>
            <a:ext cx="3573059" cy="427199"/>
          </a:xfrm>
          <a:prstGeom prst="rect">
            <a:avLst/>
          </a:prstGeom>
          <a:noFill/>
          <a:ln>
            <a:noFill/>
          </a:ln>
        </p:spPr>
        <p:txBody>
          <a:bodyPr lIns="91425" tIns="91425" rIns="91425" bIns="91425" anchor="ctr" anchorCtr="0">
            <a:noAutofit/>
          </a:bodyPr>
          <a:lstStyle/>
          <a:p>
            <a:pPr lvl="0" algn="r" rtl="0">
              <a:spcBef>
                <a:spcPts val="0"/>
              </a:spcBef>
              <a:buNone/>
            </a:pPr>
            <a:r>
              <a:rPr lang="en" sz="1050" dirty="0">
                <a:hlinkClick r:id="rId5"/>
              </a:rPr>
              <a:t>http://</a:t>
            </a:r>
            <a:r>
              <a:rPr lang="en" sz="1050" dirty="0" smtClean="0">
                <a:hlinkClick r:id="rId5"/>
              </a:rPr>
              <a:t>dustwell.com/how-to-handle-passwords-bcrypt.html</a:t>
            </a:r>
            <a:endParaRPr lang="en" sz="1050" dirty="0"/>
          </a:p>
        </p:txBody>
      </p:sp>
      <p:pic>
        <p:nvPicPr>
          <p:cNvPr id="8" name="Shape 91"/>
          <p:cNvPicPr preferRelativeResize="0"/>
          <p:nvPr/>
        </p:nvPicPr>
        <p:blipFill>
          <a:blip r:embed="rId6">
            <a:alphaModFix/>
          </a:blip>
          <a:stretch>
            <a:fillRect/>
          </a:stretch>
        </p:blipFill>
        <p:spPr>
          <a:xfrm>
            <a:off x="4409199" y="2999204"/>
            <a:ext cx="4186402" cy="919842"/>
          </a:xfrm>
          <a:prstGeom prst="rect">
            <a:avLst/>
          </a:prstGeom>
          <a:noFill/>
          <a:ln>
            <a:noFill/>
          </a:ln>
        </p:spPr>
      </p:pic>
      <p:pic>
        <p:nvPicPr>
          <p:cNvPr id="9" name="Shape 92"/>
          <p:cNvPicPr preferRelativeResize="0"/>
          <p:nvPr/>
        </p:nvPicPr>
        <p:blipFill>
          <a:blip r:embed="rId7">
            <a:alphaModFix/>
          </a:blip>
          <a:stretch>
            <a:fillRect/>
          </a:stretch>
        </p:blipFill>
        <p:spPr>
          <a:xfrm>
            <a:off x="457200" y="4395521"/>
            <a:ext cx="4884046" cy="701816"/>
          </a:xfrm>
          <a:prstGeom prst="rect">
            <a:avLst/>
          </a:prstGeom>
          <a:noFill/>
          <a:ln>
            <a:noFill/>
          </a:ln>
        </p:spPr>
      </p:pic>
      <p:sp>
        <p:nvSpPr>
          <p:cNvPr id="10" name="Shape 93"/>
          <p:cNvSpPr/>
          <p:nvPr/>
        </p:nvSpPr>
        <p:spPr>
          <a:xfrm>
            <a:off x="1210901" y="2366933"/>
            <a:ext cx="328199" cy="571200"/>
          </a:xfrm>
          <a:prstGeom prst="downArrow">
            <a:avLst>
              <a:gd name="adj1" fmla="val 50000"/>
              <a:gd name="adj2" fmla="val 50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 name="Shape 94"/>
          <p:cNvSpPr/>
          <p:nvPr/>
        </p:nvSpPr>
        <p:spPr>
          <a:xfrm>
            <a:off x="6315877" y="2272182"/>
            <a:ext cx="328199" cy="665951"/>
          </a:xfrm>
          <a:prstGeom prst="downArrow">
            <a:avLst>
              <a:gd name="adj1" fmla="val 50000"/>
              <a:gd name="adj2" fmla="val 50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2" name="Shape 95"/>
          <p:cNvSpPr/>
          <p:nvPr/>
        </p:nvSpPr>
        <p:spPr>
          <a:xfrm>
            <a:off x="4636500" y="3980117"/>
            <a:ext cx="328199" cy="418275"/>
          </a:xfrm>
          <a:prstGeom prst="downArrow">
            <a:avLst>
              <a:gd name="adj1" fmla="val 50000"/>
              <a:gd name="adj2" fmla="val 50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3" name="Shape 96"/>
          <p:cNvSpPr/>
          <p:nvPr/>
        </p:nvSpPr>
        <p:spPr>
          <a:xfrm rot="-7786323">
            <a:off x="3681346" y="2355651"/>
            <a:ext cx="328261" cy="571134"/>
          </a:xfrm>
          <a:prstGeom prst="downArrow">
            <a:avLst>
              <a:gd name="adj1" fmla="val 50000"/>
              <a:gd name="adj2" fmla="val 50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80415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02"/>
          <p:cNvPicPr preferRelativeResize="0"/>
          <p:nvPr/>
        </p:nvPicPr>
        <p:blipFill>
          <a:blip r:embed="rId2">
            <a:alphaModFix/>
          </a:blip>
          <a:stretch>
            <a:fillRect/>
          </a:stretch>
        </p:blipFill>
        <p:spPr>
          <a:xfrm>
            <a:off x="457200" y="1474776"/>
            <a:ext cx="8191944" cy="2521533"/>
          </a:xfrm>
          <a:prstGeom prst="rect">
            <a:avLst/>
          </a:prstGeom>
          <a:noFill/>
          <a:ln>
            <a:noFill/>
          </a:ln>
        </p:spPr>
      </p:pic>
      <p:sp>
        <p:nvSpPr>
          <p:cNvPr id="5" name="Rettangolo 4"/>
          <p:cNvSpPr/>
          <p:nvPr/>
        </p:nvSpPr>
        <p:spPr>
          <a:xfrm>
            <a:off x="6369224" y="4142434"/>
            <a:ext cx="2279920" cy="369332"/>
          </a:xfrm>
          <a:prstGeom prst="rect">
            <a:avLst/>
          </a:prstGeom>
        </p:spPr>
        <p:txBody>
          <a:bodyPr wrap="none">
            <a:spAutoFit/>
          </a:bodyPr>
          <a:lstStyle/>
          <a:p>
            <a:pPr lvl="0" algn="r"/>
            <a:r>
              <a:rPr lang="en" dirty="0">
                <a:hlinkClick r:id="rId3"/>
              </a:rPr>
              <a:t>http://xkcd.com/327</a:t>
            </a:r>
            <a:r>
              <a:rPr lang="en" dirty="0" smtClean="0">
                <a:hlinkClick r:id="rId3"/>
              </a:rPr>
              <a:t>/</a:t>
            </a:r>
            <a:endParaRPr lang="en" dirty="0"/>
          </a:p>
        </p:txBody>
      </p:sp>
    </p:spTree>
    <p:extLst>
      <p:ext uri="{BB962C8B-B14F-4D97-AF65-F5344CB8AC3E}">
        <p14:creationId xmlns:p14="http://schemas.microsoft.com/office/powerpoint/2010/main" val="3538955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a:t>Security in servizi e applicazioni</a:t>
            </a:r>
            <a:endParaRPr lang="pt-BR" dirty="0"/>
          </a:p>
        </p:txBody>
      </p:sp>
      <p:sp>
        <p:nvSpPr>
          <p:cNvPr id="5" name="Segnaposto testo 4"/>
          <p:cNvSpPr>
            <a:spLocks noGrp="1"/>
          </p:cNvSpPr>
          <p:nvPr>
            <p:ph type="body" idx="1"/>
          </p:nvPr>
        </p:nvSpPr>
        <p:spPr/>
        <p:txBody>
          <a:bodyPr/>
          <a:lstStyle/>
          <a:p>
            <a:r>
              <a:rPr lang="it-IT" dirty="0"/>
              <a:t>Sicurezza in Windows e novità in W10/WS2016</a:t>
            </a:r>
          </a:p>
        </p:txBody>
      </p:sp>
    </p:spTree>
    <p:extLst>
      <p:ext uri="{BB962C8B-B14F-4D97-AF65-F5344CB8AC3E}">
        <p14:creationId xmlns:p14="http://schemas.microsoft.com/office/powerpoint/2010/main" val="3825365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Implementazione di misure di difesa</a:t>
            </a:r>
            <a:endParaRPr lang="it-IT" dirty="0"/>
          </a:p>
        </p:txBody>
      </p:sp>
      <p:pic>
        <p:nvPicPr>
          <p:cNvPr id="4" name="Afbeelding 5"/>
          <p:cNvPicPr>
            <a:picLocks noChangeAspect="1"/>
          </p:cNvPicPr>
          <p:nvPr/>
        </p:nvPicPr>
        <p:blipFill>
          <a:blip r:embed="rId3"/>
          <a:stretch>
            <a:fillRect/>
          </a:stretch>
        </p:blipFill>
        <p:spPr>
          <a:xfrm>
            <a:off x="102834" y="1710201"/>
            <a:ext cx="5472000" cy="3184082"/>
          </a:xfrm>
          <a:prstGeom prst="rect">
            <a:avLst/>
          </a:prstGeom>
        </p:spPr>
      </p:pic>
      <p:sp>
        <p:nvSpPr>
          <p:cNvPr id="5" name="CasellaDiTesto 4"/>
          <p:cNvSpPr txBox="1"/>
          <p:nvPr/>
        </p:nvSpPr>
        <p:spPr>
          <a:xfrm>
            <a:off x="5734600" y="1157890"/>
            <a:ext cx="3337838" cy="1600438"/>
          </a:xfrm>
          <a:prstGeom prst="rect">
            <a:avLst/>
          </a:prstGeom>
          <a:solidFill>
            <a:schemeClr val="bg2"/>
          </a:solidFill>
        </p:spPr>
        <p:txBody>
          <a:bodyPr wrap="square" rtlCol="0">
            <a:spAutoFit/>
          </a:bodyPr>
          <a:lstStyle/>
          <a:p>
            <a:pPr algn="ctr"/>
            <a:r>
              <a:rPr lang="it-IT" sz="1400" b="1" dirty="0" smtClean="0"/>
              <a:t>Misure a livello Client</a:t>
            </a:r>
          </a:p>
          <a:p>
            <a:pPr marL="285750" indent="-285750">
              <a:buFont typeface="Arial" panose="020B0604020202020204" pitchFamily="34" charset="0"/>
              <a:buChar char="•"/>
            </a:pPr>
            <a:r>
              <a:rPr lang="it-IT" sz="1400" dirty="0" smtClean="0"/>
              <a:t>Lavorare con privilegi minimi</a:t>
            </a:r>
          </a:p>
          <a:p>
            <a:pPr marL="285750" indent="-285750">
              <a:buFont typeface="Arial" panose="020B0604020202020204" pitchFamily="34" charset="0"/>
              <a:buChar char="•"/>
            </a:pPr>
            <a:r>
              <a:rPr lang="it-IT" sz="1400" dirty="0" smtClean="0"/>
              <a:t>Utilizzare le Universal </a:t>
            </a:r>
            <a:r>
              <a:rPr lang="it-IT" sz="1400" dirty="0" err="1" smtClean="0"/>
              <a:t>Apps</a:t>
            </a:r>
            <a:endParaRPr lang="it-IT" sz="1400" dirty="0" smtClean="0"/>
          </a:p>
          <a:p>
            <a:pPr marL="285750" indent="-285750">
              <a:buFont typeface="Arial" panose="020B0604020202020204" pitchFamily="34" charset="0"/>
              <a:buChar char="•"/>
            </a:pPr>
            <a:r>
              <a:rPr lang="it-IT" sz="1400" dirty="0" smtClean="0"/>
              <a:t>Mantenere i sistemi aggiornati</a:t>
            </a:r>
          </a:p>
          <a:p>
            <a:pPr marL="285750" indent="-285750">
              <a:buFont typeface="Arial" panose="020B0604020202020204" pitchFamily="34" charset="0"/>
              <a:buChar char="•"/>
            </a:pPr>
            <a:r>
              <a:rPr lang="it-IT" sz="1400" dirty="0" smtClean="0"/>
              <a:t>Utilizzare un Antivirus</a:t>
            </a:r>
          </a:p>
          <a:p>
            <a:pPr marL="285750" indent="-285750">
              <a:buFont typeface="Arial" panose="020B0604020202020204" pitchFamily="34" charset="0"/>
              <a:buChar char="•"/>
            </a:pPr>
            <a:r>
              <a:rPr lang="it-IT" sz="1400" dirty="0"/>
              <a:t>Utilizzare EMET </a:t>
            </a:r>
            <a:endParaRPr lang="it-IT" sz="1400" dirty="0" smtClean="0"/>
          </a:p>
          <a:p>
            <a:pPr marL="285750" indent="-285750">
              <a:buFont typeface="Arial" panose="020B0604020202020204" pitchFamily="34" charset="0"/>
              <a:buChar char="•"/>
            </a:pPr>
            <a:r>
              <a:rPr lang="it-IT" sz="1400" dirty="0" smtClean="0"/>
              <a:t>Aggiornare a Windows 10</a:t>
            </a:r>
          </a:p>
        </p:txBody>
      </p:sp>
      <p:sp>
        <p:nvSpPr>
          <p:cNvPr id="6" name="CasellaDiTesto 5"/>
          <p:cNvSpPr txBox="1"/>
          <p:nvPr/>
        </p:nvSpPr>
        <p:spPr>
          <a:xfrm>
            <a:off x="5734599" y="2852989"/>
            <a:ext cx="3337839" cy="2246769"/>
          </a:xfrm>
          <a:prstGeom prst="rect">
            <a:avLst/>
          </a:prstGeom>
          <a:solidFill>
            <a:schemeClr val="bg1"/>
          </a:solidFill>
        </p:spPr>
        <p:txBody>
          <a:bodyPr wrap="square" rtlCol="0">
            <a:spAutoFit/>
          </a:bodyPr>
          <a:lstStyle/>
          <a:p>
            <a:pPr algn="ctr"/>
            <a:r>
              <a:rPr lang="it-IT" sz="1400" b="1" dirty="0" smtClean="0"/>
              <a:t>Misure a livello infrastrutturale</a:t>
            </a:r>
          </a:p>
          <a:p>
            <a:pPr marL="285750" indent="-285750">
              <a:buFont typeface="Arial" panose="020B0604020202020204" pitchFamily="34" charset="0"/>
              <a:buChar char="•"/>
            </a:pPr>
            <a:r>
              <a:rPr lang="it-IT" sz="1400" dirty="0" smtClean="0"/>
              <a:t>Controllare oggetti AD scaduti</a:t>
            </a:r>
          </a:p>
          <a:p>
            <a:pPr marL="285750" indent="-285750">
              <a:buFont typeface="Arial" panose="020B0604020202020204" pitchFamily="34" charset="0"/>
              <a:buChar char="•"/>
            </a:pPr>
            <a:r>
              <a:rPr lang="it-IT" sz="1400" dirty="0" smtClean="0"/>
              <a:t>Controllare oggetti AD inutilizzati</a:t>
            </a:r>
          </a:p>
          <a:p>
            <a:pPr marL="285750" indent="-285750">
              <a:buFont typeface="Arial" panose="020B0604020202020204" pitchFamily="34" charset="0"/>
              <a:buChar char="•"/>
            </a:pPr>
            <a:r>
              <a:rPr lang="it-IT" sz="1400" dirty="0"/>
              <a:t>Controllare membri Domain </a:t>
            </a:r>
            <a:r>
              <a:rPr lang="it-IT" sz="1400" dirty="0" err="1" smtClean="0"/>
              <a:t>Admins</a:t>
            </a:r>
            <a:endParaRPr lang="it-IT" sz="1400" dirty="0" smtClean="0"/>
          </a:p>
          <a:p>
            <a:pPr marL="285750" indent="-285750">
              <a:buFont typeface="Arial" panose="020B0604020202020204" pitchFamily="34" charset="0"/>
              <a:buChar char="•"/>
            </a:pPr>
            <a:r>
              <a:rPr lang="it-IT" sz="1400" dirty="0"/>
              <a:t>Controllare membri Enterprise </a:t>
            </a:r>
            <a:r>
              <a:rPr lang="it-IT" sz="1400" dirty="0" err="1" smtClean="0"/>
              <a:t>Admins</a:t>
            </a:r>
            <a:endParaRPr lang="it-IT" sz="1400" dirty="0" smtClean="0"/>
          </a:p>
          <a:p>
            <a:pPr marL="285750" indent="-285750">
              <a:buFont typeface="Arial" panose="020B0604020202020204" pitchFamily="34" charset="0"/>
              <a:buChar char="•"/>
            </a:pPr>
            <a:r>
              <a:rPr lang="it-IT" sz="1400" dirty="0" smtClean="0"/>
              <a:t>Impostare password complesse</a:t>
            </a:r>
          </a:p>
          <a:p>
            <a:pPr marL="285750" indent="-285750">
              <a:buFont typeface="Arial" panose="020B0604020202020204" pitchFamily="34" charset="0"/>
              <a:buChar char="•"/>
            </a:pPr>
            <a:r>
              <a:rPr lang="it-IT" sz="1400" dirty="0" smtClean="0"/>
              <a:t>Impostare </a:t>
            </a:r>
            <a:r>
              <a:rPr lang="it-IT" sz="1400" dirty="0"/>
              <a:t>durata minima </a:t>
            </a:r>
            <a:r>
              <a:rPr lang="it-IT" sz="1400" dirty="0" smtClean="0"/>
              <a:t>password</a:t>
            </a:r>
          </a:p>
          <a:p>
            <a:pPr marL="285750" indent="-285750">
              <a:buFont typeface="Arial" panose="020B0604020202020204" pitchFamily="34" charset="0"/>
              <a:buChar char="•"/>
            </a:pPr>
            <a:r>
              <a:rPr lang="it-IT" sz="1400" dirty="0" smtClean="0"/>
              <a:t>Impostare il blocco account</a:t>
            </a:r>
          </a:p>
          <a:p>
            <a:pPr marL="285750" indent="-285750">
              <a:buFont typeface="Arial" panose="020B0604020202020204" pitchFamily="34" charset="0"/>
              <a:buChar char="•"/>
            </a:pPr>
            <a:r>
              <a:rPr lang="it-IT" sz="1400" dirty="0" smtClean="0"/>
              <a:t>Controllare i permessi su share</a:t>
            </a:r>
          </a:p>
          <a:p>
            <a:pPr marL="285750" indent="-285750">
              <a:buFont typeface="Arial" panose="020B0604020202020204" pitchFamily="34" charset="0"/>
              <a:buChar char="•"/>
            </a:pPr>
            <a:r>
              <a:rPr lang="it-IT" sz="1400" dirty="0" smtClean="0"/>
              <a:t>Verificare funzionalità backup e </a:t>
            </a:r>
            <a:r>
              <a:rPr lang="it-IT" sz="1400" dirty="0" err="1" smtClean="0"/>
              <a:t>restore</a:t>
            </a:r>
            <a:endParaRPr lang="it-IT" sz="1400" dirty="0" smtClean="0"/>
          </a:p>
        </p:txBody>
      </p:sp>
      <p:grpSp>
        <p:nvGrpSpPr>
          <p:cNvPr id="9" name="Group 22"/>
          <p:cNvGrpSpPr>
            <a:grpSpLocks noChangeAspect="1"/>
          </p:cNvGrpSpPr>
          <p:nvPr/>
        </p:nvGrpSpPr>
        <p:grpSpPr>
          <a:xfrm>
            <a:off x="8604456" y="2880807"/>
            <a:ext cx="432000" cy="432507"/>
            <a:chOff x="2245986" y="3924261"/>
            <a:chExt cx="206180" cy="206424"/>
          </a:xfrm>
          <a:solidFill>
            <a:schemeClr val="accent1"/>
          </a:solidFill>
        </p:grpSpPr>
        <p:grpSp>
          <p:nvGrpSpPr>
            <p:cNvPr id="11" name="Group 20"/>
            <p:cNvGrpSpPr/>
            <p:nvPr/>
          </p:nvGrpSpPr>
          <p:grpSpPr>
            <a:xfrm>
              <a:off x="2245986" y="3924261"/>
              <a:ext cx="206180" cy="206424"/>
              <a:chOff x="1779323" y="4627897"/>
              <a:chExt cx="472764" cy="473323"/>
            </a:xfrm>
            <a:grpFill/>
          </p:grpSpPr>
          <p:sp>
            <p:nvSpPr>
              <p:cNvPr id="13" name="Isosceles Triangle 17"/>
              <p:cNvSpPr/>
              <p:nvPr/>
            </p:nvSpPr>
            <p:spPr bwMode="auto">
              <a:xfrm>
                <a:off x="1779323" y="4627897"/>
                <a:ext cx="472764" cy="407555"/>
              </a:xfrm>
              <a:prstGeom prst="triangle">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14" name="Rectangle 18"/>
              <p:cNvSpPr/>
              <p:nvPr/>
            </p:nvSpPr>
            <p:spPr bwMode="auto">
              <a:xfrm>
                <a:off x="1779323" y="4824517"/>
                <a:ext cx="472764" cy="60401"/>
              </a:xfrm>
              <a:prstGeom prst="rect">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15" name="Rectangle 19"/>
              <p:cNvSpPr/>
              <p:nvPr/>
            </p:nvSpPr>
            <p:spPr bwMode="auto">
              <a:xfrm rot="16200000">
                <a:off x="1881399" y="4936712"/>
                <a:ext cx="268612" cy="60403"/>
              </a:xfrm>
              <a:prstGeom prst="rect">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grpSp>
        <p:sp>
          <p:nvSpPr>
            <p:cNvPr id="12" name="Isosceles Triangle 21"/>
            <p:cNvSpPr/>
            <p:nvPr/>
          </p:nvSpPr>
          <p:spPr bwMode="auto">
            <a:xfrm>
              <a:off x="2304709" y="3989222"/>
              <a:ext cx="88734" cy="76495"/>
            </a:xfrm>
            <a:prstGeom prst="triangle">
              <a:avLst/>
            </a:prstGeom>
            <a:solidFill>
              <a:schemeClr val="bg1"/>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grpSp>
      <p:pic>
        <p:nvPicPr>
          <p:cNvPr id="16" name="Picture 1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83507"/>
          <a:stretch/>
        </p:blipFill>
        <p:spPr bwMode="auto">
          <a:xfrm>
            <a:off x="8663472" y="1242894"/>
            <a:ext cx="408966" cy="356639"/>
          </a:xfrm>
          <a:prstGeom prst="rect">
            <a:avLst/>
          </a:prstGeom>
          <a:noFill/>
          <a:ln>
            <a:noFill/>
          </a:ln>
          <a:effectLst/>
          <a:extLst/>
        </p:spPr>
      </p:pic>
      <p:sp>
        <p:nvSpPr>
          <p:cNvPr id="3" name="Rettangolo 2"/>
          <p:cNvSpPr/>
          <p:nvPr/>
        </p:nvSpPr>
        <p:spPr>
          <a:xfrm>
            <a:off x="102833" y="4878053"/>
            <a:ext cx="5472001" cy="215444"/>
          </a:xfrm>
          <a:prstGeom prst="rect">
            <a:avLst/>
          </a:prstGeom>
        </p:spPr>
        <p:txBody>
          <a:bodyPr wrap="square" lIns="0" tIns="0" rIns="0" bIns="0">
            <a:spAutoFit/>
          </a:bodyPr>
          <a:lstStyle/>
          <a:p>
            <a:r>
              <a:rPr lang="it-IT" sz="1400" dirty="0">
                <a:hlinkClick r:id="rId5"/>
              </a:rPr>
              <a:t>https://</a:t>
            </a:r>
            <a:r>
              <a:rPr lang="it-IT" sz="1400" dirty="0" smtClean="0">
                <a:hlinkClick r:id="rId5"/>
              </a:rPr>
              <a:t>channel9.msdn.com/Blogs/MVA-Active-Directory-e-oggetti-scaduti</a:t>
            </a:r>
            <a:endParaRPr lang="it-IT" sz="1400" dirty="0"/>
          </a:p>
        </p:txBody>
      </p:sp>
    </p:spTree>
    <p:extLst>
      <p:ext uri="{BB962C8B-B14F-4D97-AF65-F5344CB8AC3E}">
        <p14:creationId xmlns:p14="http://schemas.microsoft.com/office/powerpoint/2010/main" val="3720950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a:lstStyle/>
          <a:p>
            <a:r>
              <a:rPr lang="it-IT" dirty="0" smtClean="0"/>
              <a:t>Agenda</a:t>
            </a:r>
            <a:endParaRPr lang="it-IT" dirty="0"/>
          </a:p>
        </p:txBody>
      </p:sp>
      <p:sp>
        <p:nvSpPr>
          <p:cNvPr id="11" name="Segnaposto contenuto 10"/>
          <p:cNvSpPr>
            <a:spLocks noGrp="1"/>
          </p:cNvSpPr>
          <p:nvPr>
            <p:ph idx="1"/>
          </p:nvPr>
        </p:nvSpPr>
        <p:spPr/>
        <p:txBody>
          <a:bodyPr>
            <a:normAutofit/>
          </a:bodyPr>
          <a:lstStyle/>
          <a:p>
            <a:r>
              <a:rPr lang="it-IT" dirty="0" smtClean="0"/>
              <a:t>Security </a:t>
            </a:r>
            <a:r>
              <a:rPr lang="it-IT" dirty="0" err="1" smtClean="0"/>
              <a:t>Overview</a:t>
            </a:r>
            <a:endParaRPr lang="it-IT" dirty="0"/>
          </a:p>
          <a:p>
            <a:r>
              <a:rPr lang="it-IT" dirty="0"/>
              <a:t>Best </a:t>
            </a:r>
            <a:r>
              <a:rPr lang="it-IT" dirty="0" err="1"/>
              <a:t>practices</a:t>
            </a:r>
            <a:r>
              <a:rPr lang="it-IT" dirty="0"/>
              <a:t> per il </a:t>
            </a:r>
            <a:r>
              <a:rPr lang="it-IT" dirty="0" err="1"/>
              <a:t>deploy</a:t>
            </a:r>
            <a:r>
              <a:rPr lang="it-IT" dirty="0"/>
              <a:t> di web </a:t>
            </a:r>
            <a:r>
              <a:rPr lang="it-IT" dirty="0" err="1" smtClean="0"/>
              <a:t>application</a:t>
            </a:r>
            <a:endParaRPr lang="it-IT" dirty="0" smtClean="0"/>
          </a:p>
          <a:p>
            <a:r>
              <a:rPr lang="it-IT" dirty="0" smtClean="0"/>
              <a:t>Servizi interni e pubblici</a:t>
            </a:r>
          </a:p>
          <a:p>
            <a:r>
              <a:rPr lang="it-IT" dirty="0" smtClean="0"/>
              <a:t>Sicurezza </a:t>
            </a:r>
            <a:r>
              <a:rPr lang="it-IT" dirty="0"/>
              <a:t>in Windows </a:t>
            </a:r>
            <a:r>
              <a:rPr lang="it-IT" dirty="0" smtClean="0"/>
              <a:t>e novità </a:t>
            </a:r>
            <a:r>
              <a:rPr lang="it-IT" dirty="0"/>
              <a:t>in </a:t>
            </a:r>
            <a:r>
              <a:rPr lang="it-IT" dirty="0" smtClean="0"/>
              <a:t>W10/WS2016</a:t>
            </a:r>
          </a:p>
          <a:p>
            <a:r>
              <a:rPr lang="it-IT" dirty="0" err="1" smtClean="0"/>
              <a:t>Monitoring</a:t>
            </a:r>
            <a:r>
              <a:rPr lang="it-IT" dirty="0" smtClean="0"/>
              <a:t> e </a:t>
            </a:r>
            <a:r>
              <a:rPr lang="it-IT" dirty="0" err="1" smtClean="0"/>
              <a:t>tool</a:t>
            </a:r>
            <a:r>
              <a:rPr lang="it-IT" dirty="0" smtClean="0"/>
              <a:t> di </a:t>
            </a:r>
            <a:r>
              <a:rPr lang="en-US" dirty="0" smtClean="0"/>
              <a:t>ethical hacking</a:t>
            </a:r>
            <a:endParaRPr lang="it-IT" dirty="0" smtClean="0"/>
          </a:p>
        </p:txBody>
      </p:sp>
    </p:spTree>
    <p:extLst>
      <p:ext uri="{BB962C8B-B14F-4D97-AF65-F5344CB8AC3E}">
        <p14:creationId xmlns:p14="http://schemas.microsoft.com/office/powerpoint/2010/main" val="2734313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Novità</a:t>
            </a:r>
            <a:r>
              <a:rPr lang="en-US" dirty="0" smtClean="0"/>
              <a:t> </a:t>
            </a:r>
            <a:r>
              <a:rPr lang="en-US" dirty="0" err="1" smtClean="0"/>
              <a:t>introdotte</a:t>
            </a:r>
            <a:r>
              <a:rPr lang="en-US" dirty="0" smtClean="0"/>
              <a:t> in Windows 10</a:t>
            </a:r>
            <a:endParaRPr lang="en-US" dirty="0"/>
          </a:p>
        </p:txBody>
      </p:sp>
      <p:grpSp>
        <p:nvGrpSpPr>
          <p:cNvPr id="63" name="Group 62" hidden="1"/>
          <p:cNvGrpSpPr/>
          <p:nvPr/>
        </p:nvGrpSpPr>
        <p:grpSpPr>
          <a:xfrm>
            <a:off x="2084542" y="1024977"/>
            <a:ext cx="6838107" cy="4041053"/>
            <a:chOff x="3098800" y="1393244"/>
            <a:chExt cx="8575040" cy="5496892"/>
          </a:xfrm>
        </p:grpSpPr>
        <p:sp>
          <p:nvSpPr>
            <p:cNvPr id="52" name="Rectangle 51"/>
            <p:cNvSpPr/>
            <p:nvPr/>
          </p:nvSpPr>
          <p:spPr bwMode="auto">
            <a:xfrm>
              <a:off x="3098800" y="1393244"/>
              <a:ext cx="4287520" cy="5496892"/>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algn="ctr" defTabSz="685515"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7386320" y="1393244"/>
              <a:ext cx="4287520" cy="5496892"/>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algn="ctr" defTabSz="685515"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70" name="Text Placeholder 4"/>
          <p:cNvSpPr txBox="1">
            <a:spLocks/>
          </p:cNvSpPr>
          <p:nvPr/>
        </p:nvSpPr>
        <p:spPr>
          <a:xfrm>
            <a:off x="3615461" y="1452944"/>
            <a:ext cx="2327148" cy="933463"/>
          </a:xfrm>
          <a:prstGeom prst="rect">
            <a:avLst/>
          </a:prstGeom>
          <a:solidFill>
            <a:schemeClr val="bg1">
              <a:lumMod val="85000"/>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ctr" anchorCtr="0" forceAA="0" compatLnSpc="1">
            <a:prstTxWarp prst="textNoShape">
              <a:avLst/>
            </a:prstTxWarp>
            <a:noAutofit/>
          </a:bodyPr>
          <a:lstStyle>
            <a:defPPr>
              <a:defRPr lang="en-US"/>
            </a:defPPr>
            <a:lvl1pPr defTabSz="932472" fontAlgn="base">
              <a:lnSpc>
                <a:spcPct val="90000"/>
              </a:lnSpc>
              <a:spcBef>
                <a:spcPct val="0"/>
              </a:spcBef>
              <a:spcAft>
                <a:spcPct val="0"/>
              </a:spcAft>
              <a:defRPr sz="2400">
                <a:solidFill>
                  <a:srgbClr val="505050"/>
                </a:solidFill>
                <a:ea typeface="Segoe UI" pitchFamily="34" charset="0"/>
                <a:cs typeface="Segoe UI" pitchFamily="34" charset="0"/>
              </a:defRPr>
            </a:lvl1pPr>
          </a:lstStyle>
          <a:p>
            <a:pPr>
              <a:spcAft>
                <a:spcPts val="882"/>
              </a:spcAft>
            </a:pPr>
            <a:endParaRPr lang="en-US" sz="1765" dirty="0">
              <a:gradFill>
                <a:gsLst>
                  <a:gs pos="2917">
                    <a:srgbClr val="FFFFFF"/>
                  </a:gs>
                  <a:gs pos="67000">
                    <a:srgbClr val="FFFFFF"/>
                  </a:gs>
                </a:gsLst>
                <a:lin ang="5400000" scaled="0"/>
              </a:gradFill>
            </a:endParaRPr>
          </a:p>
        </p:txBody>
      </p:sp>
      <p:sp>
        <p:nvSpPr>
          <p:cNvPr id="36" name="Text Placeholder 4"/>
          <p:cNvSpPr txBox="1">
            <a:spLocks/>
          </p:cNvSpPr>
          <p:nvPr/>
        </p:nvSpPr>
        <p:spPr>
          <a:xfrm>
            <a:off x="212951" y="1452944"/>
            <a:ext cx="2170720" cy="933463"/>
          </a:xfrm>
          <a:prstGeom prst="rect">
            <a:avLst/>
          </a:prstGeom>
          <a:solidFill>
            <a:schemeClr val="bg1">
              <a:lumMod val="85000"/>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ctr" anchorCtr="0" forceAA="0" compatLnSpc="1">
            <a:prstTxWarp prst="textNoShape">
              <a:avLst/>
            </a:prstTxWarp>
            <a:noAutofit/>
          </a:bodyPr>
          <a:lstStyle>
            <a:defPPr>
              <a:defRPr lang="en-US"/>
            </a:defPPr>
            <a:lvl1pPr defTabSz="932472" fontAlgn="base">
              <a:lnSpc>
                <a:spcPct val="90000"/>
              </a:lnSpc>
              <a:spcBef>
                <a:spcPct val="0"/>
              </a:spcBef>
              <a:spcAft>
                <a:spcPct val="0"/>
              </a:spcAft>
              <a:defRPr sz="2400">
                <a:solidFill>
                  <a:srgbClr val="505050"/>
                </a:solidFill>
                <a:ea typeface="Segoe UI" pitchFamily="34" charset="0"/>
                <a:cs typeface="Segoe UI" pitchFamily="34" charset="0"/>
              </a:defRPr>
            </a:lvl1pPr>
          </a:lstStyle>
          <a:p>
            <a:pPr>
              <a:spcAft>
                <a:spcPts val="882"/>
              </a:spcAft>
            </a:pPr>
            <a:endParaRPr lang="en-US" sz="1765" dirty="0">
              <a:gradFill>
                <a:gsLst>
                  <a:gs pos="2917">
                    <a:srgbClr val="FFFFFF"/>
                  </a:gs>
                  <a:gs pos="67000">
                    <a:srgbClr val="FFFFFF"/>
                  </a:gs>
                </a:gsLst>
                <a:lin ang="5400000" scaled="0"/>
              </a:gradFill>
            </a:endParaRPr>
          </a:p>
        </p:txBody>
      </p:sp>
      <p:sp>
        <p:nvSpPr>
          <p:cNvPr id="51" name="TextBox 50"/>
          <p:cNvSpPr txBox="1"/>
          <p:nvPr/>
        </p:nvSpPr>
        <p:spPr>
          <a:xfrm>
            <a:off x="2310602" y="1452944"/>
            <a:ext cx="1304458" cy="933463"/>
          </a:xfrm>
          <a:prstGeom prst="rect">
            <a:avLst/>
          </a:prstGeom>
          <a:solidFill>
            <a:schemeClr val="tx2"/>
          </a:solidFill>
        </p:spPr>
        <p:txBody>
          <a:bodyPr wrap="square" lIns="134445" tIns="107556" rIns="134445" bIns="107556" rtlCol="0">
            <a:noAutofit/>
          </a:bodyPr>
          <a:lstStyle/>
          <a:p>
            <a:pPr>
              <a:lnSpc>
                <a:spcPct val="90000"/>
              </a:lnSpc>
              <a:spcAft>
                <a:spcPts val="882"/>
              </a:spcAft>
            </a:pPr>
            <a:r>
              <a:rPr lang="en-US" sz="1471" dirty="0">
                <a:gradFill>
                  <a:gsLst>
                    <a:gs pos="2917">
                      <a:srgbClr val="FFFFFF"/>
                    </a:gs>
                    <a:gs pos="67000">
                      <a:srgbClr val="FFFFFF"/>
                    </a:gs>
                  </a:gsLst>
                  <a:lin ang="5400000" scaled="0"/>
                </a:gradFill>
              </a:rPr>
              <a:t>Identity protection</a:t>
            </a:r>
          </a:p>
        </p:txBody>
      </p:sp>
      <p:sp>
        <p:nvSpPr>
          <p:cNvPr id="71" name="Text Placeholder 4"/>
          <p:cNvSpPr txBox="1">
            <a:spLocks/>
          </p:cNvSpPr>
          <p:nvPr/>
        </p:nvSpPr>
        <p:spPr>
          <a:xfrm>
            <a:off x="3615461" y="2420719"/>
            <a:ext cx="2327148" cy="803106"/>
          </a:xfrm>
          <a:prstGeom prst="rect">
            <a:avLst/>
          </a:prstGeom>
          <a:solidFill>
            <a:schemeClr val="bg1">
              <a:lumMod val="85000"/>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ctr" anchorCtr="0" forceAA="0" compatLnSpc="1">
            <a:prstTxWarp prst="textNoShape">
              <a:avLst/>
            </a:prstTxWarp>
            <a:noAutofit/>
          </a:bodyPr>
          <a:lstStyle>
            <a:defPPr>
              <a:defRPr lang="en-US"/>
            </a:defPPr>
            <a:lvl1pPr defTabSz="932472" fontAlgn="base">
              <a:lnSpc>
                <a:spcPct val="90000"/>
              </a:lnSpc>
              <a:spcBef>
                <a:spcPct val="0"/>
              </a:spcBef>
              <a:spcAft>
                <a:spcPct val="0"/>
              </a:spcAft>
              <a:defRPr sz="2400">
                <a:solidFill>
                  <a:srgbClr val="505050"/>
                </a:solidFill>
                <a:ea typeface="Segoe UI" pitchFamily="34" charset="0"/>
                <a:cs typeface="Segoe UI" pitchFamily="34" charset="0"/>
              </a:defRPr>
            </a:lvl1pPr>
          </a:lstStyle>
          <a:p>
            <a:pPr>
              <a:spcAft>
                <a:spcPts val="882"/>
              </a:spcAft>
            </a:pPr>
            <a:endParaRPr lang="en-US" sz="1765" dirty="0">
              <a:gradFill>
                <a:gsLst>
                  <a:gs pos="2917">
                    <a:srgbClr val="FFFFFF"/>
                  </a:gs>
                  <a:gs pos="67000">
                    <a:srgbClr val="FFFFFF"/>
                  </a:gs>
                </a:gsLst>
                <a:lin ang="5400000" scaled="0"/>
              </a:gradFill>
            </a:endParaRPr>
          </a:p>
        </p:txBody>
      </p:sp>
      <p:sp>
        <p:nvSpPr>
          <p:cNvPr id="75" name="Text Placeholder 4"/>
          <p:cNvSpPr txBox="1">
            <a:spLocks/>
          </p:cNvSpPr>
          <p:nvPr/>
        </p:nvSpPr>
        <p:spPr>
          <a:xfrm>
            <a:off x="212951" y="2420719"/>
            <a:ext cx="2170720" cy="803106"/>
          </a:xfrm>
          <a:prstGeom prst="rect">
            <a:avLst/>
          </a:prstGeom>
          <a:solidFill>
            <a:schemeClr val="bg1">
              <a:lumMod val="85000"/>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ctr" anchorCtr="0" forceAA="0" compatLnSpc="1">
            <a:prstTxWarp prst="textNoShape">
              <a:avLst/>
            </a:prstTxWarp>
            <a:noAutofit/>
          </a:bodyPr>
          <a:lstStyle>
            <a:defPPr>
              <a:defRPr lang="en-US"/>
            </a:defPPr>
            <a:lvl1pPr defTabSz="932472" fontAlgn="base">
              <a:lnSpc>
                <a:spcPct val="90000"/>
              </a:lnSpc>
              <a:spcBef>
                <a:spcPct val="0"/>
              </a:spcBef>
              <a:spcAft>
                <a:spcPct val="0"/>
              </a:spcAft>
              <a:defRPr sz="2400">
                <a:solidFill>
                  <a:srgbClr val="505050"/>
                </a:solidFill>
                <a:ea typeface="Segoe UI" pitchFamily="34" charset="0"/>
                <a:cs typeface="Segoe UI" pitchFamily="34" charset="0"/>
              </a:defRPr>
            </a:lvl1pPr>
          </a:lstStyle>
          <a:p>
            <a:pPr>
              <a:spcAft>
                <a:spcPts val="882"/>
              </a:spcAft>
            </a:pPr>
            <a:endParaRPr lang="en-US" sz="1765" dirty="0">
              <a:gradFill>
                <a:gsLst>
                  <a:gs pos="2917">
                    <a:srgbClr val="FFFFFF"/>
                  </a:gs>
                  <a:gs pos="67000">
                    <a:srgbClr val="FFFFFF"/>
                  </a:gs>
                </a:gsLst>
                <a:lin ang="5400000" scaled="0"/>
              </a:gradFill>
            </a:endParaRPr>
          </a:p>
        </p:txBody>
      </p:sp>
      <p:sp>
        <p:nvSpPr>
          <p:cNvPr id="48" name="TextBox 47"/>
          <p:cNvSpPr txBox="1"/>
          <p:nvPr/>
        </p:nvSpPr>
        <p:spPr>
          <a:xfrm>
            <a:off x="2310602" y="2420719"/>
            <a:ext cx="1304458" cy="803106"/>
          </a:xfrm>
          <a:prstGeom prst="rect">
            <a:avLst/>
          </a:prstGeom>
          <a:solidFill>
            <a:schemeClr val="tx2"/>
          </a:solidFill>
        </p:spPr>
        <p:txBody>
          <a:bodyPr wrap="square" lIns="134445" tIns="107556" rIns="134445" bIns="107556" rtlCol="0">
            <a:noAutofit/>
          </a:bodyPr>
          <a:lstStyle/>
          <a:p>
            <a:pPr defTabSz="685515" fontAlgn="base">
              <a:lnSpc>
                <a:spcPct val="90000"/>
              </a:lnSpc>
              <a:spcBef>
                <a:spcPct val="0"/>
              </a:spcBef>
              <a:spcAft>
                <a:spcPts val="882"/>
              </a:spcAft>
            </a:pPr>
            <a:r>
              <a:rPr lang="en-US" sz="1471" dirty="0">
                <a:gradFill>
                  <a:gsLst>
                    <a:gs pos="2917">
                      <a:srgbClr val="FFFFFF"/>
                    </a:gs>
                    <a:gs pos="67000">
                      <a:srgbClr val="FFFFFF"/>
                    </a:gs>
                  </a:gsLst>
                  <a:lin ang="5400000" scaled="0"/>
                </a:gradFill>
                <a:ea typeface="Segoe UI" pitchFamily="34" charset="0"/>
                <a:cs typeface="Segoe UI" pitchFamily="34" charset="0"/>
              </a:rPr>
              <a:t>Data protection</a:t>
            </a:r>
          </a:p>
        </p:txBody>
      </p:sp>
      <p:sp>
        <p:nvSpPr>
          <p:cNvPr id="76" name="Text Placeholder 4"/>
          <p:cNvSpPr txBox="1">
            <a:spLocks/>
          </p:cNvSpPr>
          <p:nvPr/>
        </p:nvSpPr>
        <p:spPr>
          <a:xfrm>
            <a:off x="3615461" y="3254305"/>
            <a:ext cx="2327148" cy="803106"/>
          </a:xfrm>
          <a:prstGeom prst="rect">
            <a:avLst/>
          </a:prstGeom>
          <a:solidFill>
            <a:schemeClr val="bg1">
              <a:lumMod val="85000"/>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ctr" anchorCtr="0" forceAA="0" compatLnSpc="1">
            <a:prstTxWarp prst="textNoShape">
              <a:avLst/>
            </a:prstTxWarp>
            <a:noAutofit/>
          </a:bodyPr>
          <a:lstStyle>
            <a:defPPr>
              <a:defRPr lang="en-US"/>
            </a:defPPr>
            <a:lvl1pPr defTabSz="932472" fontAlgn="base">
              <a:lnSpc>
                <a:spcPct val="90000"/>
              </a:lnSpc>
              <a:spcBef>
                <a:spcPct val="0"/>
              </a:spcBef>
              <a:spcAft>
                <a:spcPct val="0"/>
              </a:spcAft>
              <a:defRPr sz="2400">
                <a:solidFill>
                  <a:srgbClr val="505050"/>
                </a:solidFill>
                <a:ea typeface="Segoe UI" pitchFamily="34" charset="0"/>
                <a:cs typeface="Segoe UI" pitchFamily="34" charset="0"/>
              </a:defRPr>
            </a:lvl1pPr>
          </a:lstStyle>
          <a:p>
            <a:pPr>
              <a:spcAft>
                <a:spcPts val="882"/>
              </a:spcAft>
            </a:pPr>
            <a:endParaRPr lang="en-US" sz="1765" dirty="0">
              <a:gradFill>
                <a:gsLst>
                  <a:gs pos="2917">
                    <a:srgbClr val="FFFFFF"/>
                  </a:gs>
                  <a:gs pos="67000">
                    <a:srgbClr val="FFFFFF"/>
                  </a:gs>
                </a:gsLst>
                <a:lin ang="5400000" scaled="0"/>
              </a:gradFill>
            </a:endParaRPr>
          </a:p>
        </p:txBody>
      </p:sp>
      <p:sp>
        <p:nvSpPr>
          <p:cNvPr id="77" name="Text Placeholder 4"/>
          <p:cNvSpPr txBox="1">
            <a:spLocks/>
          </p:cNvSpPr>
          <p:nvPr/>
        </p:nvSpPr>
        <p:spPr>
          <a:xfrm>
            <a:off x="212951" y="3254305"/>
            <a:ext cx="2170720" cy="803106"/>
          </a:xfrm>
          <a:prstGeom prst="rect">
            <a:avLst/>
          </a:prstGeom>
          <a:solidFill>
            <a:schemeClr val="bg1">
              <a:lumMod val="85000"/>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ctr" anchorCtr="0" forceAA="0" compatLnSpc="1">
            <a:prstTxWarp prst="textNoShape">
              <a:avLst/>
            </a:prstTxWarp>
            <a:noAutofit/>
          </a:bodyPr>
          <a:lstStyle>
            <a:defPPr>
              <a:defRPr lang="en-US"/>
            </a:defPPr>
            <a:lvl1pPr defTabSz="932472" fontAlgn="base">
              <a:lnSpc>
                <a:spcPct val="90000"/>
              </a:lnSpc>
              <a:spcBef>
                <a:spcPct val="0"/>
              </a:spcBef>
              <a:spcAft>
                <a:spcPct val="0"/>
              </a:spcAft>
              <a:defRPr sz="2400">
                <a:solidFill>
                  <a:srgbClr val="505050"/>
                </a:solidFill>
                <a:ea typeface="Segoe UI" pitchFamily="34" charset="0"/>
                <a:cs typeface="Segoe UI" pitchFamily="34" charset="0"/>
              </a:defRPr>
            </a:lvl1pPr>
          </a:lstStyle>
          <a:p>
            <a:pPr>
              <a:spcAft>
                <a:spcPts val="882"/>
              </a:spcAft>
            </a:pPr>
            <a:endParaRPr lang="en-US" sz="1765" dirty="0">
              <a:gradFill>
                <a:gsLst>
                  <a:gs pos="2917">
                    <a:srgbClr val="FFFFFF"/>
                  </a:gs>
                  <a:gs pos="67000">
                    <a:srgbClr val="FFFFFF"/>
                  </a:gs>
                </a:gsLst>
                <a:lin ang="5400000" scaled="0"/>
              </a:gradFill>
            </a:endParaRPr>
          </a:p>
        </p:txBody>
      </p:sp>
      <p:sp>
        <p:nvSpPr>
          <p:cNvPr id="55" name="TextBox 54"/>
          <p:cNvSpPr txBox="1"/>
          <p:nvPr/>
        </p:nvSpPr>
        <p:spPr>
          <a:xfrm>
            <a:off x="2310602" y="3254305"/>
            <a:ext cx="1304458" cy="800464"/>
          </a:xfrm>
          <a:prstGeom prst="rect">
            <a:avLst/>
          </a:prstGeom>
          <a:solidFill>
            <a:schemeClr val="tx2"/>
          </a:solidFill>
        </p:spPr>
        <p:txBody>
          <a:bodyPr wrap="square" lIns="134445" tIns="107556" rIns="134445" bIns="107556" rtlCol="0">
            <a:noAutofit/>
          </a:bodyPr>
          <a:lstStyle/>
          <a:p>
            <a:pPr defTabSz="685515" fontAlgn="base">
              <a:lnSpc>
                <a:spcPct val="90000"/>
              </a:lnSpc>
              <a:spcBef>
                <a:spcPct val="0"/>
              </a:spcBef>
              <a:spcAft>
                <a:spcPts val="882"/>
              </a:spcAft>
            </a:pPr>
            <a:r>
              <a:rPr lang="en-US" sz="1471" dirty="0">
                <a:gradFill>
                  <a:gsLst>
                    <a:gs pos="2917">
                      <a:srgbClr val="FFFFFF"/>
                    </a:gs>
                    <a:gs pos="67000">
                      <a:srgbClr val="FFFFFF"/>
                    </a:gs>
                  </a:gsLst>
                  <a:lin ang="5400000" scaled="0"/>
                </a:gradFill>
                <a:ea typeface="Segoe UI" pitchFamily="34" charset="0"/>
                <a:cs typeface="Segoe UI" pitchFamily="34" charset="0"/>
              </a:rPr>
              <a:t>Threat resistance</a:t>
            </a:r>
          </a:p>
        </p:txBody>
      </p:sp>
      <p:sp>
        <p:nvSpPr>
          <p:cNvPr id="78" name="Text Placeholder 4"/>
          <p:cNvSpPr txBox="1">
            <a:spLocks/>
          </p:cNvSpPr>
          <p:nvPr/>
        </p:nvSpPr>
        <p:spPr>
          <a:xfrm>
            <a:off x="3615461" y="4087892"/>
            <a:ext cx="2327148" cy="803106"/>
          </a:xfrm>
          <a:prstGeom prst="rect">
            <a:avLst/>
          </a:prstGeom>
          <a:solidFill>
            <a:schemeClr val="bg1">
              <a:lumMod val="85000"/>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ctr" anchorCtr="0" forceAA="0" compatLnSpc="1">
            <a:prstTxWarp prst="textNoShape">
              <a:avLst/>
            </a:prstTxWarp>
            <a:noAutofit/>
          </a:bodyPr>
          <a:lstStyle>
            <a:defPPr>
              <a:defRPr lang="en-US"/>
            </a:defPPr>
            <a:lvl1pPr defTabSz="932472" fontAlgn="base">
              <a:lnSpc>
                <a:spcPct val="90000"/>
              </a:lnSpc>
              <a:spcBef>
                <a:spcPct val="0"/>
              </a:spcBef>
              <a:spcAft>
                <a:spcPct val="0"/>
              </a:spcAft>
              <a:defRPr sz="2400">
                <a:solidFill>
                  <a:srgbClr val="505050"/>
                </a:solidFill>
                <a:ea typeface="Segoe UI" pitchFamily="34" charset="0"/>
                <a:cs typeface="Segoe UI" pitchFamily="34" charset="0"/>
              </a:defRPr>
            </a:lvl1pPr>
          </a:lstStyle>
          <a:p>
            <a:pPr>
              <a:spcAft>
                <a:spcPts val="882"/>
              </a:spcAft>
            </a:pPr>
            <a:endParaRPr lang="en-US" sz="1765" dirty="0">
              <a:gradFill>
                <a:gsLst>
                  <a:gs pos="2917">
                    <a:srgbClr val="FFFFFF"/>
                  </a:gs>
                  <a:gs pos="67000">
                    <a:srgbClr val="FFFFFF"/>
                  </a:gs>
                </a:gsLst>
                <a:lin ang="5400000" scaled="0"/>
              </a:gradFill>
            </a:endParaRPr>
          </a:p>
        </p:txBody>
      </p:sp>
      <p:sp>
        <p:nvSpPr>
          <p:cNvPr id="79" name="Text Placeholder 4"/>
          <p:cNvSpPr txBox="1">
            <a:spLocks/>
          </p:cNvSpPr>
          <p:nvPr/>
        </p:nvSpPr>
        <p:spPr>
          <a:xfrm>
            <a:off x="212951" y="4087892"/>
            <a:ext cx="2170720" cy="803106"/>
          </a:xfrm>
          <a:prstGeom prst="rect">
            <a:avLst/>
          </a:prstGeom>
          <a:solidFill>
            <a:schemeClr val="bg1">
              <a:lumMod val="85000"/>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ctr" anchorCtr="0" forceAA="0" compatLnSpc="1">
            <a:prstTxWarp prst="textNoShape">
              <a:avLst/>
            </a:prstTxWarp>
            <a:noAutofit/>
          </a:bodyPr>
          <a:lstStyle>
            <a:defPPr>
              <a:defRPr lang="en-US"/>
            </a:defPPr>
            <a:lvl1pPr defTabSz="932472" fontAlgn="base">
              <a:lnSpc>
                <a:spcPct val="90000"/>
              </a:lnSpc>
              <a:spcBef>
                <a:spcPct val="0"/>
              </a:spcBef>
              <a:spcAft>
                <a:spcPct val="0"/>
              </a:spcAft>
              <a:defRPr sz="2400">
                <a:solidFill>
                  <a:srgbClr val="505050"/>
                </a:solidFill>
                <a:ea typeface="Segoe UI" pitchFamily="34" charset="0"/>
                <a:cs typeface="Segoe UI" pitchFamily="34" charset="0"/>
              </a:defRPr>
            </a:lvl1pPr>
          </a:lstStyle>
          <a:p>
            <a:pPr>
              <a:spcAft>
                <a:spcPts val="882"/>
              </a:spcAft>
            </a:pPr>
            <a:endParaRPr lang="en-US" sz="1765" dirty="0">
              <a:gradFill>
                <a:gsLst>
                  <a:gs pos="2917">
                    <a:srgbClr val="FFFFFF"/>
                  </a:gs>
                  <a:gs pos="67000">
                    <a:srgbClr val="FFFFFF"/>
                  </a:gs>
                </a:gsLst>
                <a:lin ang="5400000" scaled="0"/>
              </a:gradFill>
            </a:endParaRPr>
          </a:p>
        </p:txBody>
      </p:sp>
      <p:sp>
        <p:nvSpPr>
          <p:cNvPr id="69" name="TextBox 68"/>
          <p:cNvSpPr txBox="1"/>
          <p:nvPr/>
        </p:nvSpPr>
        <p:spPr>
          <a:xfrm>
            <a:off x="2310602" y="4087892"/>
            <a:ext cx="1304458" cy="803106"/>
          </a:xfrm>
          <a:prstGeom prst="rect">
            <a:avLst/>
          </a:prstGeom>
          <a:solidFill>
            <a:schemeClr val="tx2"/>
          </a:solidFill>
        </p:spPr>
        <p:txBody>
          <a:bodyPr wrap="square" lIns="134445" tIns="107556" rIns="134445" bIns="107556" rtlCol="0">
            <a:noAutofit/>
          </a:bodyPr>
          <a:lstStyle/>
          <a:p>
            <a:pPr defTabSz="685515" fontAlgn="base">
              <a:lnSpc>
                <a:spcPct val="90000"/>
              </a:lnSpc>
              <a:spcBef>
                <a:spcPct val="0"/>
              </a:spcBef>
              <a:spcAft>
                <a:spcPts val="882"/>
              </a:spcAft>
            </a:pPr>
            <a:r>
              <a:rPr lang="en-US" sz="1471" dirty="0">
                <a:gradFill>
                  <a:gsLst>
                    <a:gs pos="2917">
                      <a:srgbClr val="FFFFFF"/>
                    </a:gs>
                    <a:gs pos="67000">
                      <a:srgbClr val="FFFFFF"/>
                    </a:gs>
                  </a:gsLst>
                  <a:lin ang="5400000" scaled="0"/>
                </a:gradFill>
                <a:ea typeface="Segoe UI" pitchFamily="34" charset="0"/>
                <a:cs typeface="Segoe UI" pitchFamily="34" charset="0"/>
              </a:rPr>
              <a:t>Security Hardware</a:t>
            </a:r>
          </a:p>
        </p:txBody>
      </p:sp>
      <p:sp>
        <p:nvSpPr>
          <p:cNvPr id="84" name="Windows 10"/>
          <p:cNvSpPr>
            <a:spLocks noEditPoints="1"/>
          </p:cNvSpPr>
          <p:nvPr/>
        </p:nvSpPr>
        <p:spPr bwMode="auto">
          <a:xfrm>
            <a:off x="3775915" y="1063923"/>
            <a:ext cx="1595006" cy="298030"/>
          </a:xfrm>
          <a:custGeom>
            <a:avLst/>
            <a:gdLst>
              <a:gd name="T0" fmla="*/ 295 w 3590"/>
              <a:gd name="T1" fmla="*/ 329 h 668"/>
              <a:gd name="T2" fmla="*/ 0 w 3590"/>
              <a:gd name="T3" fmla="*/ 94 h 668"/>
              <a:gd name="T4" fmla="*/ 295 w 3590"/>
              <a:gd name="T5" fmla="*/ 616 h 668"/>
              <a:gd name="T6" fmla="*/ 284 w 3590"/>
              <a:gd name="T7" fmla="*/ 340 h 668"/>
              <a:gd name="T8" fmla="*/ 284 w 3590"/>
              <a:gd name="T9" fmla="*/ 340 h 668"/>
              <a:gd name="T10" fmla="*/ 3196 w 3590"/>
              <a:gd name="T11" fmla="*/ 160 h 668"/>
              <a:gd name="T12" fmla="*/ 3158 w 3590"/>
              <a:gd name="T13" fmla="*/ 224 h 668"/>
              <a:gd name="T14" fmla="*/ 3223 w 3590"/>
              <a:gd name="T15" fmla="*/ 531 h 668"/>
              <a:gd name="T16" fmla="*/ 3407 w 3590"/>
              <a:gd name="T17" fmla="*/ 139 h 668"/>
              <a:gd name="T18" fmla="*/ 3339 w 3590"/>
              <a:gd name="T19" fmla="*/ 424 h 668"/>
              <a:gd name="T20" fmla="*/ 3513 w 3590"/>
              <a:gd name="T21" fmla="*/ 524 h 668"/>
              <a:gd name="T22" fmla="*/ 3465 w 3590"/>
              <a:gd name="T23" fmla="*/ 125 h 668"/>
              <a:gd name="T24" fmla="*/ 3544 w 3590"/>
              <a:gd name="T25" fmla="*/ 334 h 668"/>
              <a:gd name="T26" fmla="*/ 1215 w 3590"/>
              <a:gd name="T27" fmla="*/ 532 h 668"/>
              <a:gd name="T28" fmla="*/ 1118 w 3590"/>
              <a:gd name="T29" fmla="*/ 240 h 668"/>
              <a:gd name="T30" fmla="*/ 916 w 3590"/>
              <a:gd name="T31" fmla="*/ 133 h 668"/>
              <a:gd name="T32" fmla="*/ 1017 w 3590"/>
              <a:gd name="T33" fmla="*/ 439 h 668"/>
              <a:gd name="T34" fmla="*/ 1242 w 3590"/>
              <a:gd name="T35" fmla="*/ 478 h 668"/>
              <a:gd name="T36" fmla="*/ 1382 w 3590"/>
              <a:gd name="T37" fmla="*/ 133 h 668"/>
              <a:gd name="T38" fmla="*/ 1424 w 3590"/>
              <a:gd name="T39" fmla="*/ 175 h 668"/>
              <a:gd name="T40" fmla="*/ 1467 w 3590"/>
              <a:gd name="T41" fmla="*/ 132 h 668"/>
              <a:gd name="T42" fmla="*/ 1422 w 3590"/>
              <a:gd name="T43" fmla="*/ 247 h 668"/>
              <a:gd name="T44" fmla="*/ 1726 w 3590"/>
              <a:gd name="T45" fmla="*/ 532 h 668"/>
              <a:gd name="T46" fmla="*/ 1581 w 3590"/>
              <a:gd name="T47" fmla="*/ 369 h 668"/>
              <a:gd name="T48" fmla="*/ 1581 w 3590"/>
              <a:gd name="T49" fmla="*/ 247 h 668"/>
              <a:gd name="T50" fmla="*/ 1747 w 3590"/>
              <a:gd name="T51" fmla="*/ 271 h 668"/>
              <a:gd name="T52" fmla="*/ 2041 w 3590"/>
              <a:gd name="T53" fmla="*/ 532 h 668"/>
              <a:gd name="T54" fmla="*/ 1856 w 3590"/>
              <a:gd name="T55" fmla="*/ 500 h 668"/>
              <a:gd name="T56" fmla="*/ 2040 w 3590"/>
              <a:gd name="T57" fmla="*/ 286 h 668"/>
              <a:gd name="T58" fmla="*/ 2087 w 3590"/>
              <a:gd name="T59" fmla="*/ 532 h 668"/>
              <a:gd name="T60" fmla="*/ 1960 w 3590"/>
              <a:gd name="T61" fmla="*/ 279 h 668"/>
              <a:gd name="T62" fmla="*/ 1955 w 3590"/>
              <a:gd name="T63" fmla="*/ 500 h 668"/>
              <a:gd name="T64" fmla="*/ 2387 w 3590"/>
              <a:gd name="T65" fmla="*/ 497 h 668"/>
              <a:gd name="T66" fmla="*/ 2184 w 3590"/>
              <a:gd name="T67" fmla="*/ 281 h 668"/>
              <a:gd name="T68" fmla="*/ 2379 w 3590"/>
              <a:gd name="T69" fmla="*/ 390 h 668"/>
              <a:gd name="T70" fmla="*/ 2192 w 3590"/>
              <a:gd name="T71" fmla="*/ 391 h 668"/>
              <a:gd name="T72" fmla="*/ 2379 w 3590"/>
              <a:gd name="T73" fmla="*/ 390 h 668"/>
              <a:gd name="T74" fmla="*/ 2651 w 3590"/>
              <a:gd name="T75" fmla="*/ 328 h 668"/>
              <a:gd name="T76" fmla="*/ 2576 w 3590"/>
              <a:gd name="T77" fmla="*/ 532 h 668"/>
              <a:gd name="T78" fmla="*/ 2551 w 3590"/>
              <a:gd name="T79" fmla="*/ 461 h 668"/>
              <a:gd name="T80" fmla="*/ 2628 w 3590"/>
              <a:gd name="T81" fmla="*/ 247 h 668"/>
              <a:gd name="T82" fmla="*/ 2735 w 3590"/>
              <a:gd name="T83" fmla="*/ 487 h 668"/>
              <a:gd name="T84" fmla="*/ 3039 w 3590"/>
              <a:gd name="T85" fmla="*/ 456 h 668"/>
              <a:gd name="T86" fmla="*/ 2864 w 3590"/>
              <a:gd name="T87" fmla="*/ 473 h 668"/>
              <a:gd name="T88" fmla="*/ 2934 w 3590"/>
              <a:gd name="T89" fmla="*/ 406 h 668"/>
              <a:gd name="T90" fmla="*/ 2965 w 3590"/>
              <a:gd name="T91" fmla="*/ 240 h 668"/>
              <a:gd name="T92" fmla="*/ 2925 w 3590"/>
              <a:gd name="T93" fmla="*/ 290 h 668"/>
              <a:gd name="T94" fmla="*/ 3022 w 3590"/>
              <a:gd name="T95" fmla="*/ 40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0" h="668">
                <a:moveTo>
                  <a:pt x="295" y="52"/>
                </a:moveTo>
                <a:cubicBezTo>
                  <a:pt x="667" y="0"/>
                  <a:pt x="667" y="0"/>
                  <a:pt x="667" y="0"/>
                </a:cubicBezTo>
                <a:cubicBezTo>
                  <a:pt x="667" y="329"/>
                  <a:pt x="667" y="329"/>
                  <a:pt x="667" y="329"/>
                </a:cubicBezTo>
                <a:cubicBezTo>
                  <a:pt x="295" y="329"/>
                  <a:pt x="295" y="329"/>
                  <a:pt x="295" y="329"/>
                </a:cubicBezTo>
                <a:lnTo>
                  <a:pt x="295" y="52"/>
                </a:lnTo>
                <a:close/>
                <a:moveTo>
                  <a:pt x="284" y="329"/>
                </a:moveTo>
                <a:cubicBezTo>
                  <a:pt x="284" y="54"/>
                  <a:pt x="284" y="54"/>
                  <a:pt x="284" y="54"/>
                </a:cubicBezTo>
                <a:cubicBezTo>
                  <a:pt x="0" y="94"/>
                  <a:pt x="0" y="94"/>
                  <a:pt x="0" y="94"/>
                </a:cubicBezTo>
                <a:cubicBezTo>
                  <a:pt x="0" y="329"/>
                  <a:pt x="0" y="329"/>
                  <a:pt x="0" y="329"/>
                </a:cubicBezTo>
                <a:lnTo>
                  <a:pt x="284" y="329"/>
                </a:lnTo>
                <a:close/>
                <a:moveTo>
                  <a:pt x="295" y="340"/>
                </a:moveTo>
                <a:cubicBezTo>
                  <a:pt x="295" y="616"/>
                  <a:pt x="295" y="616"/>
                  <a:pt x="295" y="616"/>
                </a:cubicBezTo>
                <a:cubicBezTo>
                  <a:pt x="667" y="668"/>
                  <a:pt x="667" y="668"/>
                  <a:pt x="667" y="668"/>
                </a:cubicBezTo>
                <a:cubicBezTo>
                  <a:pt x="667" y="340"/>
                  <a:pt x="667" y="340"/>
                  <a:pt x="667" y="340"/>
                </a:cubicBezTo>
                <a:lnTo>
                  <a:pt x="295" y="340"/>
                </a:lnTo>
                <a:close/>
                <a:moveTo>
                  <a:pt x="284" y="340"/>
                </a:moveTo>
                <a:cubicBezTo>
                  <a:pt x="0" y="340"/>
                  <a:pt x="0" y="340"/>
                  <a:pt x="0" y="340"/>
                </a:cubicBezTo>
                <a:cubicBezTo>
                  <a:pt x="0" y="575"/>
                  <a:pt x="0" y="575"/>
                  <a:pt x="0" y="575"/>
                </a:cubicBezTo>
                <a:cubicBezTo>
                  <a:pt x="284" y="615"/>
                  <a:pt x="284" y="615"/>
                  <a:pt x="284" y="615"/>
                </a:cubicBezTo>
                <a:lnTo>
                  <a:pt x="284" y="340"/>
                </a:lnTo>
                <a:close/>
                <a:moveTo>
                  <a:pt x="3269" y="123"/>
                </a:moveTo>
                <a:cubicBezTo>
                  <a:pt x="3252" y="123"/>
                  <a:pt x="3252" y="123"/>
                  <a:pt x="3252" y="123"/>
                </a:cubicBezTo>
                <a:cubicBezTo>
                  <a:pt x="3245" y="129"/>
                  <a:pt x="3236" y="136"/>
                  <a:pt x="3227" y="142"/>
                </a:cubicBezTo>
                <a:cubicBezTo>
                  <a:pt x="3217" y="148"/>
                  <a:pt x="3207" y="154"/>
                  <a:pt x="3196" y="160"/>
                </a:cubicBezTo>
                <a:cubicBezTo>
                  <a:pt x="3185" y="166"/>
                  <a:pt x="3174" y="171"/>
                  <a:pt x="3163" y="176"/>
                </a:cubicBezTo>
                <a:cubicBezTo>
                  <a:pt x="3152" y="181"/>
                  <a:pt x="3141" y="185"/>
                  <a:pt x="3131" y="187"/>
                </a:cubicBezTo>
                <a:cubicBezTo>
                  <a:pt x="3131" y="234"/>
                  <a:pt x="3131" y="234"/>
                  <a:pt x="3131" y="234"/>
                </a:cubicBezTo>
                <a:cubicBezTo>
                  <a:pt x="3140" y="231"/>
                  <a:pt x="3149" y="228"/>
                  <a:pt x="3158" y="224"/>
                </a:cubicBezTo>
                <a:cubicBezTo>
                  <a:pt x="3168" y="221"/>
                  <a:pt x="3177" y="216"/>
                  <a:pt x="3185" y="212"/>
                </a:cubicBezTo>
                <a:cubicBezTo>
                  <a:pt x="3194" y="207"/>
                  <a:pt x="3201" y="203"/>
                  <a:pt x="3208" y="198"/>
                </a:cubicBezTo>
                <a:cubicBezTo>
                  <a:pt x="3215" y="194"/>
                  <a:pt x="3220" y="190"/>
                  <a:pt x="3223" y="186"/>
                </a:cubicBezTo>
                <a:cubicBezTo>
                  <a:pt x="3223" y="531"/>
                  <a:pt x="3223" y="531"/>
                  <a:pt x="3223" y="531"/>
                </a:cubicBezTo>
                <a:cubicBezTo>
                  <a:pt x="3269" y="531"/>
                  <a:pt x="3269" y="531"/>
                  <a:pt x="3269" y="531"/>
                </a:cubicBezTo>
                <a:lnTo>
                  <a:pt x="3269" y="123"/>
                </a:lnTo>
                <a:close/>
                <a:moveTo>
                  <a:pt x="3465" y="125"/>
                </a:moveTo>
                <a:cubicBezTo>
                  <a:pt x="3443" y="125"/>
                  <a:pt x="3424" y="130"/>
                  <a:pt x="3407" y="139"/>
                </a:cubicBezTo>
                <a:cubicBezTo>
                  <a:pt x="3390" y="148"/>
                  <a:pt x="3376" y="162"/>
                  <a:pt x="3365" y="180"/>
                </a:cubicBezTo>
                <a:cubicBezTo>
                  <a:pt x="3354" y="198"/>
                  <a:pt x="3345" y="221"/>
                  <a:pt x="3339" y="247"/>
                </a:cubicBezTo>
                <a:cubicBezTo>
                  <a:pt x="3333" y="274"/>
                  <a:pt x="3331" y="305"/>
                  <a:pt x="3331" y="340"/>
                </a:cubicBezTo>
                <a:cubicBezTo>
                  <a:pt x="3331" y="371"/>
                  <a:pt x="3333" y="399"/>
                  <a:pt x="3339" y="424"/>
                </a:cubicBezTo>
                <a:cubicBezTo>
                  <a:pt x="3344" y="448"/>
                  <a:pt x="3353" y="469"/>
                  <a:pt x="3363" y="486"/>
                </a:cubicBezTo>
                <a:cubicBezTo>
                  <a:pt x="3374" y="503"/>
                  <a:pt x="3387" y="516"/>
                  <a:pt x="3403" y="525"/>
                </a:cubicBezTo>
                <a:cubicBezTo>
                  <a:pt x="3419" y="533"/>
                  <a:pt x="3436" y="538"/>
                  <a:pt x="3456" y="538"/>
                </a:cubicBezTo>
                <a:cubicBezTo>
                  <a:pt x="3478" y="538"/>
                  <a:pt x="3496" y="533"/>
                  <a:pt x="3513" y="524"/>
                </a:cubicBezTo>
                <a:cubicBezTo>
                  <a:pt x="3530" y="515"/>
                  <a:pt x="3544" y="501"/>
                  <a:pt x="3555" y="484"/>
                </a:cubicBezTo>
                <a:cubicBezTo>
                  <a:pt x="3566" y="466"/>
                  <a:pt x="3575" y="444"/>
                  <a:pt x="3581" y="418"/>
                </a:cubicBezTo>
                <a:cubicBezTo>
                  <a:pt x="3587" y="393"/>
                  <a:pt x="3590" y="363"/>
                  <a:pt x="3590" y="330"/>
                </a:cubicBezTo>
                <a:cubicBezTo>
                  <a:pt x="3590" y="194"/>
                  <a:pt x="3548" y="125"/>
                  <a:pt x="3465" y="125"/>
                </a:cubicBezTo>
                <a:close/>
                <a:moveTo>
                  <a:pt x="3461" y="499"/>
                </a:moveTo>
                <a:cubicBezTo>
                  <a:pt x="3405" y="499"/>
                  <a:pt x="3377" y="445"/>
                  <a:pt x="3377" y="337"/>
                </a:cubicBezTo>
                <a:cubicBezTo>
                  <a:pt x="3377" y="222"/>
                  <a:pt x="3406" y="164"/>
                  <a:pt x="3463" y="164"/>
                </a:cubicBezTo>
                <a:cubicBezTo>
                  <a:pt x="3517" y="164"/>
                  <a:pt x="3544" y="221"/>
                  <a:pt x="3544" y="334"/>
                </a:cubicBezTo>
                <a:cubicBezTo>
                  <a:pt x="3544" y="444"/>
                  <a:pt x="3516" y="499"/>
                  <a:pt x="3461" y="499"/>
                </a:cubicBezTo>
                <a:close/>
                <a:moveTo>
                  <a:pt x="1382" y="133"/>
                </a:moveTo>
                <a:cubicBezTo>
                  <a:pt x="1270" y="532"/>
                  <a:pt x="1270" y="532"/>
                  <a:pt x="1270" y="532"/>
                </a:cubicBezTo>
                <a:cubicBezTo>
                  <a:pt x="1215" y="532"/>
                  <a:pt x="1215" y="532"/>
                  <a:pt x="1215" y="532"/>
                </a:cubicBezTo>
                <a:cubicBezTo>
                  <a:pt x="1133" y="240"/>
                  <a:pt x="1133" y="240"/>
                  <a:pt x="1133" y="240"/>
                </a:cubicBezTo>
                <a:cubicBezTo>
                  <a:pt x="1130" y="229"/>
                  <a:pt x="1128" y="216"/>
                  <a:pt x="1127" y="200"/>
                </a:cubicBezTo>
                <a:cubicBezTo>
                  <a:pt x="1126" y="200"/>
                  <a:pt x="1126" y="200"/>
                  <a:pt x="1126" y="200"/>
                </a:cubicBezTo>
                <a:cubicBezTo>
                  <a:pt x="1124" y="214"/>
                  <a:pt x="1122" y="227"/>
                  <a:pt x="1118" y="240"/>
                </a:cubicBezTo>
                <a:cubicBezTo>
                  <a:pt x="1036" y="532"/>
                  <a:pt x="1036" y="532"/>
                  <a:pt x="1036" y="532"/>
                </a:cubicBezTo>
                <a:cubicBezTo>
                  <a:pt x="981" y="532"/>
                  <a:pt x="981" y="532"/>
                  <a:pt x="981" y="532"/>
                </a:cubicBezTo>
                <a:cubicBezTo>
                  <a:pt x="865" y="133"/>
                  <a:pt x="865" y="133"/>
                  <a:pt x="865" y="133"/>
                </a:cubicBezTo>
                <a:cubicBezTo>
                  <a:pt x="916" y="133"/>
                  <a:pt x="916" y="133"/>
                  <a:pt x="916" y="133"/>
                </a:cubicBezTo>
                <a:cubicBezTo>
                  <a:pt x="1001" y="439"/>
                  <a:pt x="1001" y="439"/>
                  <a:pt x="1001" y="439"/>
                </a:cubicBezTo>
                <a:cubicBezTo>
                  <a:pt x="1004" y="452"/>
                  <a:pt x="1007" y="466"/>
                  <a:pt x="1008" y="479"/>
                </a:cubicBezTo>
                <a:cubicBezTo>
                  <a:pt x="1009" y="479"/>
                  <a:pt x="1009" y="479"/>
                  <a:pt x="1009" y="479"/>
                </a:cubicBezTo>
                <a:cubicBezTo>
                  <a:pt x="1010" y="468"/>
                  <a:pt x="1013" y="454"/>
                  <a:pt x="1017" y="439"/>
                </a:cubicBezTo>
                <a:cubicBezTo>
                  <a:pt x="1106" y="133"/>
                  <a:pt x="1106" y="133"/>
                  <a:pt x="1106" y="133"/>
                </a:cubicBezTo>
                <a:cubicBezTo>
                  <a:pt x="1151" y="133"/>
                  <a:pt x="1151" y="133"/>
                  <a:pt x="1151" y="133"/>
                </a:cubicBezTo>
                <a:cubicBezTo>
                  <a:pt x="1235" y="441"/>
                  <a:pt x="1235" y="441"/>
                  <a:pt x="1235" y="441"/>
                </a:cubicBezTo>
                <a:cubicBezTo>
                  <a:pt x="1238" y="453"/>
                  <a:pt x="1240" y="465"/>
                  <a:pt x="1242" y="478"/>
                </a:cubicBezTo>
                <a:cubicBezTo>
                  <a:pt x="1243" y="478"/>
                  <a:pt x="1243" y="478"/>
                  <a:pt x="1243" y="478"/>
                </a:cubicBezTo>
                <a:cubicBezTo>
                  <a:pt x="1244" y="469"/>
                  <a:pt x="1246" y="456"/>
                  <a:pt x="1250" y="440"/>
                </a:cubicBezTo>
                <a:cubicBezTo>
                  <a:pt x="1332" y="133"/>
                  <a:pt x="1332" y="133"/>
                  <a:pt x="1332" y="133"/>
                </a:cubicBezTo>
                <a:lnTo>
                  <a:pt x="1382" y="133"/>
                </a:lnTo>
                <a:close/>
                <a:moveTo>
                  <a:pt x="1475" y="153"/>
                </a:moveTo>
                <a:cubicBezTo>
                  <a:pt x="1475" y="162"/>
                  <a:pt x="1472" y="169"/>
                  <a:pt x="1466" y="174"/>
                </a:cubicBezTo>
                <a:cubicBezTo>
                  <a:pt x="1461" y="180"/>
                  <a:pt x="1453" y="183"/>
                  <a:pt x="1445" y="183"/>
                </a:cubicBezTo>
                <a:cubicBezTo>
                  <a:pt x="1437" y="183"/>
                  <a:pt x="1430" y="180"/>
                  <a:pt x="1424" y="175"/>
                </a:cubicBezTo>
                <a:cubicBezTo>
                  <a:pt x="1418" y="169"/>
                  <a:pt x="1416" y="162"/>
                  <a:pt x="1416" y="153"/>
                </a:cubicBezTo>
                <a:cubicBezTo>
                  <a:pt x="1416" y="145"/>
                  <a:pt x="1418" y="138"/>
                  <a:pt x="1424" y="132"/>
                </a:cubicBezTo>
                <a:cubicBezTo>
                  <a:pt x="1430" y="127"/>
                  <a:pt x="1437" y="124"/>
                  <a:pt x="1445" y="124"/>
                </a:cubicBezTo>
                <a:cubicBezTo>
                  <a:pt x="1454" y="124"/>
                  <a:pt x="1461" y="127"/>
                  <a:pt x="1467" y="132"/>
                </a:cubicBezTo>
                <a:cubicBezTo>
                  <a:pt x="1472" y="138"/>
                  <a:pt x="1475" y="145"/>
                  <a:pt x="1475" y="153"/>
                </a:cubicBezTo>
                <a:close/>
                <a:moveTo>
                  <a:pt x="1468" y="532"/>
                </a:moveTo>
                <a:cubicBezTo>
                  <a:pt x="1422" y="532"/>
                  <a:pt x="1422" y="532"/>
                  <a:pt x="1422" y="532"/>
                </a:cubicBezTo>
                <a:cubicBezTo>
                  <a:pt x="1422" y="247"/>
                  <a:pt x="1422" y="247"/>
                  <a:pt x="1422" y="247"/>
                </a:cubicBezTo>
                <a:cubicBezTo>
                  <a:pt x="1468" y="247"/>
                  <a:pt x="1468" y="247"/>
                  <a:pt x="1468" y="247"/>
                </a:cubicBezTo>
                <a:lnTo>
                  <a:pt x="1468" y="532"/>
                </a:lnTo>
                <a:close/>
                <a:moveTo>
                  <a:pt x="1772" y="532"/>
                </a:moveTo>
                <a:cubicBezTo>
                  <a:pt x="1726" y="532"/>
                  <a:pt x="1726" y="532"/>
                  <a:pt x="1726" y="532"/>
                </a:cubicBezTo>
                <a:cubicBezTo>
                  <a:pt x="1726" y="369"/>
                  <a:pt x="1726" y="369"/>
                  <a:pt x="1726" y="369"/>
                </a:cubicBezTo>
                <a:cubicBezTo>
                  <a:pt x="1726" y="309"/>
                  <a:pt x="1704" y="279"/>
                  <a:pt x="1660" y="279"/>
                </a:cubicBezTo>
                <a:cubicBezTo>
                  <a:pt x="1638" y="279"/>
                  <a:pt x="1619" y="288"/>
                  <a:pt x="1604" y="305"/>
                </a:cubicBezTo>
                <a:cubicBezTo>
                  <a:pt x="1589" y="322"/>
                  <a:pt x="1581" y="343"/>
                  <a:pt x="1581" y="369"/>
                </a:cubicBezTo>
                <a:cubicBezTo>
                  <a:pt x="1581" y="532"/>
                  <a:pt x="1581" y="532"/>
                  <a:pt x="1581" y="532"/>
                </a:cubicBezTo>
                <a:cubicBezTo>
                  <a:pt x="1536" y="532"/>
                  <a:pt x="1536" y="532"/>
                  <a:pt x="1536" y="532"/>
                </a:cubicBezTo>
                <a:cubicBezTo>
                  <a:pt x="1536" y="247"/>
                  <a:pt x="1536" y="247"/>
                  <a:pt x="1536" y="247"/>
                </a:cubicBezTo>
                <a:cubicBezTo>
                  <a:pt x="1581" y="247"/>
                  <a:pt x="1581" y="247"/>
                  <a:pt x="1581" y="247"/>
                </a:cubicBezTo>
                <a:cubicBezTo>
                  <a:pt x="1581" y="294"/>
                  <a:pt x="1581" y="294"/>
                  <a:pt x="1581" y="294"/>
                </a:cubicBezTo>
                <a:cubicBezTo>
                  <a:pt x="1583" y="294"/>
                  <a:pt x="1583" y="294"/>
                  <a:pt x="1583" y="294"/>
                </a:cubicBezTo>
                <a:cubicBezTo>
                  <a:pt x="1604" y="258"/>
                  <a:pt x="1635" y="240"/>
                  <a:pt x="1676" y="240"/>
                </a:cubicBezTo>
                <a:cubicBezTo>
                  <a:pt x="1707" y="240"/>
                  <a:pt x="1731" y="250"/>
                  <a:pt x="1747" y="271"/>
                </a:cubicBezTo>
                <a:cubicBezTo>
                  <a:pt x="1764" y="291"/>
                  <a:pt x="1772" y="320"/>
                  <a:pt x="1772" y="358"/>
                </a:cubicBezTo>
                <a:lnTo>
                  <a:pt x="1772" y="532"/>
                </a:lnTo>
                <a:close/>
                <a:moveTo>
                  <a:pt x="2087" y="532"/>
                </a:moveTo>
                <a:cubicBezTo>
                  <a:pt x="2041" y="532"/>
                  <a:pt x="2041" y="532"/>
                  <a:pt x="2041" y="532"/>
                </a:cubicBezTo>
                <a:cubicBezTo>
                  <a:pt x="2041" y="483"/>
                  <a:pt x="2041" y="483"/>
                  <a:pt x="2041" y="483"/>
                </a:cubicBezTo>
                <a:cubicBezTo>
                  <a:pt x="2040" y="483"/>
                  <a:pt x="2040" y="483"/>
                  <a:pt x="2040" y="483"/>
                </a:cubicBezTo>
                <a:cubicBezTo>
                  <a:pt x="2019" y="520"/>
                  <a:pt x="1986" y="539"/>
                  <a:pt x="1942" y="539"/>
                </a:cubicBezTo>
                <a:cubicBezTo>
                  <a:pt x="1906" y="539"/>
                  <a:pt x="1878" y="526"/>
                  <a:pt x="1856" y="500"/>
                </a:cubicBezTo>
                <a:cubicBezTo>
                  <a:pt x="1835" y="474"/>
                  <a:pt x="1824" y="440"/>
                  <a:pt x="1824" y="396"/>
                </a:cubicBezTo>
                <a:cubicBezTo>
                  <a:pt x="1824" y="349"/>
                  <a:pt x="1836" y="312"/>
                  <a:pt x="1860" y="283"/>
                </a:cubicBezTo>
                <a:cubicBezTo>
                  <a:pt x="1883" y="255"/>
                  <a:pt x="1915" y="240"/>
                  <a:pt x="1955" y="240"/>
                </a:cubicBezTo>
                <a:cubicBezTo>
                  <a:pt x="1993" y="240"/>
                  <a:pt x="2022" y="256"/>
                  <a:pt x="2040" y="286"/>
                </a:cubicBezTo>
                <a:cubicBezTo>
                  <a:pt x="2041" y="286"/>
                  <a:pt x="2041" y="286"/>
                  <a:pt x="2041" y="286"/>
                </a:cubicBezTo>
                <a:cubicBezTo>
                  <a:pt x="2041" y="110"/>
                  <a:pt x="2041" y="110"/>
                  <a:pt x="2041" y="110"/>
                </a:cubicBezTo>
                <a:cubicBezTo>
                  <a:pt x="2087" y="110"/>
                  <a:pt x="2087" y="110"/>
                  <a:pt x="2087" y="110"/>
                </a:cubicBezTo>
                <a:lnTo>
                  <a:pt x="2087" y="532"/>
                </a:lnTo>
                <a:close/>
                <a:moveTo>
                  <a:pt x="2041" y="403"/>
                </a:moveTo>
                <a:cubicBezTo>
                  <a:pt x="2041" y="361"/>
                  <a:pt x="2041" y="361"/>
                  <a:pt x="2041" y="361"/>
                </a:cubicBezTo>
                <a:cubicBezTo>
                  <a:pt x="2041" y="338"/>
                  <a:pt x="2033" y="318"/>
                  <a:pt x="2018" y="303"/>
                </a:cubicBezTo>
                <a:cubicBezTo>
                  <a:pt x="2002" y="287"/>
                  <a:pt x="1983" y="279"/>
                  <a:pt x="1960" y="279"/>
                </a:cubicBezTo>
                <a:cubicBezTo>
                  <a:pt x="1933" y="279"/>
                  <a:pt x="1911" y="289"/>
                  <a:pt x="1895" y="310"/>
                </a:cubicBezTo>
                <a:cubicBezTo>
                  <a:pt x="1879" y="330"/>
                  <a:pt x="1871" y="358"/>
                  <a:pt x="1871" y="394"/>
                </a:cubicBezTo>
                <a:cubicBezTo>
                  <a:pt x="1871" y="427"/>
                  <a:pt x="1879" y="452"/>
                  <a:pt x="1894" y="471"/>
                </a:cubicBezTo>
                <a:cubicBezTo>
                  <a:pt x="1909" y="490"/>
                  <a:pt x="1929" y="500"/>
                  <a:pt x="1955" y="500"/>
                </a:cubicBezTo>
                <a:cubicBezTo>
                  <a:pt x="1980" y="500"/>
                  <a:pt x="2001" y="491"/>
                  <a:pt x="2017" y="473"/>
                </a:cubicBezTo>
                <a:cubicBezTo>
                  <a:pt x="2033" y="454"/>
                  <a:pt x="2041" y="431"/>
                  <a:pt x="2041" y="403"/>
                </a:cubicBezTo>
                <a:close/>
                <a:moveTo>
                  <a:pt x="2425" y="388"/>
                </a:moveTo>
                <a:cubicBezTo>
                  <a:pt x="2425" y="434"/>
                  <a:pt x="2412" y="470"/>
                  <a:pt x="2387" y="497"/>
                </a:cubicBezTo>
                <a:cubicBezTo>
                  <a:pt x="2361" y="525"/>
                  <a:pt x="2327" y="539"/>
                  <a:pt x="2284" y="539"/>
                </a:cubicBezTo>
                <a:cubicBezTo>
                  <a:pt x="2242" y="539"/>
                  <a:pt x="2208" y="525"/>
                  <a:pt x="2183" y="499"/>
                </a:cubicBezTo>
                <a:cubicBezTo>
                  <a:pt x="2158" y="472"/>
                  <a:pt x="2145" y="437"/>
                  <a:pt x="2145" y="393"/>
                </a:cubicBezTo>
                <a:cubicBezTo>
                  <a:pt x="2145" y="346"/>
                  <a:pt x="2158" y="309"/>
                  <a:pt x="2184" y="281"/>
                </a:cubicBezTo>
                <a:cubicBezTo>
                  <a:pt x="2210" y="254"/>
                  <a:pt x="2245" y="240"/>
                  <a:pt x="2290" y="240"/>
                </a:cubicBezTo>
                <a:cubicBezTo>
                  <a:pt x="2332" y="240"/>
                  <a:pt x="2366" y="253"/>
                  <a:pt x="2389" y="280"/>
                </a:cubicBezTo>
                <a:cubicBezTo>
                  <a:pt x="2413" y="306"/>
                  <a:pt x="2425" y="342"/>
                  <a:pt x="2425" y="388"/>
                </a:cubicBezTo>
                <a:close/>
                <a:moveTo>
                  <a:pt x="2379" y="390"/>
                </a:moveTo>
                <a:cubicBezTo>
                  <a:pt x="2379" y="354"/>
                  <a:pt x="2371" y="327"/>
                  <a:pt x="2355" y="308"/>
                </a:cubicBezTo>
                <a:cubicBezTo>
                  <a:pt x="2339" y="289"/>
                  <a:pt x="2316" y="279"/>
                  <a:pt x="2287" y="279"/>
                </a:cubicBezTo>
                <a:cubicBezTo>
                  <a:pt x="2258" y="279"/>
                  <a:pt x="2234" y="289"/>
                  <a:pt x="2217" y="308"/>
                </a:cubicBezTo>
                <a:cubicBezTo>
                  <a:pt x="2200" y="328"/>
                  <a:pt x="2192" y="356"/>
                  <a:pt x="2192" y="391"/>
                </a:cubicBezTo>
                <a:cubicBezTo>
                  <a:pt x="2192" y="425"/>
                  <a:pt x="2200" y="452"/>
                  <a:pt x="2218" y="471"/>
                </a:cubicBezTo>
                <a:cubicBezTo>
                  <a:pt x="2235" y="490"/>
                  <a:pt x="2258" y="500"/>
                  <a:pt x="2287" y="500"/>
                </a:cubicBezTo>
                <a:cubicBezTo>
                  <a:pt x="2317" y="500"/>
                  <a:pt x="2339" y="490"/>
                  <a:pt x="2355" y="471"/>
                </a:cubicBezTo>
                <a:cubicBezTo>
                  <a:pt x="2371" y="453"/>
                  <a:pt x="2379" y="425"/>
                  <a:pt x="2379" y="390"/>
                </a:cubicBezTo>
                <a:close/>
                <a:moveTo>
                  <a:pt x="2842" y="247"/>
                </a:moveTo>
                <a:cubicBezTo>
                  <a:pt x="2757" y="532"/>
                  <a:pt x="2757" y="532"/>
                  <a:pt x="2757" y="532"/>
                </a:cubicBezTo>
                <a:cubicBezTo>
                  <a:pt x="2710" y="532"/>
                  <a:pt x="2710" y="532"/>
                  <a:pt x="2710" y="532"/>
                </a:cubicBezTo>
                <a:cubicBezTo>
                  <a:pt x="2651" y="328"/>
                  <a:pt x="2651" y="328"/>
                  <a:pt x="2651" y="328"/>
                </a:cubicBezTo>
                <a:cubicBezTo>
                  <a:pt x="2649" y="321"/>
                  <a:pt x="2648" y="312"/>
                  <a:pt x="2647" y="302"/>
                </a:cubicBezTo>
                <a:cubicBezTo>
                  <a:pt x="2646" y="302"/>
                  <a:pt x="2646" y="302"/>
                  <a:pt x="2646" y="302"/>
                </a:cubicBezTo>
                <a:cubicBezTo>
                  <a:pt x="2645" y="308"/>
                  <a:pt x="2643" y="317"/>
                  <a:pt x="2640" y="328"/>
                </a:cubicBezTo>
                <a:cubicBezTo>
                  <a:pt x="2576" y="532"/>
                  <a:pt x="2576" y="532"/>
                  <a:pt x="2576" y="532"/>
                </a:cubicBezTo>
                <a:cubicBezTo>
                  <a:pt x="2531" y="532"/>
                  <a:pt x="2531" y="532"/>
                  <a:pt x="2531" y="532"/>
                </a:cubicBezTo>
                <a:cubicBezTo>
                  <a:pt x="2445" y="247"/>
                  <a:pt x="2445" y="247"/>
                  <a:pt x="2445" y="247"/>
                </a:cubicBezTo>
                <a:cubicBezTo>
                  <a:pt x="2493" y="247"/>
                  <a:pt x="2493" y="247"/>
                  <a:pt x="2493" y="247"/>
                </a:cubicBezTo>
                <a:cubicBezTo>
                  <a:pt x="2551" y="461"/>
                  <a:pt x="2551" y="461"/>
                  <a:pt x="2551" y="461"/>
                </a:cubicBezTo>
                <a:cubicBezTo>
                  <a:pt x="2553" y="469"/>
                  <a:pt x="2554" y="477"/>
                  <a:pt x="2555" y="487"/>
                </a:cubicBezTo>
                <a:cubicBezTo>
                  <a:pt x="2557" y="487"/>
                  <a:pt x="2557" y="487"/>
                  <a:pt x="2557" y="487"/>
                </a:cubicBezTo>
                <a:cubicBezTo>
                  <a:pt x="2558" y="480"/>
                  <a:pt x="2559" y="471"/>
                  <a:pt x="2563" y="461"/>
                </a:cubicBezTo>
                <a:cubicBezTo>
                  <a:pt x="2628" y="247"/>
                  <a:pt x="2628" y="247"/>
                  <a:pt x="2628" y="247"/>
                </a:cubicBezTo>
                <a:cubicBezTo>
                  <a:pt x="2670" y="247"/>
                  <a:pt x="2670" y="247"/>
                  <a:pt x="2670" y="247"/>
                </a:cubicBezTo>
                <a:cubicBezTo>
                  <a:pt x="2729" y="462"/>
                  <a:pt x="2729" y="462"/>
                  <a:pt x="2729" y="462"/>
                </a:cubicBezTo>
                <a:cubicBezTo>
                  <a:pt x="2731" y="469"/>
                  <a:pt x="2732" y="477"/>
                  <a:pt x="2733" y="487"/>
                </a:cubicBezTo>
                <a:cubicBezTo>
                  <a:pt x="2735" y="487"/>
                  <a:pt x="2735" y="487"/>
                  <a:pt x="2735" y="487"/>
                </a:cubicBezTo>
                <a:cubicBezTo>
                  <a:pt x="2735" y="478"/>
                  <a:pt x="2737" y="470"/>
                  <a:pt x="2739" y="462"/>
                </a:cubicBezTo>
                <a:cubicBezTo>
                  <a:pt x="2797" y="247"/>
                  <a:pt x="2797" y="247"/>
                  <a:pt x="2797" y="247"/>
                </a:cubicBezTo>
                <a:lnTo>
                  <a:pt x="2842" y="247"/>
                </a:lnTo>
                <a:close/>
                <a:moveTo>
                  <a:pt x="3039" y="456"/>
                </a:moveTo>
                <a:cubicBezTo>
                  <a:pt x="3039" y="480"/>
                  <a:pt x="3029" y="500"/>
                  <a:pt x="3010" y="516"/>
                </a:cubicBezTo>
                <a:cubicBezTo>
                  <a:pt x="2991" y="531"/>
                  <a:pt x="2966" y="539"/>
                  <a:pt x="2935" y="539"/>
                </a:cubicBezTo>
                <a:cubicBezTo>
                  <a:pt x="2908" y="539"/>
                  <a:pt x="2884" y="533"/>
                  <a:pt x="2864" y="521"/>
                </a:cubicBezTo>
                <a:cubicBezTo>
                  <a:pt x="2864" y="473"/>
                  <a:pt x="2864" y="473"/>
                  <a:pt x="2864" y="473"/>
                </a:cubicBezTo>
                <a:cubicBezTo>
                  <a:pt x="2886" y="491"/>
                  <a:pt x="2911" y="500"/>
                  <a:pt x="2938" y="500"/>
                </a:cubicBezTo>
                <a:cubicBezTo>
                  <a:pt x="2974" y="500"/>
                  <a:pt x="2992" y="487"/>
                  <a:pt x="2992" y="460"/>
                </a:cubicBezTo>
                <a:cubicBezTo>
                  <a:pt x="2992" y="449"/>
                  <a:pt x="2989" y="441"/>
                  <a:pt x="2982" y="434"/>
                </a:cubicBezTo>
                <a:cubicBezTo>
                  <a:pt x="2975" y="427"/>
                  <a:pt x="2959" y="418"/>
                  <a:pt x="2934" y="406"/>
                </a:cubicBezTo>
                <a:cubicBezTo>
                  <a:pt x="2908" y="396"/>
                  <a:pt x="2891" y="384"/>
                  <a:pt x="2880" y="372"/>
                </a:cubicBezTo>
                <a:cubicBezTo>
                  <a:pt x="2870" y="360"/>
                  <a:pt x="2865" y="343"/>
                  <a:pt x="2865" y="323"/>
                </a:cubicBezTo>
                <a:cubicBezTo>
                  <a:pt x="2865" y="299"/>
                  <a:pt x="2874" y="280"/>
                  <a:pt x="2893" y="264"/>
                </a:cubicBezTo>
                <a:cubicBezTo>
                  <a:pt x="2912" y="248"/>
                  <a:pt x="2936" y="240"/>
                  <a:pt x="2965" y="240"/>
                </a:cubicBezTo>
                <a:cubicBezTo>
                  <a:pt x="2987" y="240"/>
                  <a:pt x="3008" y="245"/>
                  <a:pt x="3026" y="254"/>
                </a:cubicBezTo>
                <a:cubicBezTo>
                  <a:pt x="3026" y="299"/>
                  <a:pt x="3026" y="299"/>
                  <a:pt x="3026" y="299"/>
                </a:cubicBezTo>
                <a:cubicBezTo>
                  <a:pt x="3007" y="286"/>
                  <a:pt x="2986" y="279"/>
                  <a:pt x="2961" y="279"/>
                </a:cubicBezTo>
                <a:cubicBezTo>
                  <a:pt x="2946" y="279"/>
                  <a:pt x="2934" y="283"/>
                  <a:pt x="2925" y="290"/>
                </a:cubicBezTo>
                <a:cubicBezTo>
                  <a:pt x="2916" y="298"/>
                  <a:pt x="2911" y="307"/>
                  <a:pt x="2911" y="319"/>
                </a:cubicBezTo>
                <a:cubicBezTo>
                  <a:pt x="2911" y="332"/>
                  <a:pt x="2915" y="341"/>
                  <a:pt x="2922" y="348"/>
                </a:cubicBezTo>
                <a:cubicBezTo>
                  <a:pt x="2929" y="355"/>
                  <a:pt x="2943" y="363"/>
                  <a:pt x="2965" y="372"/>
                </a:cubicBezTo>
                <a:cubicBezTo>
                  <a:pt x="2993" y="383"/>
                  <a:pt x="3012" y="396"/>
                  <a:pt x="3022" y="408"/>
                </a:cubicBezTo>
                <a:cubicBezTo>
                  <a:pt x="3033" y="421"/>
                  <a:pt x="3039" y="437"/>
                  <a:pt x="3039" y="456"/>
                </a:cubicBezTo>
                <a:close/>
              </a:path>
            </a:pathLst>
          </a:custGeom>
          <a:solidFill>
            <a:srgbClr val="00188F"/>
          </a:solidFill>
          <a:ln>
            <a:noFill/>
          </a:ln>
          <a:extLst/>
        </p:spPr>
        <p:txBody>
          <a:bodyPr vert="horz" wrap="square" lIns="67232" tIns="33616" rIns="67232" bIns="33616" numCol="1" anchor="t" anchorCtr="0" compatLnSpc="1">
            <a:prstTxWarp prst="textNoShape">
              <a:avLst/>
            </a:prstTxWarp>
          </a:bodyPr>
          <a:lstStyle/>
          <a:p>
            <a:endParaRPr lang="en-US" sz="1324">
              <a:gradFill>
                <a:gsLst>
                  <a:gs pos="76768">
                    <a:srgbClr val="0078D7"/>
                  </a:gs>
                  <a:gs pos="5000">
                    <a:srgbClr val="0078D7"/>
                  </a:gs>
                </a:gsLst>
                <a:lin ang="5400000" scaled="0"/>
              </a:gradFill>
            </a:endParaRPr>
          </a:p>
        </p:txBody>
      </p:sp>
      <p:pic>
        <p:nvPicPr>
          <p:cNvPr id="4098" name="Picture 2" descr="http://fc04.deviantart.net/fs71/f/2014/045/4/c/_original_logo__windows_7_by_18cjoj-d72e6z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92" y="1062391"/>
            <a:ext cx="1489164" cy="28365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287815" y="1452944"/>
            <a:ext cx="1790218" cy="984089"/>
          </a:xfrm>
          <a:prstGeom prst="rect">
            <a:avLst/>
          </a:prstGeom>
          <a:noFill/>
        </p:spPr>
        <p:txBody>
          <a:bodyPr wrap="square" lIns="134445" tIns="107556" rIns="134445" bIns="107556" rtlCol="0" anchor="t" anchorCtr="0">
            <a:spAutoFit/>
          </a:bodyPr>
          <a:lstStyle/>
          <a:p>
            <a:pPr defTabSz="685714">
              <a:lnSpc>
                <a:spcPct val="90000"/>
              </a:lnSpc>
              <a:spcAft>
                <a:spcPts val="882"/>
              </a:spcAft>
            </a:pPr>
            <a:r>
              <a:rPr lang="en-US" sz="1176" dirty="0" smtClean="0">
                <a:gradFill>
                  <a:gsLst>
                    <a:gs pos="2917">
                      <a:srgbClr val="505050"/>
                    </a:gs>
                    <a:gs pos="30000">
                      <a:srgbClr val="505050"/>
                    </a:gs>
                  </a:gsLst>
                  <a:lin ang="5400000" scaled="0"/>
                </a:gradFill>
              </a:rPr>
              <a:t>I </a:t>
            </a:r>
            <a:r>
              <a:rPr lang="en-US" sz="1176" dirty="0" err="1" smtClean="0">
                <a:gradFill>
                  <a:gsLst>
                    <a:gs pos="2917">
                      <a:srgbClr val="505050"/>
                    </a:gs>
                    <a:gs pos="30000">
                      <a:srgbClr val="505050"/>
                    </a:gs>
                  </a:gsLst>
                  <a:lin ang="5400000" scaled="0"/>
                </a:gradFill>
              </a:rPr>
              <a:t>furti</a:t>
            </a:r>
            <a:r>
              <a:rPr lang="en-US" sz="1176" dirty="0" smtClean="0">
                <a:gradFill>
                  <a:gsLst>
                    <a:gs pos="2917">
                      <a:srgbClr val="505050"/>
                    </a:gs>
                    <a:gs pos="30000">
                      <a:srgbClr val="505050"/>
                    </a:gs>
                  </a:gsLst>
                  <a:lin ang="5400000" scaled="0"/>
                </a:gradFill>
              </a:rPr>
              <a:t> di password </a:t>
            </a:r>
            <a:r>
              <a:rPr lang="en-US" sz="1176" dirty="0" err="1" smtClean="0">
                <a:gradFill>
                  <a:gsLst>
                    <a:gs pos="2917">
                      <a:srgbClr val="505050"/>
                    </a:gs>
                    <a:gs pos="30000">
                      <a:srgbClr val="505050"/>
                    </a:gs>
                  </a:gsLst>
                  <a:lin ang="5400000" scaled="0"/>
                </a:gradFill>
              </a:rPr>
              <a:t>sono</a:t>
            </a:r>
            <a:r>
              <a:rPr lang="en-US" sz="1176" dirty="0" smtClean="0">
                <a:gradFill>
                  <a:gsLst>
                    <a:gs pos="2917">
                      <a:srgbClr val="505050"/>
                    </a:gs>
                    <a:gs pos="30000">
                      <a:srgbClr val="505050"/>
                    </a:gs>
                  </a:gsLst>
                  <a:lin ang="5400000" scaled="0"/>
                </a:gradFill>
              </a:rPr>
              <a:t> in </a:t>
            </a:r>
            <a:r>
              <a:rPr lang="en-US" sz="1176" dirty="0" err="1" smtClean="0">
                <a:gradFill>
                  <a:gsLst>
                    <a:gs pos="2917">
                      <a:srgbClr val="505050"/>
                    </a:gs>
                    <a:gs pos="30000">
                      <a:srgbClr val="505050"/>
                    </a:gs>
                  </a:gsLst>
                  <a:lin ang="5400000" scaled="0"/>
                </a:gradFill>
              </a:rPr>
              <a:t>crescita</a:t>
            </a:r>
            <a:endParaRPr lang="en-US" sz="1176" dirty="0">
              <a:gradFill>
                <a:gsLst>
                  <a:gs pos="2917">
                    <a:srgbClr val="505050"/>
                  </a:gs>
                  <a:gs pos="30000">
                    <a:srgbClr val="505050"/>
                  </a:gs>
                </a:gsLst>
                <a:lin ang="5400000" scaled="0"/>
              </a:gradFill>
            </a:endParaRPr>
          </a:p>
          <a:p>
            <a:pPr defTabSz="685714">
              <a:lnSpc>
                <a:spcPct val="90000"/>
              </a:lnSpc>
              <a:spcAft>
                <a:spcPts val="882"/>
              </a:spcAft>
            </a:pPr>
            <a:r>
              <a:rPr lang="en-US" sz="1176" dirty="0" smtClean="0">
                <a:gradFill>
                  <a:gsLst>
                    <a:gs pos="2917">
                      <a:srgbClr val="505050"/>
                    </a:gs>
                    <a:gs pos="30000">
                      <a:srgbClr val="505050"/>
                    </a:gs>
                  </a:gsLst>
                  <a:lin ang="5400000" scaled="0"/>
                </a:gradFill>
              </a:rPr>
              <a:t>Le </a:t>
            </a:r>
            <a:r>
              <a:rPr lang="en-US" sz="1176" dirty="0" err="1" smtClean="0">
                <a:gradFill>
                  <a:gsLst>
                    <a:gs pos="2917">
                      <a:srgbClr val="505050"/>
                    </a:gs>
                    <a:gs pos="30000">
                      <a:srgbClr val="505050"/>
                    </a:gs>
                  </a:gsLst>
                  <a:lin ang="5400000" scaled="0"/>
                </a:gradFill>
              </a:rPr>
              <a:t>soluzioni</a:t>
            </a:r>
            <a:r>
              <a:rPr lang="en-US" sz="1176" dirty="0" smtClean="0">
                <a:gradFill>
                  <a:gsLst>
                    <a:gs pos="2917">
                      <a:srgbClr val="505050"/>
                    </a:gs>
                    <a:gs pos="30000">
                      <a:srgbClr val="505050"/>
                    </a:gs>
                  </a:gsLst>
                  <a:lin ang="5400000" scaled="0"/>
                </a:gradFill>
              </a:rPr>
              <a:t> Multi-factor </a:t>
            </a:r>
            <a:r>
              <a:rPr lang="en-US" sz="1176" dirty="0" err="1" smtClean="0">
                <a:gradFill>
                  <a:gsLst>
                    <a:gs pos="2917">
                      <a:srgbClr val="505050"/>
                    </a:gs>
                    <a:gs pos="30000">
                      <a:srgbClr val="505050"/>
                    </a:gs>
                  </a:gsLst>
                  <a:lin ang="5400000" scaled="0"/>
                </a:gradFill>
              </a:rPr>
              <a:t>sono</a:t>
            </a:r>
            <a:r>
              <a:rPr lang="en-US" sz="1176" dirty="0" smtClean="0">
                <a:gradFill>
                  <a:gsLst>
                    <a:gs pos="2917">
                      <a:srgbClr val="505050"/>
                    </a:gs>
                    <a:gs pos="30000">
                      <a:srgbClr val="505050"/>
                    </a:gs>
                  </a:gsLst>
                  <a:lin ang="5400000" scaled="0"/>
                </a:gradFill>
              </a:rPr>
              <a:t> </a:t>
            </a:r>
            <a:r>
              <a:rPr lang="en-US" sz="1176" dirty="0" err="1" smtClean="0">
                <a:gradFill>
                  <a:gsLst>
                    <a:gs pos="2917">
                      <a:srgbClr val="505050"/>
                    </a:gs>
                    <a:gs pos="30000">
                      <a:srgbClr val="505050"/>
                    </a:gs>
                  </a:gsLst>
                  <a:lin ang="5400000" scaled="0"/>
                </a:gradFill>
              </a:rPr>
              <a:t>spesso</a:t>
            </a:r>
            <a:r>
              <a:rPr lang="en-US" sz="1176" dirty="0" smtClean="0">
                <a:gradFill>
                  <a:gsLst>
                    <a:gs pos="2917">
                      <a:srgbClr val="505050"/>
                    </a:gs>
                    <a:gs pos="30000">
                      <a:srgbClr val="505050"/>
                    </a:gs>
                  </a:gsLst>
                  <a:lin ang="5400000" scaled="0"/>
                </a:gradFill>
              </a:rPr>
              <a:t> </a:t>
            </a:r>
            <a:r>
              <a:rPr lang="en-US" sz="1176" dirty="0" err="1" smtClean="0">
                <a:gradFill>
                  <a:gsLst>
                    <a:gs pos="2917">
                      <a:srgbClr val="505050"/>
                    </a:gs>
                    <a:gs pos="30000">
                      <a:srgbClr val="505050"/>
                    </a:gs>
                  </a:gsLst>
                  <a:lin ang="5400000" scaled="0"/>
                </a:gradFill>
              </a:rPr>
              <a:t>complesse</a:t>
            </a:r>
            <a:endParaRPr lang="en-US" sz="1176" dirty="0">
              <a:gradFill>
                <a:gsLst>
                  <a:gs pos="2917">
                    <a:srgbClr val="505050"/>
                  </a:gs>
                  <a:gs pos="30000">
                    <a:srgbClr val="505050"/>
                  </a:gs>
                </a:gsLst>
                <a:lin ang="5400000" scaled="0"/>
              </a:gradFill>
            </a:endParaRPr>
          </a:p>
        </p:txBody>
      </p:sp>
      <p:sp>
        <p:nvSpPr>
          <p:cNvPr id="87" name="TextBox 86"/>
          <p:cNvSpPr txBox="1"/>
          <p:nvPr/>
        </p:nvSpPr>
        <p:spPr>
          <a:xfrm>
            <a:off x="3670752" y="1571532"/>
            <a:ext cx="2325114" cy="705808"/>
          </a:xfrm>
          <a:prstGeom prst="rect">
            <a:avLst/>
          </a:prstGeom>
          <a:noFill/>
        </p:spPr>
        <p:txBody>
          <a:bodyPr wrap="square" lIns="134445" tIns="107556" rIns="134445" bIns="107556" rtlCol="0" anchor="ctr" anchorCtr="0">
            <a:spAutoFit/>
          </a:bodyPr>
          <a:lstStyle/>
          <a:p>
            <a:pPr defTabSz="685714">
              <a:lnSpc>
                <a:spcPct val="90000"/>
              </a:lnSpc>
              <a:spcAft>
                <a:spcPts val="147"/>
              </a:spcAft>
            </a:pPr>
            <a:r>
              <a:rPr lang="en-US" sz="1176" dirty="0" err="1" smtClean="0">
                <a:gradFill>
                  <a:gsLst>
                    <a:gs pos="2917">
                      <a:srgbClr val="505050"/>
                    </a:gs>
                    <a:gs pos="30000">
                      <a:srgbClr val="505050"/>
                    </a:gs>
                  </a:gsLst>
                  <a:lin ang="5400000" scaled="0"/>
                </a:gradFill>
              </a:rPr>
              <a:t>Soluzione</a:t>
            </a:r>
            <a:r>
              <a:rPr lang="en-US" sz="1176" dirty="0" smtClean="0">
                <a:gradFill>
                  <a:gsLst>
                    <a:gs pos="2917">
                      <a:srgbClr val="505050"/>
                    </a:gs>
                    <a:gs pos="30000">
                      <a:srgbClr val="505050"/>
                    </a:gs>
                  </a:gsLst>
                  <a:lin ang="5400000" scaled="0"/>
                </a:gradFill>
              </a:rPr>
              <a:t> di </a:t>
            </a:r>
            <a:r>
              <a:rPr lang="en-US" sz="1176" dirty="0" err="1" smtClean="0">
                <a:gradFill>
                  <a:gsLst>
                    <a:gs pos="2917">
                      <a:srgbClr val="505050"/>
                    </a:gs>
                    <a:gs pos="30000">
                      <a:srgbClr val="505050"/>
                    </a:gs>
                  </a:gsLst>
                  <a:lin ang="5400000" scaled="0"/>
                </a:gradFill>
              </a:rPr>
              <a:t>autenticazione</a:t>
            </a:r>
            <a:r>
              <a:rPr lang="en-US" sz="1176" dirty="0" smtClean="0">
                <a:gradFill>
                  <a:gsLst>
                    <a:gs pos="2917">
                      <a:srgbClr val="505050"/>
                    </a:gs>
                    <a:gs pos="30000">
                      <a:srgbClr val="505050"/>
                    </a:gs>
                  </a:gsLst>
                  <a:lin ang="5400000" scaled="0"/>
                </a:gradFill>
              </a:rPr>
              <a:t> </a:t>
            </a:r>
            <a:r>
              <a:rPr lang="en-US" sz="1176" dirty="0" err="1" smtClean="0">
                <a:gradFill>
                  <a:gsLst>
                    <a:gs pos="2917">
                      <a:srgbClr val="505050"/>
                    </a:gs>
                    <a:gs pos="30000">
                      <a:srgbClr val="505050"/>
                    </a:gs>
                  </a:gsLst>
                  <a:lin ang="5400000" scaled="0"/>
                </a:gradFill>
              </a:rPr>
              <a:t>semplice</a:t>
            </a:r>
            <a:r>
              <a:rPr lang="en-US" sz="1176" dirty="0" smtClean="0">
                <a:gradFill>
                  <a:gsLst>
                    <a:gs pos="2917">
                      <a:srgbClr val="505050"/>
                    </a:gs>
                    <a:gs pos="30000">
                      <a:srgbClr val="505050"/>
                    </a:gs>
                  </a:gsLst>
                  <a:lin ang="5400000" scaled="0"/>
                </a:gradFill>
              </a:rPr>
              <a:t> e commune a </a:t>
            </a:r>
            <a:r>
              <a:rPr lang="en-US" sz="1176" dirty="0" err="1" smtClean="0">
                <a:gradFill>
                  <a:gsLst>
                    <a:gs pos="2917">
                      <a:srgbClr val="505050"/>
                    </a:gs>
                    <a:gs pos="30000">
                      <a:srgbClr val="505050"/>
                    </a:gs>
                  </a:gsLst>
                  <a:lin ang="5400000" scaled="0"/>
                </a:gradFill>
              </a:rPr>
              <a:t>tutti</a:t>
            </a:r>
            <a:r>
              <a:rPr lang="en-US" sz="1176" dirty="0" smtClean="0">
                <a:gradFill>
                  <a:gsLst>
                    <a:gs pos="2917">
                      <a:srgbClr val="505050"/>
                    </a:gs>
                    <a:gs pos="30000">
                      <a:srgbClr val="505050"/>
                    </a:gs>
                  </a:gsLst>
                  <a:lin ang="5400000" scaled="0"/>
                </a:gradFill>
              </a:rPr>
              <a:t> I tipi di </a:t>
            </a:r>
            <a:r>
              <a:rPr lang="en-US" sz="1176" dirty="0" err="1" smtClean="0">
                <a:gradFill>
                  <a:gsLst>
                    <a:gs pos="2917">
                      <a:srgbClr val="505050"/>
                    </a:gs>
                    <a:gs pos="30000">
                      <a:srgbClr val="505050"/>
                    </a:gs>
                  </a:gsLst>
                  <a:lin ang="5400000" scaled="0"/>
                </a:gradFill>
              </a:rPr>
              <a:t>utente</a:t>
            </a:r>
            <a:endParaRPr lang="en-US" sz="1176" dirty="0">
              <a:gradFill>
                <a:gsLst>
                  <a:gs pos="2917">
                    <a:srgbClr val="505050"/>
                  </a:gs>
                  <a:gs pos="30000">
                    <a:srgbClr val="505050"/>
                  </a:gs>
                </a:gsLst>
                <a:lin ang="5400000" scaled="0"/>
              </a:gradFill>
            </a:endParaRPr>
          </a:p>
        </p:txBody>
      </p:sp>
      <p:sp>
        <p:nvSpPr>
          <p:cNvPr id="88" name="Rectangle 87"/>
          <p:cNvSpPr/>
          <p:nvPr/>
        </p:nvSpPr>
        <p:spPr bwMode="auto">
          <a:xfrm>
            <a:off x="5959041" y="1350844"/>
            <a:ext cx="3184960" cy="93039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defTabSz="685647" fontAlgn="base">
              <a:lnSpc>
                <a:spcPct val="90000"/>
              </a:lnSpc>
              <a:spcBef>
                <a:spcPct val="0"/>
              </a:spcBef>
              <a:spcAft>
                <a:spcPts val="882"/>
              </a:spcAft>
            </a:pPr>
            <a:r>
              <a:rPr lang="en-US" sz="2059" spc="-29" dirty="0">
                <a:gradFill>
                  <a:gsLst>
                    <a:gs pos="0">
                      <a:srgbClr val="0078D7"/>
                    </a:gs>
                    <a:gs pos="100000">
                      <a:srgbClr val="0078D7"/>
                    </a:gs>
                  </a:gsLst>
                  <a:lin ang="5400000" scaled="0"/>
                </a:gradFill>
                <a:latin typeface="Segoe UI Light"/>
                <a:ea typeface="Segoe UI" pitchFamily="34" charset="0"/>
                <a:cs typeface="Segoe UI" pitchFamily="34" charset="0"/>
              </a:rPr>
              <a:t>Windows Hello</a:t>
            </a:r>
          </a:p>
          <a:p>
            <a:pPr defTabSz="685647" fontAlgn="base">
              <a:lnSpc>
                <a:spcPct val="90000"/>
              </a:lnSpc>
              <a:spcBef>
                <a:spcPct val="0"/>
              </a:spcBef>
              <a:spcAft>
                <a:spcPts val="882"/>
              </a:spcAft>
            </a:pPr>
            <a:r>
              <a:rPr lang="en-US" sz="2059" spc="-29" dirty="0">
                <a:gradFill>
                  <a:gsLst>
                    <a:gs pos="0">
                      <a:srgbClr val="0078D7"/>
                    </a:gs>
                    <a:gs pos="100000">
                      <a:srgbClr val="0078D7"/>
                    </a:gs>
                  </a:gsLst>
                  <a:lin ang="5400000" scaled="0"/>
                </a:gradFill>
                <a:latin typeface="Segoe UI Light"/>
                <a:ea typeface="Segoe UI" pitchFamily="34" charset="0"/>
                <a:cs typeface="Segoe UI" pitchFamily="34" charset="0"/>
              </a:rPr>
              <a:t>Microsoft Passport</a:t>
            </a:r>
          </a:p>
        </p:txBody>
      </p:sp>
      <p:sp>
        <p:nvSpPr>
          <p:cNvPr id="89" name="TextBox 88"/>
          <p:cNvSpPr txBox="1"/>
          <p:nvPr/>
        </p:nvSpPr>
        <p:spPr>
          <a:xfrm>
            <a:off x="272673" y="2356393"/>
            <a:ext cx="1790357" cy="919969"/>
          </a:xfrm>
          <a:prstGeom prst="rect">
            <a:avLst/>
          </a:prstGeom>
          <a:noFill/>
        </p:spPr>
        <p:txBody>
          <a:bodyPr wrap="square" lIns="134445" tIns="107556" rIns="134445" bIns="107556" rtlCol="0" anchor="ctr" anchorCtr="0">
            <a:spAutoFit/>
          </a:bodyPr>
          <a:lstStyle/>
          <a:p>
            <a:pPr defTabSz="685714">
              <a:lnSpc>
                <a:spcPct val="90000"/>
              </a:lnSpc>
              <a:spcAft>
                <a:spcPts val="441"/>
              </a:spcAft>
            </a:pPr>
            <a:r>
              <a:rPr lang="en-US" sz="1176" dirty="0">
                <a:gradFill>
                  <a:gsLst>
                    <a:gs pos="2917">
                      <a:srgbClr val="505050"/>
                    </a:gs>
                    <a:gs pos="30000">
                      <a:srgbClr val="505050"/>
                    </a:gs>
                  </a:gsLst>
                  <a:lin ang="5400000" scaled="0"/>
                </a:gradFill>
              </a:rPr>
              <a:t>Disk encryption </a:t>
            </a:r>
            <a:r>
              <a:rPr lang="en-US" sz="1176" dirty="0" smtClean="0">
                <a:gradFill>
                  <a:gsLst>
                    <a:gs pos="2917">
                      <a:srgbClr val="505050"/>
                    </a:gs>
                    <a:gs pos="30000">
                      <a:srgbClr val="505050"/>
                    </a:gs>
                  </a:gsLst>
                  <a:lin ang="5400000" scaled="0"/>
                </a:gradFill>
              </a:rPr>
              <a:t>difficile da </a:t>
            </a:r>
            <a:r>
              <a:rPr lang="en-US" sz="1176" dirty="0" err="1" smtClean="0">
                <a:gradFill>
                  <a:gsLst>
                    <a:gs pos="2917">
                      <a:srgbClr val="505050"/>
                    </a:gs>
                    <a:gs pos="30000">
                      <a:srgbClr val="505050"/>
                    </a:gs>
                  </a:gsLst>
                  <a:lin ang="5400000" scaled="0"/>
                </a:gradFill>
              </a:rPr>
              <a:t>deployare</a:t>
            </a:r>
            <a:endParaRPr lang="en-US" sz="1176" dirty="0">
              <a:gradFill>
                <a:gsLst>
                  <a:gs pos="2917">
                    <a:srgbClr val="505050"/>
                  </a:gs>
                  <a:gs pos="30000">
                    <a:srgbClr val="505050"/>
                  </a:gs>
                </a:gsLst>
                <a:lin ang="5400000" scaled="0"/>
              </a:gradFill>
            </a:endParaRPr>
          </a:p>
          <a:p>
            <a:pPr defTabSz="685714">
              <a:lnSpc>
                <a:spcPct val="90000"/>
              </a:lnSpc>
              <a:spcAft>
                <a:spcPts val="441"/>
              </a:spcAft>
            </a:pPr>
            <a:r>
              <a:rPr lang="en-US" sz="1176" dirty="0" err="1" smtClean="0">
                <a:gradFill>
                  <a:gsLst>
                    <a:gs pos="2917">
                      <a:srgbClr val="505050"/>
                    </a:gs>
                    <a:gs pos="30000">
                      <a:srgbClr val="505050"/>
                    </a:gs>
                  </a:gsLst>
                  <a:lin ang="5400000" scaled="0"/>
                </a:gradFill>
              </a:rPr>
              <a:t>Utilizzo</a:t>
            </a:r>
            <a:r>
              <a:rPr lang="en-US" sz="1176" dirty="0" smtClean="0">
                <a:gradFill>
                  <a:gsLst>
                    <a:gs pos="2917">
                      <a:srgbClr val="505050"/>
                    </a:gs>
                    <a:gs pos="30000">
                      <a:srgbClr val="505050"/>
                    </a:gs>
                  </a:gsLst>
                  <a:lin ang="5400000" scaled="0"/>
                </a:gradFill>
              </a:rPr>
              <a:t> di DPL di </a:t>
            </a:r>
            <a:r>
              <a:rPr lang="en-US" sz="1176" dirty="0" err="1" smtClean="0">
                <a:gradFill>
                  <a:gsLst>
                    <a:gs pos="2917">
                      <a:srgbClr val="505050"/>
                    </a:gs>
                    <a:gs pos="30000">
                      <a:srgbClr val="505050"/>
                    </a:gs>
                  </a:gsLst>
                  <a:lin ang="5400000" scaled="0"/>
                </a:gradFill>
              </a:rPr>
              <a:t>terze</a:t>
            </a:r>
            <a:r>
              <a:rPr lang="en-US" sz="1176" dirty="0" smtClean="0">
                <a:gradFill>
                  <a:gsLst>
                    <a:gs pos="2917">
                      <a:srgbClr val="505050"/>
                    </a:gs>
                    <a:gs pos="30000">
                      <a:srgbClr val="505050"/>
                    </a:gs>
                  </a:gsLst>
                  <a:lin ang="5400000" scaled="0"/>
                </a:gradFill>
              </a:rPr>
              <a:t> </a:t>
            </a:r>
            <a:r>
              <a:rPr lang="en-US" sz="1176" dirty="0" err="1" smtClean="0">
                <a:gradFill>
                  <a:gsLst>
                    <a:gs pos="2917">
                      <a:srgbClr val="505050"/>
                    </a:gs>
                    <a:gs pos="30000">
                      <a:srgbClr val="505050"/>
                    </a:gs>
                  </a:gsLst>
                  <a:lin ang="5400000" scaled="0"/>
                </a:gradFill>
              </a:rPr>
              <a:t>parti</a:t>
            </a:r>
            <a:endParaRPr lang="en-US" sz="1176" dirty="0">
              <a:gradFill>
                <a:gsLst>
                  <a:gs pos="2917">
                    <a:srgbClr val="505050"/>
                  </a:gs>
                  <a:gs pos="30000">
                    <a:srgbClr val="505050"/>
                  </a:gs>
                </a:gsLst>
                <a:lin ang="5400000" scaled="0"/>
              </a:gradFill>
            </a:endParaRPr>
          </a:p>
        </p:txBody>
      </p:sp>
      <p:sp>
        <p:nvSpPr>
          <p:cNvPr id="90" name="TextBox 89"/>
          <p:cNvSpPr txBox="1"/>
          <p:nvPr/>
        </p:nvSpPr>
        <p:spPr>
          <a:xfrm>
            <a:off x="3670753" y="2437824"/>
            <a:ext cx="2008691" cy="757104"/>
          </a:xfrm>
          <a:prstGeom prst="rect">
            <a:avLst/>
          </a:prstGeom>
          <a:noFill/>
        </p:spPr>
        <p:txBody>
          <a:bodyPr wrap="square" lIns="134445" tIns="107556" rIns="134445" bIns="107556" rtlCol="0" anchor="ctr" anchorCtr="0">
            <a:spAutoFit/>
          </a:bodyPr>
          <a:lstStyle>
            <a:defPPr>
              <a:defRPr lang="en-US"/>
            </a:defPPr>
            <a:lvl1pPr defTabSz="932563">
              <a:lnSpc>
                <a:spcPct val="90000"/>
              </a:lnSpc>
              <a:spcAft>
                <a:spcPts val="1200"/>
              </a:spcAft>
              <a:defRPr sz="1599">
                <a:gradFill>
                  <a:gsLst>
                    <a:gs pos="2917">
                      <a:srgbClr val="505050"/>
                    </a:gs>
                    <a:gs pos="30000">
                      <a:srgbClr val="505050"/>
                    </a:gs>
                  </a:gsLst>
                  <a:lin ang="5400000" scaled="0"/>
                </a:gradFill>
              </a:defRPr>
            </a:lvl1pPr>
          </a:lstStyle>
          <a:p>
            <a:pPr>
              <a:spcAft>
                <a:spcPts val="441"/>
              </a:spcAft>
            </a:pPr>
            <a:r>
              <a:rPr lang="en-US" sz="1176" dirty="0"/>
              <a:t>Disk encryption </a:t>
            </a:r>
            <a:r>
              <a:rPr lang="en-US" sz="1176" dirty="0" smtClean="0"/>
              <a:t>OOB</a:t>
            </a:r>
            <a:endParaRPr lang="en-US" sz="1176" dirty="0"/>
          </a:p>
          <a:p>
            <a:pPr>
              <a:spcAft>
                <a:spcPts val="441"/>
              </a:spcAft>
            </a:pPr>
            <a:r>
              <a:rPr lang="en-US" sz="1176" dirty="0"/>
              <a:t>DLP in </a:t>
            </a:r>
            <a:r>
              <a:rPr lang="en-US" sz="1176" dirty="0" smtClean="0"/>
              <a:t>Windows </a:t>
            </a:r>
            <a:r>
              <a:rPr lang="en-US" sz="1176" dirty="0" err="1" smtClean="0"/>
              <a:t>integrabile</a:t>
            </a:r>
            <a:r>
              <a:rPr lang="en-US" sz="1176" dirty="0" smtClean="0"/>
              <a:t> con Azure e </a:t>
            </a:r>
            <a:r>
              <a:rPr lang="en-US" sz="1176" dirty="0"/>
              <a:t>Office</a:t>
            </a:r>
          </a:p>
        </p:txBody>
      </p:sp>
      <p:sp>
        <p:nvSpPr>
          <p:cNvPr id="91" name="Rectangle 90"/>
          <p:cNvSpPr/>
          <p:nvPr/>
        </p:nvSpPr>
        <p:spPr bwMode="auto">
          <a:xfrm>
            <a:off x="5959041" y="2420719"/>
            <a:ext cx="3184960" cy="80046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defTabSz="685647" fontAlgn="base">
              <a:lnSpc>
                <a:spcPct val="90000"/>
              </a:lnSpc>
              <a:spcBef>
                <a:spcPct val="0"/>
              </a:spcBef>
              <a:spcAft>
                <a:spcPts val="882"/>
              </a:spcAft>
            </a:pPr>
            <a:r>
              <a:rPr lang="en-US" sz="2059" spc="-29" dirty="0">
                <a:gradFill>
                  <a:gsLst>
                    <a:gs pos="0">
                      <a:srgbClr val="0078D7"/>
                    </a:gs>
                    <a:gs pos="100000">
                      <a:srgbClr val="0078D7"/>
                    </a:gs>
                  </a:gsLst>
                  <a:lin ang="5400000" scaled="0"/>
                </a:gradFill>
                <a:latin typeface="Segoe UI Light"/>
                <a:ea typeface="Segoe UI" pitchFamily="34" charset="0"/>
                <a:cs typeface="Segoe UI" pitchFamily="34" charset="0"/>
              </a:rPr>
              <a:t>BitLocker</a:t>
            </a:r>
          </a:p>
          <a:p>
            <a:pPr defTabSz="685647" fontAlgn="base">
              <a:lnSpc>
                <a:spcPct val="90000"/>
              </a:lnSpc>
              <a:spcBef>
                <a:spcPct val="0"/>
              </a:spcBef>
              <a:spcAft>
                <a:spcPts val="882"/>
              </a:spcAft>
            </a:pPr>
            <a:r>
              <a:rPr lang="en-US" sz="2059" spc="-29" dirty="0">
                <a:gradFill>
                  <a:gsLst>
                    <a:gs pos="0">
                      <a:srgbClr val="0078D7"/>
                    </a:gs>
                    <a:gs pos="100000">
                      <a:srgbClr val="0078D7"/>
                    </a:gs>
                  </a:gsLst>
                  <a:lin ang="5400000" scaled="0"/>
                </a:gradFill>
                <a:latin typeface="Segoe UI Light"/>
                <a:ea typeface="Segoe UI" pitchFamily="34" charset="0"/>
                <a:cs typeface="Segoe UI" pitchFamily="34" charset="0"/>
              </a:rPr>
              <a:t>Enterprise Data Protection</a:t>
            </a:r>
          </a:p>
        </p:txBody>
      </p:sp>
      <p:sp>
        <p:nvSpPr>
          <p:cNvPr id="92" name="TextBox 91"/>
          <p:cNvSpPr txBox="1"/>
          <p:nvPr/>
        </p:nvSpPr>
        <p:spPr>
          <a:xfrm>
            <a:off x="272674" y="3189979"/>
            <a:ext cx="1647503" cy="919969"/>
          </a:xfrm>
          <a:prstGeom prst="rect">
            <a:avLst/>
          </a:prstGeom>
          <a:noFill/>
        </p:spPr>
        <p:txBody>
          <a:bodyPr wrap="square" lIns="134445" tIns="107556" rIns="134445" bIns="107556" rtlCol="0" anchor="ctr" anchorCtr="0">
            <a:spAutoFit/>
          </a:bodyPr>
          <a:lstStyle/>
          <a:p>
            <a:pPr defTabSz="685714">
              <a:lnSpc>
                <a:spcPct val="90000"/>
              </a:lnSpc>
              <a:spcAft>
                <a:spcPts val="441"/>
              </a:spcAft>
            </a:pPr>
            <a:r>
              <a:rPr lang="en-US" sz="1176" dirty="0">
                <a:gradFill>
                  <a:gsLst>
                    <a:gs pos="2917">
                      <a:srgbClr val="505050"/>
                    </a:gs>
                    <a:gs pos="30000">
                      <a:srgbClr val="505050"/>
                    </a:gs>
                  </a:gsLst>
                  <a:lin ang="5400000" scaled="0"/>
                </a:gradFill>
              </a:rPr>
              <a:t>300K’s+ malware new threats per day</a:t>
            </a:r>
          </a:p>
          <a:p>
            <a:pPr defTabSz="685714">
              <a:lnSpc>
                <a:spcPct val="90000"/>
              </a:lnSpc>
              <a:spcAft>
                <a:spcPts val="441"/>
              </a:spcAft>
            </a:pPr>
            <a:r>
              <a:rPr lang="en-US" sz="1176" dirty="0" err="1" smtClean="0">
                <a:gradFill>
                  <a:gsLst>
                    <a:gs pos="2917">
                      <a:srgbClr val="505050"/>
                    </a:gs>
                    <a:gs pos="30000">
                      <a:srgbClr val="505050"/>
                    </a:gs>
                  </a:gsLst>
                  <a:lin ang="5400000" scaled="0"/>
                </a:gradFill>
              </a:rPr>
              <a:t>Gli</a:t>
            </a:r>
            <a:r>
              <a:rPr lang="en-US" sz="1176" dirty="0" smtClean="0">
                <a:gradFill>
                  <a:gsLst>
                    <a:gs pos="2917">
                      <a:srgbClr val="505050"/>
                    </a:gs>
                    <a:gs pos="30000">
                      <a:srgbClr val="505050"/>
                    </a:gs>
                  </a:gsLst>
                  <a:lin ang="5400000" scaled="0"/>
                </a:gradFill>
              </a:rPr>
              <a:t> AV non </a:t>
            </a:r>
            <a:r>
              <a:rPr lang="en-US" sz="1176" dirty="0" err="1" smtClean="0">
                <a:gradFill>
                  <a:gsLst>
                    <a:gs pos="2917">
                      <a:srgbClr val="505050"/>
                    </a:gs>
                    <a:gs pos="30000">
                      <a:srgbClr val="505050"/>
                    </a:gs>
                  </a:gsLst>
                  <a:lin ang="5400000" scaled="0"/>
                </a:gradFill>
              </a:rPr>
              <a:t>possono</a:t>
            </a:r>
            <a:r>
              <a:rPr lang="en-US" sz="1176" dirty="0" smtClean="0">
                <a:gradFill>
                  <a:gsLst>
                    <a:gs pos="2917">
                      <a:srgbClr val="505050"/>
                    </a:gs>
                    <a:gs pos="30000">
                      <a:srgbClr val="505050"/>
                    </a:gs>
                  </a:gsLst>
                  <a:lin ang="5400000" scaled="0"/>
                </a:gradFill>
              </a:rPr>
              <a:t> </a:t>
            </a:r>
            <a:r>
              <a:rPr lang="en-US" sz="1176" dirty="0" err="1" smtClean="0">
                <a:gradFill>
                  <a:gsLst>
                    <a:gs pos="2917">
                      <a:srgbClr val="505050"/>
                    </a:gs>
                    <a:gs pos="30000">
                      <a:srgbClr val="505050"/>
                    </a:gs>
                  </a:gsLst>
                  <a:lin ang="5400000" scaled="0"/>
                </a:gradFill>
              </a:rPr>
              <a:t>tenere</a:t>
            </a:r>
            <a:r>
              <a:rPr lang="en-US" sz="1176" dirty="0" smtClean="0">
                <a:gradFill>
                  <a:gsLst>
                    <a:gs pos="2917">
                      <a:srgbClr val="505050"/>
                    </a:gs>
                    <a:gs pos="30000">
                      <a:srgbClr val="505050"/>
                    </a:gs>
                  </a:gsLst>
                  <a:lin ang="5400000" scaled="0"/>
                </a:gradFill>
              </a:rPr>
              <a:t> </a:t>
            </a:r>
            <a:r>
              <a:rPr lang="en-US" sz="1176" dirty="0" err="1" smtClean="0">
                <a:gradFill>
                  <a:gsLst>
                    <a:gs pos="2917">
                      <a:srgbClr val="505050"/>
                    </a:gs>
                    <a:gs pos="30000">
                      <a:srgbClr val="505050"/>
                    </a:gs>
                  </a:gsLst>
                  <a:lin ang="5400000" scaled="0"/>
                </a:gradFill>
              </a:rPr>
              <a:t>il</a:t>
            </a:r>
            <a:r>
              <a:rPr lang="en-US" sz="1176" dirty="0" smtClean="0">
                <a:gradFill>
                  <a:gsLst>
                    <a:gs pos="2917">
                      <a:srgbClr val="505050"/>
                    </a:gs>
                    <a:gs pos="30000">
                      <a:srgbClr val="505050"/>
                    </a:gs>
                  </a:gsLst>
                  <a:lin ang="5400000" scaled="0"/>
                </a:gradFill>
              </a:rPr>
              <a:t> </a:t>
            </a:r>
            <a:r>
              <a:rPr lang="en-US" sz="1176" dirty="0" err="1" smtClean="0">
                <a:gradFill>
                  <a:gsLst>
                    <a:gs pos="2917">
                      <a:srgbClr val="505050"/>
                    </a:gs>
                    <a:gs pos="30000">
                      <a:srgbClr val="505050"/>
                    </a:gs>
                  </a:gsLst>
                  <a:lin ang="5400000" scaled="0"/>
                </a:gradFill>
              </a:rPr>
              <a:t>passo</a:t>
            </a:r>
            <a:endParaRPr lang="en-US" sz="1176" dirty="0">
              <a:gradFill>
                <a:gsLst>
                  <a:gs pos="2917">
                    <a:srgbClr val="505050"/>
                  </a:gs>
                  <a:gs pos="30000">
                    <a:srgbClr val="505050"/>
                  </a:gs>
                </a:gsLst>
                <a:lin ang="5400000" scaled="0"/>
              </a:gradFill>
            </a:endParaRPr>
          </a:p>
        </p:txBody>
      </p:sp>
      <p:sp>
        <p:nvSpPr>
          <p:cNvPr id="93" name="TextBox 92"/>
          <p:cNvSpPr txBox="1"/>
          <p:nvPr/>
        </p:nvSpPr>
        <p:spPr>
          <a:xfrm>
            <a:off x="3670753" y="3189979"/>
            <a:ext cx="1906130" cy="919969"/>
          </a:xfrm>
          <a:prstGeom prst="rect">
            <a:avLst/>
          </a:prstGeom>
          <a:noFill/>
        </p:spPr>
        <p:txBody>
          <a:bodyPr wrap="square" lIns="134445" tIns="107556" rIns="134445" bIns="107556" rtlCol="0" anchor="ctr" anchorCtr="0">
            <a:spAutoFit/>
          </a:bodyPr>
          <a:lstStyle>
            <a:defPPr>
              <a:defRPr lang="en-US"/>
            </a:defPPr>
            <a:lvl1pPr defTabSz="932563">
              <a:lnSpc>
                <a:spcPct val="90000"/>
              </a:lnSpc>
              <a:spcAft>
                <a:spcPts val="1200"/>
              </a:spcAft>
              <a:defRPr sz="1599">
                <a:gradFill>
                  <a:gsLst>
                    <a:gs pos="2917">
                      <a:srgbClr val="505050"/>
                    </a:gs>
                    <a:gs pos="30000">
                      <a:srgbClr val="505050"/>
                    </a:gs>
                  </a:gsLst>
                  <a:lin ang="5400000" scaled="0"/>
                </a:gradFill>
              </a:defRPr>
            </a:lvl1pPr>
          </a:lstStyle>
          <a:p>
            <a:pPr>
              <a:spcAft>
                <a:spcPts val="441"/>
              </a:spcAft>
            </a:pPr>
            <a:r>
              <a:rPr lang="en-US" sz="1176" dirty="0" err="1" smtClean="0"/>
              <a:t>Protezione</a:t>
            </a:r>
            <a:r>
              <a:rPr lang="en-US" sz="1176" dirty="0" smtClean="0"/>
              <a:t> da malware threats non </a:t>
            </a:r>
            <a:r>
              <a:rPr lang="en-US" sz="1176" dirty="0" err="1" smtClean="0"/>
              <a:t>rilevati</a:t>
            </a:r>
            <a:endParaRPr lang="en-US" sz="1176" dirty="0" smtClean="0"/>
          </a:p>
          <a:p>
            <a:pPr>
              <a:spcAft>
                <a:spcPts val="441"/>
              </a:spcAft>
            </a:pPr>
            <a:r>
              <a:rPr lang="en-US" sz="1176" dirty="0" smtClean="0"/>
              <a:t>Lock </a:t>
            </a:r>
            <a:r>
              <a:rPr lang="en-US" sz="1176" dirty="0"/>
              <a:t>down Window </a:t>
            </a:r>
            <a:r>
              <a:rPr lang="en-US" sz="1176" dirty="0" smtClean="0"/>
              <a:t>per </a:t>
            </a:r>
            <a:r>
              <a:rPr lang="en-US" sz="1176" dirty="0" err="1" smtClean="0"/>
              <a:t>eseguire</a:t>
            </a:r>
            <a:r>
              <a:rPr lang="en-US" sz="1176" dirty="0" smtClean="0"/>
              <a:t> solo trusted </a:t>
            </a:r>
            <a:r>
              <a:rPr lang="en-US" sz="1176" dirty="0"/>
              <a:t>apps</a:t>
            </a:r>
          </a:p>
        </p:txBody>
      </p:sp>
      <p:sp>
        <p:nvSpPr>
          <p:cNvPr id="94" name="Rectangle 93"/>
          <p:cNvSpPr/>
          <p:nvPr/>
        </p:nvSpPr>
        <p:spPr bwMode="auto">
          <a:xfrm>
            <a:off x="5959041" y="3254305"/>
            <a:ext cx="3184960" cy="8004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defTabSz="685647" fontAlgn="base">
              <a:lnSpc>
                <a:spcPct val="90000"/>
              </a:lnSpc>
              <a:spcBef>
                <a:spcPct val="0"/>
              </a:spcBef>
              <a:spcAft>
                <a:spcPts val="882"/>
              </a:spcAft>
            </a:pPr>
            <a:r>
              <a:rPr lang="en-US" sz="2059" spc="-29" dirty="0">
                <a:gradFill>
                  <a:gsLst>
                    <a:gs pos="0">
                      <a:srgbClr val="0078D7"/>
                    </a:gs>
                    <a:gs pos="100000">
                      <a:srgbClr val="0078D7"/>
                    </a:gs>
                  </a:gsLst>
                  <a:lin ang="5400000" scaled="0"/>
                </a:gradFill>
                <a:latin typeface="Segoe UI Light"/>
                <a:ea typeface="Segoe UI" pitchFamily="34" charset="0"/>
                <a:cs typeface="Segoe UI" pitchFamily="34" charset="0"/>
              </a:rPr>
              <a:t>Device Guard</a:t>
            </a:r>
          </a:p>
          <a:p>
            <a:pPr defTabSz="685647" fontAlgn="base">
              <a:lnSpc>
                <a:spcPct val="90000"/>
              </a:lnSpc>
              <a:spcBef>
                <a:spcPct val="0"/>
              </a:spcBef>
              <a:spcAft>
                <a:spcPts val="882"/>
              </a:spcAft>
            </a:pPr>
            <a:r>
              <a:rPr lang="en-US" sz="2059" spc="-29" dirty="0">
                <a:gradFill>
                  <a:gsLst>
                    <a:gs pos="0">
                      <a:srgbClr val="0078D7"/>
                    </a:gs>
                    <a:gs pos="100000">
                      <a:srgbClr val="0078D7"/>
                    </a:gs>
                  </a:gsLst>
                  <a:lin ang="5400000" scaled="0"/>
                </a:gradFill>
                <a:latin typeface="Segoe UI Light"/>
                <a:ea typeface="Segoe UI" pitchFamily="34" charset="0"/>
                <a:cs typeface="Segoe UI" pitchFamily="34" charset="0"/>
              </a:rPr>
              <a:t>Windows Defender</a:t>
            </a:r>
          </a:p>
        </p:txBody>
      </p:sp>
      <p:sp>
        <p:nvSpPr>
          <p:cNvPr id="95" name="TextBox 94"/>
          <p:cNvSpPr txBox="1"/>
          <p:nvPr/>
        </p:nvSpPr>
        <p:spPr>
          <a:xfrm>
            <a:off x="272674" y="4023565"/>
            <a:ext cx="1903249" cy="919969"/>
          </a:xfrm>
          <a:prstGeom prst="rect">
            <a:avLst/>
          </a:prstGeom>
          <a:noFill/>
        </p:spPr>
        <p:txBody>
          <a:bodyPr wrap="square" lIns="134445" tIns="107556" rIns="134445" bIns="107556" rtlCol="0" anchor="ctr" anchorCtr="0">
            <a:spAutoFit/>
          </a:bodyPr>
          <a:lstStyle/>
          <a:p>
            <a:pPr defTabSz="685714">
              <a:lnSpc>
                <a:spcPct val="90000"/>
              </a:lnSpc>
              <a:spcAft>
                <a:spcPts val="441"/>
              </a:spcAft>
            </a:pPr>
            <a:r>
              <a:rPr lang="en-US" sz="1176" dirty="0" err="1" smtClean="0">
                <a:gradFill>
                  <a:gsLst>
                    <a:gs pos="2917">
                      <a:srgbClr val="505050"/>
                    </a:gs>
                    <a:gs pos="30000">
                      <a:srgbClr val="505050"/>
                    </a:gs>
                  </a:gsLst>
                  <a:lin ang="5400000" scaled="0"/>
                </a:gradFill>
              </a:rPr>
              <a:t>Integrità</a:t>
            </a:r>
            <a:r>
              <a:rPr lang="en-US" sz="1176" dirty="0" smtClean="0">
                <a:gradFill>
                  <a:gsLst>
                    <a:gs pos="2917">
                      <a:srgbClr val="505050"/>
                    </a:gs>
                    <a:gs pos="30000">
                      <a:srgbClr val="505050"/>
                    </a:gs>
                  </a:gsLst>
                  <a:lin ang="5400000" scaled="0"/>
                </a:gradFill>
              </a:rPr>
              <a:t> del Sistema </a:t>
            </a:r>
            <a:r>
              <a:rPr lang="en-US" sz="1176" dirty="0" err="1" smtClean="0">
                <a:gradFill>
                  <a:gsLst>
                    <a:gs pos="2917">
                      <a:srgbClr val="505050"/>
                    </a:gs>
                    <a:gs pos="30000">
                      <a:srgbClr val="505050"/>
                    </a:gs>
                  </a:gsLst>
                  <a:lin ang="5400000" scaled="0"/>
                </a:gradFill>
              </a:rPr>
              <a:t>può</a:t>
            </a:r>
            <a:r>
              <a:rPr lang="en-US" sz="1176" dirty="0" smtClean="0">
                <a:gradFill>
                  <a:gsLst>
                    <a:gs pos="2917">
                      <a:srgbClr val="505050"/>
                    </a:gs>
                    <a:gs pos="30000">
                      <a:srgbClr val="505050"/>
                    </a:gs>
                  </a:gsLst>
                  <a:lin ang="5400000" scaled="0"/>
                </a:gradFill>
              </a:rPr>
              <a:t> non </a:t>
            </a:r>
            <a:r>
              <a:rPr lang="en-US" sz="1176" dirty="0" err="1" smtClean="0">
                <a:gradFill>
                  <a:gsLst>
                    <a:gs pos="2917">
                      <a:srgbClr val="505050"/>
                    </a:gs>
                    <a:gs pos="30000">
                      <a:srgbClr val="505050"/>
                    </a:gs>
                  </a:gsLst>
                  <a:lin ang="5400000" scaled="0"/>
                </a:gradFill>
              </a:rPr>
              <a:t>essere</a:t>
            </a:r>
            <a:r>
              <a:rPr lang="en-US" sz="1176" dirty="0" smtClean="0">
                <a:gradFill>
                  <a:gsLst>
                    <a:gs pos="2917">
                      <a:srgbClr val="505050"/>
                    </a:gs>
                    <a:gs pos="30000">
                      <a:srgbClr val="505050"/>
                    </a:gs>
                  </a:gsLst>
                  <a:lin ang="5400000" scaled="0"/>
                </a:gradFill>
              </a:rPr>
              <a:t> </a:t>
            </a:r>
            <a:r>
              <a:rPr lang="en-US" sz="1176" dirty="0" err="1" smtClean="0">
                <a:gradFill>
                  <a:gsLst>
                    <a:gs pos="2917">
                      <a:srgbClr val="505050"/>
                    </a:gs>
                    <a:gs pos="30000">
                      <a:srgbClr val="505050"/>
                    </a:gs>
                  </a:gsLst>
                  <a:lin ang="5400000" scaled="0"/>
                </a:gradFill>
              </a:rPr>
              <a:t>mantenuta</a:t>
            </a:r>
            <a:endParaRPr lang="en-US" sz="1176" dirty="0">
              <a:gradFill>
                <a:gsLst>
                  <a:gs pos="2917">
                    <a:srgbClr val="505050"/>
                  </a:gs>
                  <a:gs pos="30000">
                    <a:srgbClr val="505050"/>
                  </a:gs>
                </a:gsLst>
                <a:lin ang="5400000" scaled="0"/>
              </a:gradFill>
            </a:endParaRPr>
          </a:p>
          <a:p>
            <a:pPr defTabSz="685714">
              <a:lnSpc>
                <a:spcPct val="90000"/>
              </a:lnSpc>
              <a:spcAft>
                <a:spcPts val="441"/>
              </a:spcAft>
            </a:pPr>
            <a:r>
              <a:rPr lang="en-US" sz="1176" dirty="0" smtClean="0">
                <a:gradFill>
                  <a:gsLst>
                    <a:gs pos="2917">
                      <a:srgbClr val="505050"/>
                    </a:gs>
                    <a:gs pos="30000">
                      <a:srgbClr val="505050"/>
                    </a:gs>
                  </a:gsLst>
                  <a:lin ang="5400000" scaled="0"/>
                </a:gradFill>
              </a:rPr>
              <a:t>I Malware </a:t>
            </a:r>
            <a:r>
              <a:rPr lang="en-US" sz="1176" dirty="0" err="1" smtClean="0">
                <a:gradFill>
                  <a:gsLst>
                    <a:gs pos="2917">
                      <a:srgbClr val="505050"/>
                    </a:gs>
                    <a:gs pos="30000">
                      <a:srgbClr val="505050"/>
                    </a:gs>
                  </a:gsLst>
                  <a:lin ang="5400000" scaled="0"/>
                </a:gradFill>
              </a:rPr>
              <a:t>aggirano</a:t>
            </a:r>
            <a:r>
              <a:rPr lang="en-US" sz="1176" dirty="0" smtClean="0">
                <a:gradFill>
                  <a:gsLst>
                    <a:gs pos="2917">
                      <a:srgbClr val="505050"/>
                    </a:gs>
                    <a:gs pos="30000">
                      <a:srgbClr val="505050"/>
                    </a:gs>
                  </a:gsLst>
                  <a:lin ang="5400000" scaled="0"/>
                </a:gradFill>
              </a:rPr>
              <a:t> le </a:t>
            </a:r>
            <a:r>
              <a:rPr lang="en-US" sz="1176" dirty="0" err="1" smtClean="0">
                <a:gradFill>
                  <a:gsLst>
                    <a:gs pos="2917">
                      <a:srgbClr val="505050"/>
                    </a:gs>
                    <a:gs pos="30000">
                      <a:srgbClr val="505050"/>
                    </a:gs>
                  </a:gsLst>
                  <a:lin ang="5400000" scaled="0"/>
                </a:gradFill>
              </a:rPr>
              <a:t>difese</a:t>
            </a:r>
            <a:r>
              <a:rPr lang="en-US" sz="1176" dirty="0" smtClean="0">
                <a:gradFill>
                  <a:gsLst>
                    <a:gs pos="2917">
                      <a:srgbClr val="505050"/>
                    </a:gs>
                    <a:gs pos="30000">
                      <a:srgbClr val="505050"/>
                    </a:gs>
                  </a:gsLst>
                  <a:lin ang="5400000" scaled="0"/>
                </a:gradFill>
              </a:rPr>
              <a:t> e </a:t>
            </a:r>
            <a:r>
              <a:rPr lang="en-US" sz="1176" dirty="0" err="1" smtClean="0">
                <a:gradFill>
                  <a:gsLst>
                    <a:gs pos="2917">
                      <a:srgbClr val="505050"/>
                    </a:gs>
                    <a:gs pos="30000">
                      <a:srgbClr val="505050"/>
                    </a:gs>
                  </a:gsLst>
                  <a:lin ang="5400000" scaled="0"/>
                </a:gradFill>
              </a:rPr>
              <a:t>si</a:t>
            </a:r>
            <a:r>
              <a:rPr lang="en-US" sz="1176" dirty="0" smtClean="0">
                <a:gradFill>
                  <a:gsLst>
                    <a:gs pos="2917">
                      <a:srgbClr val="505050"/>
                    </a:gs>
                    <a:gs pos="30000">
                      <a:srgbClr val="505050"/>
                    </a:gs>
                  </a:gsLst>
                  <a:lin ang="5400000" scaled="0"/>
                </a:gradFill>
              </a:rPr>
              <a:t> </a:t>
            </a:r>
            <a:r>
              <a:rPr lang="en-US" sz="1176" dirty="0" err="1" smtClean="0">
                <a:gradFill>
                  <a:gsLst>
                    <a:gs pos="2917">
                      <a:srgbClr val="505050"/>
                    </a:gs>
                    <a:gs pos="30000">
                      <a:srgbClr val="505050"/>
                    </a:gs>
                  </a:gsLst>
                  <a:lin ang="5400000" scaled="0"/>
                </a:gradFill>
              </a:rPr>
              <a:t>occultano</a:t>
            </a:r>
            <a:endParaRPr lang="en-US" sz="1176" dirty="0">
              <a:gradFill>
                <a:gsLst>
                  <a:gs pos="2917">
                    <a:srgbClr val="505050"/>
                  </a:gs>
                  <a:gs pos="30000">
                    <a:srgbClr val="505050"/>
                  </a:gs>
                </a:gsLst>
                <a:lin ang="5400000" scaled="0"/>
              </a:gradFill>
            </a:endParaRPr>
          </a:p>
        </p:txBody>
      </p:sp>
      <p:sp>
        <p:nvSpPr>
          <p:cNvPr id="96" name="TextBox 95"/>
          <p:cNvSpPr txBox="1"/>
          <p:nvPr/>
        </p:nvSpPr>
        <p:spPr>
          <a:xfrm>
            <a:off x="3670753" y="4023565"/>
            <a:ext cx="1729207" cy="919969"/>
          </a:xfrm>
          <a:prstGeom prst="rect">
            <a:avLst/>
          </a:prstGeom>
          <a:noFill/>
        </p:spPr>
        <p:txBody>
          <a:bodyPr wrap="square" lIns="134445" tIns="107556" rIns="134445" bIns="107556" rtlCol="0" anchor="ctr" anchorCtr="0">
            <a:spAutoFit/>
          </a:bodyPr>
          <a:lstStyle>
            <a:defPPr>
              <a:defRPr lang="en-US"/>
            </a:defPPr>
            <a:lvl1pPr defTabSz="932563">
              <a:lnSpc>
                <a:spcPct val="90000"/>
              </a:lnSpc>
              <a:spcAft>
                <a:spcPts val="1200"/>
              </a:spcAft>
              <a:defRPr sz="1599">
                <a:gradFill>
                  <a:gsLst>
                    <a:gs pos="2917">
                      <a:srgbClr val="505050"/>
                    </a:gs>
                    <a:gs pos="30000">
                      <a:srgbClr val="505050"/>
                    </a:gs>
                  </a:gsLst>
                  <a:lin ang="5400000" scaled="0"/>
                </a:gradFill>
              </a:defRPr>
            </a:lvl1pPr>
          </a:lstStyle>
          <a:p>
            <a:pPr>
              <a:spcAft>
                <a:spcPts val="441"/>
              </a:spcAft>
            </a:pPr>
            <a:r>
              <a:rPr lang="en-US" sz="1176" dirty="0" err="1" smtClean="0"/>
              <a:t>Integrità</a:t>
            </a:r>
            <a:r>
              <a:rPr lang="en-US" sz="1176" dirty="0" smtClean="0"/>
              <a:t> del Sistema </a:t>
            </a:r>
            <a:r>
              <a:rPr lang="en-US" sz="1176" dirty="0" err="1" smtClean="0"/>
              <a:t>protetta</a:t>
            </a:r>
            <a:r>
              <a:rPr lang="en-US" sz="1176" dirty="0" smtClean="0"/>
              <a:t> via Hardware</a:t>
            </a:r>
            <a:endParaRPr lang="en-US" sz="1176" dirty="0"/>
          </a:p>
          <a:p>
            <a:pPr>
              <a:spcAft>
                <a:spcPts val="441"/>
              </a:spcAft>
            </a:pPr>
            <a:r>
              <a:rPr lang="en-US" sz="1176" dirty="0" err="1" smtClean="0"/>
              <a:t>Sistemi</a:t>
            </a:r>
            <a:r>
              <a:rPr lang="en-US" sz="1176" dirty="0" smtClean="0"/>
              <a:t> di </a:t>
            </a:r>
            <a:r>
              <a:rPr lang="en-US" sz="1176" dirty="0" err="1" smtClean="0"/>
              <a:t>difesa</a:t>
            </a:r>
            <a:r>
              <a:rPr lang="en-US" sz="1176" dirty="0" smtClean="0"/>
              <a:t> </a:t>
            </a:r>
            <a:r>
              <a:rPr lang="en-US" sz="1176" dirty="0" err="1" smtClean="0"/>
              <a:t>isolati</a:t>
            </a:r>
            <a:r>
              <a:rPr lang="en-US" sz="1176" dirty="0" smtClean="0"/>
              <a:t> dal malware </a:t>
            </a:r>
            <a:endParaRPr lang="en-US" sz="1176" dirty="0"/>
          </a:p>
        </p:txBody>
      </p:sp>
      <p:sp>
        <p:nvSpPr>
          <p:cNvPr id="97" name="Rectangle 96"/>
          <p:cNvSpPr/>
          <p:nvPr/>
        </p:nvSpPr>
        <p:spPr bwMode="auto">
          <a:xfrm>
            <a:off x="5959041" y="4087892"/>
            <a:ext cx="3184960" cy="8031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defTabSz="685647" fontAlgn="base">
              <a:lnSpc>
                <a:spcPct val="90000"/>
              </a:lnSpc>
              <a:spcBef>
                <a:spcPct val="0"/>
              </a:spcBef>
              <a:spcAft>
                <a:spcPts val="882"/>
              </a:spcAft>
            </a:pPr>
            <a:r>
              <a:rPr lang="en-US" sz="2059" spc="-29" dirty="0">
                <a:gradFill>
                  <a:gsLst>
                    <a:gs pos="0">
                      <a:srgbClr val="0078D7"/>
                    </a:gs>
                    <a:gs pos="100000">
                      <a:srgbClr val="0078D7"/>
                    </a:gs>
                  </a:gsLst>
                  <a:lin ang="5400000" scaled="0"/>
                </a:gradFill>
                <a:latin typeface="Segoe UI Light"/>
                <a:ea typeface="Segoe UI" pitchFamily="34" charset="0"/>
                <a:cs typeface="Segoe UI" pitchFamily="34" charset="0"/>
              </a:rPr>
              <a:t>UEFI Secure Boot</a:t>
            </a:r>
          </a:p>
          <a:p>
            <a:pPr defTabSz="685647" fontAlgn="base">
              <a:lnSpc>
                <a:spcPct val="90000"/>
              </a:lnSpc>
              <a:spcBef>
                <a:spcPct val="0"/>
              </a:spcBef>
              <a:spcAft>
                <a:spcPts val="882"/>
              </a:spcAft>
            </a:pPr>
            <a:r>
              <a:rPr lang="en-US" sz="2059" spc="-29" dirty="0">
                <a:gradFill>
                  <a:gsLst>
                    <a:gs pos="0">
                      <a:srgbClr val="0078D7"/>
                    </a:gs>
                    <a:gs pos="100000">
                      <a:srgbClr val="0078D7"/>
                    </a:gs>
                  </a:gsLst>
                  <a:lin ang="5400000" scaled="0"/>
                </a:gradFill>
                <a:latin typeface="Segoe UI Light"/>
                <a:ea typeface="Segoe UI" pitchFamily="34" charset="0"/>
                <a:cs typeface="Segoe UI" pitchFamily="34" charset="0"/>
              </a:rPr>
              <a:t>TPM 2.0, Virtualization</a:t>
            </a:r>
          </a:p>
        </p:txBody>
      </p:sp>
    </p:spTree>
    <p:extLst>
      <p:ext uri="{BB962C8B-B14F-4D97-AF65-F5344CB8AC3E}">
        <p14:creationId xmlns:p14="http://schemas.microsoft.com/office/powerpoint/2010/main" val="3986225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Microsoft Passport &amp; Windows Hello</a:t>
            </a:r>
            <a:endParaRPr lang="it-IT" dirty="0"/>
          </a:p>
        </p:txBody>
      </p:sp>
      <p:grpSp>
        <p:nvGrpSpPr>
          <p:cNvPr id="53" name="Gruppo 52"/>
          <p:cNvGrpSpPr>
            <a:grpSpLocks noChangeAspect="1"/>
          </p:cNvGrpSpPr>
          <p:nvPr/>
        </p:nvGrpSpPr>
        <p:grpSpPr>
          <a:xfrm>
            <a:off x="72350" y="951105"/>
            <a:ext cx="6303433" cy="2880000"/>
            <a:chOff x="3659092" y="2116880"/>
            <a:chExt cx="6890929" cy="3148423"/>
          </a:xfrm>
        </p:grpSpPr>
        <p:sp>
          <p:nvSpPr>
            <p:cNvPr id="4" name="Rounded Rectangle 74"/>
            <p:cNvSpPr/>
            <p:nvPr/>
          </p:nvSpPr>
          <p:spPr bwMode="auto">
            <a:xfrm>
              <a:off x="5427856" y="2774974"/>
              <a:ext cx="3686222" cy="790705"/>
            </a:xfrm>
            <a:prstGeom prst="roundRect">
              <a:avLst>
                <a:gd name="adj" fmla="val 6263"/>
              </a:avLst>
            </a:prstGeom>
            <a:solidFill>
              <a:schemeClr val="accent3">
                <a:lumMod val="50000"/>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02856" rIns="0" bIns="0"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sz="1049"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76"/>
            <p:cNvSpPr/>
            <p:nvPr/>
          </p:nvSpPr>
          <p:spPr bwMode="auto">
            <a:xfrm>
              <a:off x="3659092" y="2774974"/>
              <a:ext cx="1164437" cy="790705"/>
            </a:xfrm>
            <a:prstGeom prst="roundRect">
              <a:avLst>
                <a:gd name="adj" fmla="val 6263"/>
              </a:avLst>
            </a:prstGeom>
            <a:solidFill>
              <a:schemeClr val="accent3">
                <a:lumMod val="50000"/>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02856" rIns="0" bIns="0"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sz="104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4"/>
            <p:cNvGrpSpPr/>
            <p:nvPr/>
          </p:nvGrpSpPr>
          <p:grpSpPr>
            <a:xfrm>
              <a:off x="9127111" y="2595129"/>
              <a:ext cx="1422910" cy="1391213"/>
              <a:chOff x="6537989" y="1829169"/>
              <a:chExt cx="1897482" cy="1855213"/>
            </a:xfrm>
          </p:grpSpPr>
          <p:grpSp>
            <p:nvGrpSpPr>
              <p:cNvPr id="7" name="Group 30"/>
              <p:cNvGrpSpPr>
                <a:grpSpLocks noChangeAspect="1"/>
              </p:cNvGrpSpPr>
              <p:nvPr/>
            </p:nvGrpSpPr>
            <p:grpSpPr>
              <a:xfrm>
                <a:off x="6755325" y="1829169"/>
                <a:ext cx="1680146" cy="688162"/>
                <a:chOff x="9123393" y="1688622"/>
                <a:chExt cx="2288279" cy="937244"/>
              </a:xfrm>
            </p:grpSpPr>
            <p:sp>
              <p:nvSpPr>
                <p:cNvPr id="9" name="Freeform 11"/>
                <p:cNvSpPr>
                  <a:spLocks noEditPoints="1"/>
                </p:cNvSpPr>
                <p:nvPr/>
              </p:nvSpPr>
              <p:spPr bwMode="auto">
                <a:xfrm>
                  <a:off x="9123393" y="1688622"/>
                  <a:ext cx="1739631" cy="544500"/>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solidFill>
                  <a:schemeClr val="accent3">
                    <a:lumMod val="50000"/>
                  </a:schemeClr>
                </a:solidFill>
                <a:ln w="0">
                  <a:noFill/>
                  <a:prstDash val="solid"/>
                  <a:round/>
                  <a:headEnd/>
                  <a:tailEnd/>
                </a:ln>
              </p:spPr>
              <p:txBody>
                <a:bodyPr vert="horz" wrap="square" lIns="68570" tIns="34285" rIns="68570" bIns="34285" numCol="1" anchor="t" anchorCtr="0" compatLnSpc="1">
                  <a:prstTxWarp prst="textNoShape">
                    <a:avLst/>
                  </a:prstTxWarp>
                </a:bodyPr>
                <a:lstStyle/>
                <a:p>
                  <a:pPr defTabSz="932597"/>
                  <a:endParaRPr lang="en-US" sz="1350">
                    <a:solidFill>
                      <a:srgbClr val="505050"/>
                    </a:solidFill>
                  </a:endParaRPr>
                </a:p>
              </p:txBody>
            </p:sp>
            <p:grpSp>
              <p:nvGrpSpPr>
                <p:cNvPr id="10" name="Group 38"/>
                <p:cNvGrpSpPr>
                  <a:grpSpLocks noChangeAspect="1"/>
                </p:cNvGrpSpPr>
                <p:nvPr/>
              </p:nvGrpSpPr>
              <p:grpSpPr>
                <a:xfrm>
                  <a:off x="10524888" y="1861397"/>
                  <a:ext cx="886784" cy="764469"/>
                  <a:chOff x="10524888" y="1861397"/>
                  <a:chExt cx="886784" cy="764469"/>
                </a:xfrm>
              </p:grpSpPr>
              <p:sp>
                <p:nvSpPr>
                  <p:cNvPr id="11" name="Isosceles Triangle 39"/>
                  <p:cNvSpPr/>
                  <p:nvPr/>
                </p:nvSpPr>
                <p:spPr bwMode="auto">
                  <a:xfrm>
                    <a:off x="10524888" y="1861397"/>
                    <a:ext cx="886784" cy="764469"/>
                  </a:xfrm>
                  <a:prstGeom prst="triangle">
                    <a:avLst/>
                  </a:prstGeom>
                  <a:solidFill>
                    <a:schemeClr val="accent3">
                      <a:lumMod val="50000"/>
                    </a:schemeClr>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Oval 40"/>
                  <p:cNvSpPr/>
                  <p:nvPr/>
                </p:nvSpPr>
                <p:spPr bwMode="auto">
                  <a:xfrm>
                    <a:off x="10899700" y="2092185"/>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Oval 48"/>
                  <p:cNvSpPr/>
                  <p:nvPr/>
                </p:nvSpPr>
                <p:spPr bwMode="auto">
                  <a:xfrm>
                    <a:off x="10712294" y="2385706"/>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Oval 50"/>
                  <p:cNvSpPr/>
                  <p:nvPr/>
                </p:nvSpPr>
                <p:spPr bwMode="auto">
                  <a:xfrm>
                    <a:off x="11077578" y="2385706"/>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Connector 51"/>
                  <p:cNvCxnSpPr/>
                  <p:nvPr/>
                </p:nvCxnSpPr>
                <p:spPr>
                  <a:xfrm flipH="1">
                    <a:off x="10799212" y="2214939"/>
                    <a:ext cx="137160" cy="209688"/>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Oval 52"/>
                  <p:cNvSpPr/>
                  <p:nvPr/>
                </p:nvSpPr>
                <p:spPr bwMode="auto">
                  <a:xfrm>
                    <a:off x="10899700" y="2385706"/>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Connector 53"/>
                  <p:cNvCxnSpPr/>
                  <p:nvPr/>
                </p:nvCxnSpPr>
                <p:spPr>
                  <a:xfrm flipH="1">
                    <a:off x="10965898" y="2190286"/>
                    <a:ext cx="4764" cy="27923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54"/>
                  <p:cNvCxnSpPr/>
                  <p:nvPr/>
                </p:nvCxnSpPr>
                <p:spPr>
                  <a:xfrm>
                    <a:off x="11000188" y="2214939"/>
                    <a:ext cx="137160" cy="209688"/>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8" name="Rectangle 55"/>
              <p:cNvSpPr/>
              <p:nvPr/>
            </p:nvSpPr>
            <p:spPr bwMode="auto">
              <a:xfrm flipH="1">
                <a:off x="6537989" y="2586436"/>
                <a:ext cx="1789941" cy="1097946"/>
              </a:xfrm>
              <a:prstGeom prst="rect">
                <a:avLst/>
              </a:prstGeom>
            </p:spPr>
            <p:txBody>
              <a:bodyPr wrap="none" lIns="0" tIns="0" rIns="0" bIns="0">
                <a:spAutoFit/>
              </a:bodyPr>
              <a:lstStyle/>
              <a:p>
                <a:pPr algn="ctr" defTabSz="932597"/>
                <a:r>
                  <a:rPr lang="en-US" sz="1049" b="1" dirty="0">
                    <a:solidFill>
                      <a:srgbClr val="505050"/>
                    </a:solidFill>
                  </a:rPr>
                  <a:t>IDP</a:t>
                </a:r>
              </a:p>
              <a:p>
                <a:pPr algn="ctr" defTabSz="932597"/>
                <a:r>
                  <a:rPr lang="en-US" sz="1049" dirty="0">
                    <a:solidFill>
                      <a:srgbClr val="505050"/>
                    </a:solidFill>
                  </a:rPr>
                  <a:t>Active Directory</a:t>
                </a:r>
              </a:p>
              <a:p>
                <a:pPr algn="ctr" defTabSz="932597"/>
                <a:r>
                  <a:rPr lang="en-US" sz="1049" dirty="0">
                    <a:solidFill>
                      <a:srgbClr val="505050"/>
                    </a:solidFill>
                  </a:rPr>
                  <a:t>Azure Active Directory</a:t>
                </a:r>
              </a:p>
              <a:p>
                <a:pPr algn="ctr" defTabSz="932597"/>
                <a:r>
                  <a:rPr lang="en-US" sz="1049" dirty="0">
                    <a:solidFill>
                      <a:srgbClr val="505050"/>
                    </a:solidFill>
                  </a:rPr>
                  <a:t>Microsoft Account</a:t>
                </a:r>
              </a:p>
              <a:p>
                <a:pPr algn="ctr" defTabSz="932597"/>
                <a:r>
                  <a:rPr lang="en-US" sz="1049" dirty="0">
                    <a:solidFill>
                      <a:srgbClr val="505050"/>
                    </a:solidFill>
                  </a:rPr>
                  <a:t>Other IDP’s</a:t>
                </a:r>
              </a:p>
            </p:txBody>
          </p:sp>
        </p:grpSp>
        <p:cxnSp>
          <p:nvCxnSpPr>
            <p:cNvPr id="19" name="Straight Arrow Connector 56"/>
            <p:cNvCxnSpPr/>
            <p:nvPr/>
          </p:nvCxnSpPr>
          <p:spPr>
            <a:xfrm flipH="1">
              <a:off x="5502597" y="2617726"/>
              <a:ext cx="3497084" cy="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TextBox 57"/>
            <p:cNvSpPr txBox="1"/>
            <p:nvPr/>
          </p:nvSpPr>
          <p:spPr>
            <a:xfrm flipH="1">
              <a:off x="7113999" y="2480586"/>
              <a:ext cx="274281" cy="268155"/>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defTabSz="932597">
                <a:lnSpc>
                  <a:spcPct val="90000"/>
                </a:lnSpc>
                <a:spcAft>
                  <a:spcPts val="450"/>
                </a:spcAft>
              </a:pPr>
              <a:r>
                <a:rPr lang="en-US" sz="1350" dirty="0">
                  <a:solidFill>
                    <a:srgbClr val="505050"/>
                  </a:solidFill>
                </a:rPr>
                <a:t>1</a:t>
              </a:r>
              <a:endParaRPr lang="en-US" dirty="0">
                <a:solidFill>
                  <a:srgbClr val="505050"/>
                </a:solidFill>
              </a:endParaRPr>
            </a:p>
          </p:txBody>
        </p:sp>
        <p:sp>
          <p:nvSpPr>
            <p:cNvPr id="21" name="TextBox 58"/>
            <p:cNvSpPr txBox="1"/>
            <p:nvPr/>
          </p:nvSpPr>
          <p:spPr>
            <a:xfrm flipH="1">
              <a:off x="6731743" y="2116880"/>
              <a:ext cx="1038795" cy="298470"/>
            </a:xfrm>
            <a:prstGeom prst="rect">
              <a:avLst/>
            </a:prstGeom>
            <a:noFill/>
          </p:spPr>
          <p:txBody>
            <a:bodyPr wrap="square" lIns="0" tIns="0" rIns="0" bIns="0" rtlCol="0">
              <a:spAutoFit/>
            </a:bodyPr>
            <a:lstStyle/>
            <a:p>
              <a:pPr algn="ctr" defTabSz="932597">
                <a:lnSpc>
                  <a:spcPct val="90000"/>
                </a:lnSpc>
                <a:spcAft>
                  <a:spcPts val="450"/>
                </a:spcAft>
              </a:pPr>
              <a:r>
                <a:rPr lang="en-US" sz="825" dirty="0">
                  <a:gradFill>
                    <a:gsLst>
                      <a:gs pos="2917">
                        <a:srgbClr val="505050"/>
                      </a:gs>
                      <a:gs pos="30000">
                        <a:srgbClr val="505050"/>
                      </a:gs>
                    </a:gsLst>
                    <a:lin ang="5400000" scaled="0"/>
                  </a:gradFill>
                </a:rPr>
                <a:t>Create Account or </a:t>
              </a:r>
            </a:p>
            <a:p>
              <a:pPr algn="ctr" defTabSz="932597">
                <a:lnSpc>
                  <a:spcPct val="90000"/>
                </a:lnSpc>
                <a:spcAft>
                  <a:spcPts val="450"/>
                </a:spcAft>
              </a:pPr>
              <a:r>
                <a:rPr lang="en-US" sz="825" dirty="0">
                  <a:gradFill>
                    <a:gsLst>
                      <a:gs pos="2917">
                        <a:srgbClr val="505050"/>
                      </a:gs>
                      <a:gs pos="30000">
                        <a:srgbClr val="505050"/>
                      </a:gs>
                    </a:gsLst>
                    <a:lin ang="5400000" scaled="0"/>
                  </a:gradFill>
                </a:rPr>
                <a:t>Proves Identity</a:t>
              </a:r>
              <a:endParaRPr lang="en-US" sz="1049" dirty="0">
                <a:gradFill>
                  <a:gsLst>
                    <a:gs pos="2917">
                      <a:srgbClr val="505050"/>
                    </a:gs>
                    <a:gs pos="30000">
                      <a:srgbClr val="505050"/>
                    </a:gs>
                  </a:gsLst>
                  <a:lin ang="5400000" scaled="0"/>
                </a:gradFill>
              </a:endParaRPr>
            </a:p>
          </p:txBody>
        </p:sp>
        <p:sp>
          <p:nvSpPr>
            <p:cNvPr id="22" name="TextBox 59"/>
            <p:cNvSpPr txBox="1"/>
            <p:nvPr/>
          </p:nvSpPr>
          <p:spPr>
            <a:xfrm flipH="1">
              <a:off x="6088783" y="2811090"/>
              <a:ext cx="2340328" cy="298470"/>
            </a:xfrm>
            <a:prstGeom prst="rect">
              <a:avLst/>
            </a:prstGeom>
            <a:noFill/>
          </p:spPr>
          <p:txBody>
            <a:bodyPr wrap="square" lIns="0" tIns="0" rIns="0" bIns="0" rtlCol="0">
              <a:spAutoFit/>
            </a:bodyPr>
            <a:lstStyle/>
            <a:p>
              <a:pPr algn="ctr" defTabSz="932597">
                <a:lnSpc>
                  <a:spcPct val="90000"/>
                </a:lnSpc>
                <a:spcAft>
                  <a:spcPts val="450"/>
                </a:spcAft>
              </a:pPr>
              <a:r>
                <a:rPr lang="en-US" sz="825" dirty="0">
                  <a:gradFill>
                    <a:gsLst>
                      <a:gs pos="2917">
                        <a:srgbClr val="505050"/>
                      </a:gs>
                      <a:gs pos="30000">
                        <a:srgbClr val="505050"/>
                      </a:gs>
                    </a:gsLst>
                    <a:lin ang="5400000" scaled="0"/>
                  </a:gradFill>
                </a:rPr>
                <a:t>Create and trust my unique key or</a:t>
              </a:r>
            </a:p>
            <a:p>
              <a:pPr algn="ctr" defTabSz="932597">
                <a:lnSpc>
                  <a:spcPct val="90000"/>
                </a:lnSpc>
                <a:spcAft>
                  <a:spcPts val="450"/>
                </a:spcAft>
              </a:pPr>
              <a:r>
                <a:rPr lang="en-US" sz="825" dirty="0">
                  <a:gradFill>
                    <a:gsLst>
                      <a:gs pos="2917">
                        <a:srgbClr val="505050"/>
                      </a:gs>
                      <a:gs pos="30000">
                        <a:srgbClr val="505050"/>
                      </a:gs>
                    </a:gsLst>
                    <a:lin ang="5400000" scaled="0"/>
                  </a:gradFill>
                </a:rPr>
                <a:t>Authenticate me by validating this signed request</a:t>
              </a:r>
            </a:p>
          </p:txBody>
        </p:sp>
        <p:grpSp>
          <p:nvGrpSpPr>
            <p:cNvPr id="23" name="Group 60"/>
            <p:cNvGrpSpPr/>
            <p:nvPr/>
          </p:nvGrpSpPr>
          <p:grpSpPr>
            <a:xfrm>
              <a:off x="4918044" y="2437702"/>
              <a:ext cx="360872" cy="1180153"/>
              <a:chOff x="986498" y="1927841"/>
              <a:chExt cx="481231" cy="1573761"/>
            </a:xfrm>
          </p:grpSpPr>
          <p:sp>
            <p:nvSpPr>
              <p:cNvPr id="24" name="TextBox 61"/>
              <p:cNvSpPr txBox="1"/>
              <p:nvPr/>
            </p:nvSpPr>
            <p:spPr>
              <a:xfrm flipH="1">
                <a:off x="1023531" y="3282013"/>
                <a:ext cx="364094" cy="219589"/>
              </a:xfrm>
              <a:prstGeom prst="rect">
                <a:avLst/>
              </a:prstGeom>
            </p:spPr>
            <p:txBody>
              <a:bodyPr wrap="none" lIns="0" tIns="0" rIns="0" bIns="0">
                <a:spAutoFit/>
              </a:bodyPr>
              <a:lstStyle>
                <a:defPPr>
                  <a:defRPr lang="en-US"/>
                </a:defPPr>
                <a:lvl1pPr>
                  <a:defRPr sz="1600"/>
                </a:lvl1pPr>
              </a:lstStyle>
              <a:p>
                <a:pPr defTabSz="932597"/>
                <a:r>
                  <a:rPr lang="en-US" sz="1049" dirty="0">
                    <a:solidFill>
                      <a:srgbClr val="505050"/>
                    </a:solidFill>
                  </a:rPr>
                  <a:t>User</a:t>
                </a:r>
              </a:p>
            </p:txBody>
          </p:sp>
          <p:grpSp>
            <p:nvGrpSpPr>
              <p:cNvPr id="25" name="Group 62"/>
              <p:cNvGrpSpPr/>
              <p:nvPr/>
            </p:nvGrpSpPr>
            <p:grpSpPr>
              <a:xfrm flipH="1">
                <a:off x="986498" y="1927841"/>
                <a:ext cx="481231" cy="1245630"/>
                <a:chOff x="2255561" y="2057415"/>
                <a:chExt cx="481231" cy="1245630"/>
              </a:xfrm>
              <a:solidFill>
                <a:schemeClr val="accent3">
                  <a:lumMod val="75000"/>
                </a:schemeClr>
              </a:solidFill>
            </p:grpSpPr>
            <p:sp>
              <p:nvSpPr>
                <p:cNvPr id="26" name="Freeform 63"/>
                <p:cNvSpPr>
                  <a:spLocks/>
                </p:cNvSpPr>
                <p:nvPr/>
              </p:nvSpPr>
              <p:spPr bwMode="black">
                <a:xfrm>
                  <a:off x="2255561" y="2288137"/>
                  <a:ext cx="481231" cy="1014908"/>
                </a:xfrm>
                <a:custGeom>
                  <a:avLst/>
                  <a:gdLst>
                    <a:gd name="connsiteX0" fmla="*/ 132681 w 481231"/>
                    <a:gd name="connsiteY0" fmla="*/ 0 h 1014908"/>
                    <a:gd name="connsiteX1" fmla="*/ 233104 w 481231"/>
                    <a:gd name="connsiteY1" fmla="*/ 0 h 1014908"/>
                    <a:gd name="connsiteX2" fmla="*/ 248127 w 481231"/>
                    <a:gd name="connsiteY2" fmla="*/ 0 h 1014908"/>
                    <a:gd name="connsiteX3" fmla="*/ 348550 w 481231"/>
                    <a:gd name="connsiteY3" fmla="*/ 0 h 1014908"/>
                    <a:gd name="connsiteX4" fmla="*/ 481231 w 481231"/>
                    <a:gd name="connsiteY4" fmla="*/ 131735 h 1014908"/>
                    <a:gd name="connsiteX5" fmla="*/ 481231 w 481231"/>
                    <a:gd name="connsiteY5" fmla="*/ 449300 h 1014908"/>
                    <a:gd name="connsiteX6" fmla="*/ 436716 w 481231"/>
                    <a:gd name="connsiteY6" fmla="*/ 494565 h 1014908"/>
                    <a:gd name="connsiteX7" fmla="*/ 392246 w 481231"/>
                    <a:gd name="connsiteY7" fmla="*/ 449300 h 1014908"/>
                    <a:gd name="connsiteX8" fmla="*/ 392246 w 481231"/>
                    <a:gd name="connsiteY8" fmla="*/ 162385 h 1014908"/>
                    <a:gd name="connsiteX9" fmla="*/ 368784 w 481231"/>
                    <a:gd name="connsiteY9" fmla="*/ 162385 h 1014908"/>
                    <a:gd name="connsiteX10" fmla="*/ 368784 w 481231"/>
                    <a:gd name="connsiteY10" fmla="*/ 955130 h 1014908"/>
                    <a:gd name="connsiteX11" fmla="*/ 308081 w 481231"/>
                    <a:gd name="connsiteY11" fmla="*/ 1014908 h 1014908"/>
                    <a:gd name="connsiteX12" fmla="*/ 248198 w 481231"/>
                    <a:gd name="connsiteY12" fmla="*/ 955130 h 1014908"/>
                    <a:gd name="connsiteX13" fmla="*/ 248198 w 481231"/>
                    <a:gd name="connsiteY13" fmla="*/ 496899 h 1014908"/>
                    <a:gd name="connsiteX14" fmla="*/ 248127 w 481231"/>
                    <a:gd name="connsiteY14" fmla="*/ 496899 h 1014908"/>
                    <a:gd name="connsiteX15" fmla="*/ 233104 w 481231"/>
                    <a:gd name="connsiteY15" fmla="*/ 496899 h 1014908"/>
                    <a:gd name="connsiteX16" fmla="*/ 233033 w 481231"/>
                    <a:gd name="connsiteY16" fmla="*/ 496899 h 1014908"/>
                    <a:gd name="connsiteX17" fmla="*/ 233033 w 481231"/>
                    <a:gd name="connsiteY17" fmla="*/ 955130 h 1014908"/>
                    <a:gd name="connsiteX18" fmla="*/ 173150 w 481231"/>
                    <a:gd name="connsiteY18" fmla="*/ 1014908 h 1014908"/>
                    <a:gd name="connsiteX19" fmla="*/ 112447 w 481231"/>
                    <a:gd name="connsiteY19" fmla="*/ 955130 h 1014908"/>
                    <a:gd name="connsiteX20" fmla="*/ 112447 w 481231"/>
                    <a:gd name="connsiteY20" fmla="*/ 162385 h 1014908"/>
                    <a:gd name="connsiteX21" fmla="*/ 88985 w 481231"/>
                    <a:gd name="connsiteY21" fmla="*/ 162385 h 1014908"/>
                    <a:gd name="connsiteX22" fmla="*/ 88985 w 481231"/>
                    <a:gd name="connsiteY22" fmla="*/ 449300 h 1014908"/>
                    <a:gd name="connsiteX23" fmla="*/ 44515 w 481231"/>
                    <a:gd name="connsiteY23" fmla="*/ 494565 h 1014908"/>
                    <a:gd name="connsiteX24" fmla="*/ 0 w 481231"/>
                    <a:gd name="connsiteY24" fmla="*/ 449300 h 1014908"/>
                    <a:gd name="connsiteX25" fmla="*/ 0 w 481231"/>
                    <a:gd name="connsiteY25" fmla="*/ 131735 h 1014908"/>
                    <a:gd name="connsiteX26" fmla="*/ 132681 w 481231"/>
                    <a:gd name="connsiteY26" fmla="*/ 0 h 101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231" h="1014908">
                      <a:moveTo>
                        <a:pt x="132681" y="0"/>
                      </a:moveTo>
                      <a:lnTo>
                        <a:pt x="233104" y="0"/>
                      </a:lnTo>
                      <a:lnTo>
                        <a:pt x="248127" y="0"/>
                      </a:lnTo>
                      <a:lnTo>
                        <a:pt x="348550" y="0"/>
                      </a:lnTo>
                      <a:cubicBezTo>
                        <a:pt x="422165" y="0"/>
                        <a:pt x="481231" y="58966"/>
                        <a:pt x="481231" y="131735"/>
                      </a:cubicBezTo>
                      <a:lnTo>
                        <a:pt x="481231" y="449300"/>
                      </a:lnTo>
                      <a:cubicBezTo>
                        <a:pt x="481231" y="474368"/>
                        <a:pt x="460997" y="494565"/>
                        <a:pt x="436716" y="494565"/>
                      </a:cubicBezTo>
                      <a:cubicBezTo>
                        <a:pt x="411662" y="494565"/>
                        <a:pt x="392246" y="474368"/>
                        <a:pt x="392246" y="449300"/>
                      </a:cubicBezTo>
                      <a:lnTo>
                        <a:pt x="392246" y="162385"/>
                      </a:lnTo>
                      <a:lnTo>
                        <a:pt x="368784" y="162385"/>
                      </a:lnTo>
                      <a:lnTo>
                        <a:pt x="368784" y="955130"/>
                      </a:lnTo>
                      <a:cubicBezTo>
                        <a:pt x="368784" y="988216"/>
                        <a:pt x="341275" y="1014908"/>
                        <a:pt x="308081" y="1014908"/>
                      </a:cubicBezTo>
                      <a:cubicBezTo>
                        <a:pt x="274934" y="1014908"/>
                        <a:pt x="248198" y="988216"/>
                        <a:pt x="248198" y="955130"/>
                      </a:cubicBezTo>
                      <a:lnTo>
                        <a:pt x="248198" y="496899"/>
                      </a:lnTo>
                      <a:lnTo>
                        <a:pt x="248127" y="496899"/>
                      </a:lnTo>
                      <a:lnTo>
                        <a:pt x="233104" y="496899"/>
                      </a:lnTo>
                      <a:lnTo>
                        <a:pt x="233033" y="496899"/>
                      </a:lnTo>
                      <a:lnTo>
                        <a:pt x="233033" y="955130"/>
                      </a:lnTo>
                      <a:cubicBezTo>
                        <a:pt x="233033" y="988216"/>
                        <a:pt x="206297" y="1014908"/>
                        <a:pt x="173150" y="1014908"/>
                      </a:cubicBezTo>
                      <a:cubicBezTo>
                        <a:pt x="139956" y="1014908"/>
                        <a:pt x="112447" y="988216"/>
                        <a:pt x="112447" y="955130"/>
                      </a:cubicBezTo>
                      <a:lnTo>
                        <a:pt x="112447" y="162385"/>
                      </a:lnTo>
                      <a:lnTo>
                        <a:pt x="88985" y="162385"/>
                      </a:lnTo>
                      <a:lnTo>
                        <a:pt x="88985" y="449300"/>
                      </a:lnTo>
                      <a:cubicBezTo>
                        <a:pt x="88985" y="474368"/>
                        <a:pt x="69569" y="494565"/>
                        <a:pt x="44515" y="494565"/>
                      </a:cubicBezTo>
                      <a:cubicBezTo>
                        <a:pt x="20234" y="494565"/>
                        <a:pt x="0" y="474368"/>
                        <a:pt x="0" y="449300"/>
                      </a:cubicBezTo>
                      <a:lnTo>
                        <a:pt x="0" y="131735"/>
                      </a:lnTo>
                      <a:cubicBezTo>
                        <a:pt x="0" y="58966"/>
                        <a:pt x="59066" y="0"/>
                        <a:pt x="132681"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noAutofit/>
                </a:bodyPr>
                <a:lstStyle/>
                <a:p>
                  <a:pPr defTabSz="932597"/>
                  <a:endParaRPr lang="en-US" sz="1199">
                    <a:solidFill>
                      <a:srgbClr val="505050"/>
                    </a:solidFill>
                  </a:endParaRPr>
                </a:p>
              </p:txBody>
            </p:sp>
            <p:sp>
              <p:nvSpPr>
                <p:cNvPr id="27" name="Oval 38"/>
                <p:cNvSpPr>
                  <a:spLocks noChangeArrowheads="1"/>
                </p:cNvSpPr>
                <p:nvPr/>
              </p:nvSpPr>
              <p:spPr bwMode="black">
                <a:xfrm>
                  <a:off x="2394522" y="2057415"/>
                  <a:ext cx="203309" cy="206003"/>
                </a:xfrm>
                <a:prstGeom prst="ellipse">
                  <a:avLst/>
                </a:pr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932597"/>
                  <a:endParaRPr lang="en-US" sz="1199">
                    <a:solidFill>
                      <a:srgbClr val="505050"/>
                    </a:solidFill>
                  </a:endParaRPr>
                </a:p>
              </p:txBody>
            </p:sp>
          </p:grpSp>
        </p:grpSp>
        <p:grpSp>
          <p:nvGrpSpPr>
            <p:cNvPr id="28" name="Group 13"/>
            <p:cNvGrpSpPr/>
            <p:nvPr/>
          </p:nvGrpSpPr>
          <p:grpSpPr>
            <a:xfrm>
              <a:off x="5502597" y="3138708"/>
              <a:ext cx="3497084" cy="268155"/>
              <a:chOff x="1824029" y="2783814"/>
              <a:chExt cx="4663440" cy="357591"/>
            </a:xfrm>
          </p:grpSpPr>
          <p:cxnSp>
            <p:nvCxnSpPr>
              <p:cNvPr id="29" name="Straight Arrow Connector 67"/>
              <p:cNvCxnSpPr/>
              <p:nvPr/>
            </p:nvCxnSpPr>
            <p:spPr>
              <a:xfrm flipH="1">
                <a:off x="1824029" y="2966694"/>
                <a:ext cx="4663440" cy="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66"/>
              <p:cNvSpPr txBox="1"/>
              <p:nvPr/>
            </p:nvSpPr>
            <p:spPr>
              <a:xfrm flipH="1">
                <a:off x="3972869" y="2783814"/>
                <a:ext cx="365759" cy="357591"/>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defTabSz="932597">
                  <a:lnSpc>
                    <a:spcPct val="90000"/>
                  </a:lnSpc>
                  <a:spcAft>
                    <a:spcPts val="450"/>
                  </a:spcAft>
                </a:pPr>
                <a:r>
                  <a:rPr lang="en-US" sz="1350" dirty="0">
                    <a:solidFill>
                      <a:srgbClr val="505050"/>
                    </a:solidFill>
                  </a:rPr>
                  <a:t>2</a:t>
                </a:r>
                <a:endParaRPr lang="en-US" dirty="0">
                  <a:solidFill>
                    <a:srgbClr val="505050"/>
                  </a:solidFill>
                </a:endParaRPr>
              </a:p>
            </p:txBody>
          </p:sp>
        </p:grpSp>
        <p:grpSp>
          <p:nvGrpSpPr>
            <p:cNvPr id="31" name="Group 68"/>
            <p:cNvGrpSpPr/>
            <p:nvPr/>
          </p:nvGrpSpPr>
          <p:grpSpPr>
            <a:xfrm>
              <a:off x="6886313" y="3934295"/>
              <a:ext cx="838295" cy="988726"/>
              <a:chOff x="2815386" y="3673493"/>
              <a:chExt cx="1117884" cy="1318489"/>
            </a:xfrm>
          </p:grpSpPr>
          <p:sp>
            <p:nvSpPr>
              <p:cNvPr id="32" name="Freeform 20"/>
              <p:cNvSpPr>
                <a:spLocks noEditPoints="1"/>
              </p:cNvSpPr>
              <p:nvPr/>
            </p:nvSpPr>
            <p:spPr bwMode="black">
              <a:xfrm>
                <a:off x="2815386" y="3673493"/>
                <a:ext cx="1117884" cy="777194"/>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accent3">
                  <a:lumMod val="50000"/>
                </a:schemeClr>
              </a:solidFill>
              <a:extLst/>
            </p:spPr>
            <p:txBody>
              <a:bodyPr vert="horz" wrap="square" lIns="61720" tIns="30860" rIns="61720" bIns="30860" numCol="1" anchor="t" anchorCtr="0" compatLnSpc="1">
                <a:prstTxWarp prst="textNoShape">
                  <a:avLst/>
                </a:prstTxWarp>
              </a:bodyPr>
              <a:lstStyle/>
              <a:p>
                <a:pPr defTabSz="932597"/>
                <a:endParaRPr lang="en-US" sz="675" dirty="0">
                  <a:solidFill>
                    <a:srgbClr val="FFFFFF"/>
                  </a:solidFill>
                </a:endParaRPr>
              </a:p>
            </p:txBody>
          </p:sp>
          <p:sp>
            <p:nvSpPr>
              <p:cNvPr id="33" name="Rectangle 70"/>
              <p:cNvSpPr/>
              <p:nvPr/>
            </p:nvSpPr>
            <p:spPr>
              <a:xfrm>
                <a:off x="2869695" y="4552803"/>
                <a:ext cx="1010523" cy="439179"/>
              </a:xfrm>
              <a:prstGeom prst="rect">
                <a:avLst/>
              </a:prstGeom>
            </p:spPr>
            <p:txBody>
              <a:bodyPr wrap="square" lIns="0" tIns="0" rIns="0" bIns="0">
                <a:spAutoFit/>
              </a:bodyPr>
              <a:lstStyle/>
              <a:p>
                <a:pPr algn="ctr" defTabSz="932597"/>
                <a:r>
                  <a:rPr lang="en-US" sz="1049" dirty="0">
                    <a:solidFill>
                      <a:srgbClr val="505050"/>
                    </a:solidFill>
                  </a:rPr>
                  <a:t>Windows 10 </a:t>
                </a:r>
                <a:br>
                  <a:rPr lang="en-US" sz="1049" dirty="0">
                    <a:solidFill>
                      <a:srgbClr val="505050"/>
                    </a:solidFill>
                  </a:rPr>
                </a:br>
                <a:endParaRPr lang="en-US" sz="1049" dirty="0">
                  <a:solidFill>
                    <a:srgbClr val="505050"/>
                  </a:solidFill>
                </a:endParaRPr>
              </a:p>
            </p:txBody>
          </p:sp>
        </p:grpSp>
        <p:grpSp>
          <p:nvGrpSpPr>
            <p:cNvPr id="34" name="Group 5"/>
            <p:cNvGrpSpPr/>
            <p:nvPr/>
          </p:nvGrpSpPr>
          <p:grpSpPr>
            <a:xfrm>
              <a:off x="7833987" y="3904722"/>
              <a:ext cx="1165695" cy="268155"/>
              <a:chOff x="4841549" y="3580049"/>
              <a:chExt cx="1554480" cy="357591"/>
            </a:xfrm>
          </p:grpSpPr>
          <p:cxnSp>
            <p:nvCxnSpPr>
              <p:cNvPr id="35" name="Straight Arrow Connector 71"/>
              <p:cNvCxnSpPr/>
              <p:nvPr/>
            </p:nvCxnSpPr>
            <p:spPr>
              <a:xfrm flipH="1">
                <a:off x="4841549" y="3762929"/>
                <a:ext cx="1554480" cy="0"/>
              </a:xfrm>
              <a:prstGeom prst="straightConnector1">
                <a:avLst/>
              </a:prstGeom>
              <a:ln w="7620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TextBox 72"/>
              <p:cNvSpPr txBox="1"/>
              <p:nvPr/>
            </p:nvSpPr>
            <p:spPr>
              <a:xfrm flipH="1">
                <a:off x="5393455" y="3580049"/>
                <a:ext cx="365761" cy="357591"/>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defTabSz="932597">
                  <a:lnSpc>
                    <a:spcPct val="90000"/>
                  </a:lnSpc>
                  <a:spcAft>
                    <a:spcPts val="450"/>
                  </a:spcAft>
                </a:pPr>
                <a:r>
                  <a:rPr lang="en-US" sz="1350" dirty="0">
                    <a:solidFill>
                      <a:srgbClr val="505050"/>
                    </a:solidFill>
                  </a:rPr>
                  <a:t>3</a:t>
                </a:r>
                <a:endParaRPr lang="en-US" dirty="0">
                  <a:solidFill>
                    <a:srgbClr val="505050"/>
                  </a:solidFill>
                </a:endParaRPr>
              </a:p>
            </p:txBody>
          </p:sp>
        </p:grpSp>
        <p:grpSp>
          <p:nvGrpSpPr>
            <p:cNvPr id="37" name="Group 77"/>
            <p:cNvGrpSpPr>
              <a:grpSpLocks noChangeAspect="1"/>
            </p:cNvGrpSpPr>
            <p:nvPr/>
          </p:nvGrpSpPr>
          <p:grpSpPr>
            <a:xfrm>
              <a:off x="4769397" y="3771994"/>
              <a:ext cx="715292" cy="617133"/>
              <a:chOff x="1494617" y="5321228"/>
              <a:chExt cx="1059841" cy="914400"/>
            </a:xfrm>
          </p:grpSpPr>
          <p:sp>
            <p:nvSpPr>
              <p:cNvPr id="38" name="Rounded Rectangle 2067"/>
              <p:cNvSpPr>
                <a:spLocks noChangeAspect="1"/>
              </p:cNvSpPr>
              <p:nvPr/>
            </p:nvSpPr>
            <p:spPr bwMode="auto">
              <a:xfrm>
                <a:off x="1494617" y="5321228"/>
                <a:ext cx="1059841" cy="914400"/>
              </a:xfrm>
              <a:custGeom>
                <a:avLst/>
                <a:gdLst/>
                <a:ahLst/>
                <a:cxnLst/>
                <a:rect l="l" t="t" r="r" b="b"/>
                <a:pathLst>
                  <a:path w="774642" h="668338">
                    <a:moveTo>
                      <a:pt x="23096" y="125998"/>
                    </a:moveTo>
                    <a:lnTo>
                      <a:pt x="23096" y="644525"/>
                    </a:lnTo>
                    <a:lnTo>
                      <a:pt x="751547" y="644525"/>
                    </a:lnTo>
                    <a:lnTo>
                      <a:pt x="751547" y="125998"/>
                    </a:lnTo>
                    <a:close/>
                    <a:moveTo>
                      <a:pt x="217683" y="31750"/>
                    </a:moveTo>
                    <a:cubicBezTo>
                      <a:pt x="200008" y="31750"/>
                      <a:pt x="185679" y="46079"/>
                      <a:pt x="185679" y="63754"/>
                    </a:cubicBezTo>
                    <a:cubicBezTo>
                      <a:pt x="185679" y="81429"/>
                      <a:pt x="200008" y="95758"/>
                      <a:pt x="217683" y="95758"/>
                    </a:cubicBezTo>
                    <a:cubicBezTo>
                      <a:pt x="235358" y="95758"/>
                      <a:pt x="249687" y="81429"/>
                      <a:pt x="249687" y="63754"/>
                    </a:cubicBezTo>
                    <a:cubicBezTo>
                      <a:pt x="249687" y="46079"/>
                      <a:pt x="235358" y="31750"/>
                      <a:pt x="217683" y="31750"/>
                    </a:cubicBezTo>
                    <a:close/>
                    <a:moveTo>
                      <a:pt x="136392" y="31750"/>
                    </a:moveTo>
                    <a:cubicBezTo>
                      <a:pt x="118717" y="31750"/>
                      <a:pt x="104388" y="46079"/>
                      <a:pt x="104388" y="63754"/>
                    </a:cubicBezTo>
                    <a:cubicBezTo>
                      <a:pt x="104388" y="81429"/>
                      <a:pt x="118717" y="95758"/>
                      <a:pt x="136392" y="95758"/>
                    </a:cubicBezTo>
                    <a:cubicBezTo>
                      <a:pt x="154067" y="95758"/>
                      <a:pt x="168396" y="81429"/>
                      <a:pt x="168396" y="63754"/>
                    </a:cubicBezTo>
                    <a:cubicBezTo>
                      <a:pt x="168396" y="46079"/>
                      <a:pt x="154067" y="31750"/>
                      <a:pt x="136392" y="31750"/>
                    </a:cubicBezTo>
                    <a:close/>
                    <a:moveTo>
                      <a:pt x="55100" y="31750"/>
                    </a:moveTo>
                    <a:cubicBezTo>
                      <a:pt x="37425" y="31750"/>
                      <a:pt x="23096" y="46079"/>
                      <a:pt x="23096" y="63754"/>
                    </a:cubicBezTo>
                    <a:cubicBezTo>
                      <a:pt x="23096" y="81429"/>
                      <a:pt x="37425" y="95758"/>
                      <a:pt x="55100" y="95758"/>
                    </a:cubicBezTo>
                    <a:cubicBezTo>
                      <a:pt x="72775" y="95758"/>
                      <a:pt x="87104" y="81429"/>
                      <a:pt x="87104" y="63754"/>
                    </a:cubicBezTo>
                    <a:cubicBezTo>
                      <a:pt x="87104" y="46079"/>
                      <a:pt x="72775" y="31750"/>
                      <a:pt x="55100" y="31750"/>
                    </a:cubicBezTo>
                    <a:close/>
                    <a:moveTo>
                      <a:pt x="27255" y="0"/>
                    </a:moveTo>
                    <a:lnTo>
                      <a:pt x="747387" y="0"/>
                    </a:lnTo>
                    <a:cubicBezTo>
                      <a:pt x="762440" y="0"/>
                      <a:pt x="774642" y="12202"/>
                      <a:pt x="774642" y="27255"/>
                    </a:cubicBezTo>
                    <a:lnTo>
                      <a:pt x="774642" y="641083"/>
                    </a:lnTo>
                    <a:cubicBezTo>
                      <a:pt x="774642" y="656136"/>
                      <a:pt x="762440" y="668338"/>
                      <a:pt x="747387" y="668338"/>
                    </a:cubicBezTo>
                    <a:lnTo>
                      <a:pt x="27255" y="668338"/>
                    </a:lnTo>
                    <a:cubicBezTo>
                      <a:pt x="12202" y="668338"/>
                      <a:pt x="0" y="656136"/>
                      <a:pt x="0" y="641083"/>
                    </a:cubicBezTo>
                    <a:lnTo>
                      <a:pt x="0" y="27255"/>
                    </a:lnTo>
                    <a:cubicBezTo>
                      <a:pt x="0" y="12202"/>
                      <a:pt x="12202" y="0"/>
                      <a:pt x="27255" y="0"/>
                    </a:cubicBezTo>
                    <a:close/>
                  </a:path>
                </a:pathLst>
              </a:custGeom>
              <a:solidFill>
                <a:schemeClr val="accent3">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68570" tIns="34285" rIns="34285" bIns="68570" numCol="1" spcCol="0" rtlCol="0" fromWordArt="0" anchor="b" anchorCtr="0" forceAA="0" compatLnSpc="1">
                <a:prstTxWarp prst="textNoShape">
                  <a:avLst/>
                </a:prstTxWarp>
                <a:noAutofit/>
              </a:bodyPr>
              <a:lstStyle/>
              <a:p>
                <a:pPr algn="ctr" defTabSz="685513" fontAlgn="base">
                  <a:spcBef>
                    <a:spcPct val="0"/>
                  </a:spcBef>
                  <a:spcAft>
                    <a:spcPct val="0"/>
                  </a:spcAft>
                  <a:defRPr/>
                </a:pPr>
                <a:endParaRPr lang="en-US" sz="1350" kern="0" spc="-38" dirty="0" err="1">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79"/>
              <p:cNvSpPr/>
              <p:nvPr/>
            </p:nvSpPr>
            <p:spPr>
              <a:xfrm>
                <a:off x="1600390" y="5588589"/>
                <a:ext cx="818785" cy="487976"/>
              </a:xfrm>
              <a:prstGeom prst="rect">
                <a:avLst/>
              </a:prstGeom>
            </p:spPr>
            <p:txBody>
              <a:bodyPr wrap="none" lIns="0" tIns="0" rIns="0" bIns="0">
                <a:spAutoFit/>
              </a:bodyPr>
              <a:lstStyle/>
              <a:p>
                <a:pPr algn="ctr" defTabSz="932597"/>
                <a:r>
                  <a:rPr lang="en-US" sz="1049" dirty="0">
                    <a:solidFill>
                      <a:srgbClr val="505050"/>
                    </a:solidFill>
                  </a:rPr>
                  <a:t>Intranet</a:t>
                </a:r>
              </a:p>
              <a:p>
                <a:pPr algn="ctr" defTabSz="932597"/>
                <a:r>
                  <a:rPr lang="en-US" sz="1049" dirty="0">
                    <a:solidFill>
                      <a:srgbClr val="505050"/>
                    </a:solidFill>
                  </a:rPr>
                  <a:t>Resource</a:t>
                </a:r>
              </a:p>
            </p:txBody>
          </p:sp>
        </p:grpSp>
        <p:grpSp>
          <p:nvGrpSpPr>
            <p:cNvPr id="40" name="Group 83"/>
            <p:cNvGrpSpPr/>
            <p:nvPr/>
          </p:nvGrpSpPr>
          <p:grpSpPr>
            <a:xfrm flipH="1">
              <a:off x="5611240" y="3904722"/>
              <a:ext cx="1165695" cy="268155"/>
              <a:chOff x="4841549" y="3580049"/>
              <a:chExt cx="1554480" cy="357591"/>
            </a:xfrm>
          </p:grpSpPr>
          <p:cxnSp>
            <p:nvCxnSpPr>
              <p:cNvPr id="41" name="Straight Arrow Connector 84"/>
              <p:cNvCxnSpPr/>
              <p:nvPr/>
            </p:nvCxnSpPr>
            <p:spPr>
              <a:xfrm flipH="1">
                <a:off x="4841549" y="3762929"/>
                <a:ext cx="1554480" cy="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TextBox 85"/>
              <p:cNvSpPr txBox="1"/>
              <p:nvPr/>
            </p:nvSpPr>
            <p:spPr>
              <a:xfrm flipH="1">
                <a:off x="5393454" y="3580049"/>
                <a:ext cx="365761" cy="357591"/>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defTabSz="932597">
                  <a:lnSpc>
                    <a:spcPct val="90000"/>
                  </a:lnSpc>
                  <a:spcAft>
                    <a:spcPts val="450"/>
                  </a:spcAft>
                </a:pPr>
                <a:r>
                  <a:rPr lang="en-US" sz="1350" dirty="0">
                    <a:solidFill>
                      <a:srgbClr val="505050"/>
                    </a:solidFill>
                  </a:rPr>
                  <a:t>4</a:t>
                </a:r>
                <a:endParaRPr lang="en-US" dirty="0">
                  <a:solidFill>
                    <a:srgbClr val="505050"/>
                  </a:solidFill>
                </a:endParaRPr>
              </a:p>
            </p:txBody>
          </p:sp>
        </p:grpSp>
        <p:grpSp>
          <p:nvGrpSpPr>
            <p:cNvPr id="43" name="Group 86"/>
            <p:cNvGrpSpPr/>
            <p:nvPr/>
          </p:nvGrpSpPr>
          <p:grpSpPr>
            <a:xfrm flipH="1">
              <a:off x="5611240" y="4827783"/>
              <a:ext cx="1165695" cy="268155"/>
              <a:chOff x="4841549" y="3580049"/>
              <a:chExt cx="1554480" cy="357591"/>
            </a:xfrm>
          </p:grpSpPr>
          <p:cxnSp>
            <p:nvCxnSpPr>
              <p:cNvPr id="44" name="Straight Arrow Connector 87"/>
              <p:cNvCxnSpPr/>
              <p:nvPr/>
            </p:nvCxnSpPr>
            <p:spPr>
              <a:xfrm flipH="1">
                <a:off x="4841549" y="3762929"/>
                <a:ext cx="1554480" cy="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5" name="TextBox 88"/>
              <p:cNvSpPr txBox="1"/>
              <p:nvPr/>
            </p:nvSpPr>
            <p:spPr>
              <a:xfrm flipH="1">
                <a:off x="5393454" y="3580049"/>
                <a:ext cx="365761" cy="357591"/>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defTabSz="932597">
                  <a:lnSpc>
                    <a:spcPct val="90000"/>
                  </a:lnSpc>
                  <a:spcAft>
                    <a:spcPts val="450"/>
                  </a:spcAft>
                </a:pPr>
                <a:r>
                  <a:rPr lang="en-US" sz="1350" dirty="0">
                    <a:solidFill>
                      <a:srgbClr val="505050"/>
                    </a:solidFill>
                  </a:rPr>
                  <a:t>4</a:t>
                </a:r>
                <a:endParaRPr lang="en-US" dirty="0">
                  <a:solidFill>
                    <a:srgbClr val="505050"/>
                  </a:solidFill>
                </a:endParaRPr>
              </a:p>
            </p:txBody>
          </p:sp>
        </p:grpSp>
        <p:sp>
          <p:nvSpPr>
            <p:cNvPr id="46" name="TextBox 89"/>
            <p:cNvSpPr txBox="1"/>
            <p:nvPr/>
          </p:nvSpPr>
          <p:spPr>
            <a:xfrm flipH="1">
              <a:off x="7882042" y="3583063"/>
              <a:ext cx="1005912" cy="233073"/>
            </a:xfrm>
            <a:prstGeom prst="rect">
              <a:avLst/>
            </a:prstGeom>
            <a:noFill/>
          </p:spPr>
          <p:txBody>
            <a:bodyPr wrap="square" lIns="0" tIns="0" rIns="0" bIns="0" rtlCol="0">
              <a:spAutoFit/>
            </a:bodyPr>
            <a:lstStyle/>
            <a:p>
              <a:pPr algn="ctr" defTabSz="932597">
                <a:lnSpc>
                  <a:spcPct val="90000"/>
                </a:lnSpc>
                <a:spcAft>
                  <a:spcPts val="450"/>
                </a:spcAft>
              </a:pPr>
              <a:r>
                <a:rPr lang="en-US" sz="825" dirty="0">
                  <a:gradFill>
                    <a:gsLst>
                      <a:gs pos="2917">
                        <a:srgbClr val="505050"/>
                      </a:gs>
                      <a:gs pos="30000">
                        <a:srgbClr val="505050"/>
                      </a:gs>
                    </a:gsLst>
                    <a:lin ang="5400000" scaled="0"/>
                  </a:gradFill>
                </a:rPr>
                <a:t>Here is your authentication token</a:t>
              </a:r>
            </a:p>
          </p:txBody>
        </p:sp>
        <p:sp>
          <p:nvSpPr>
            <p:cNvPr id="47" name="TextBox 90"/>
            <p:cNvSpPr txBox="1"/>
            <p:nvPr/>
          </p:nvSpPr>
          <p:spPr>
            <a:xfrm flipH="1">
              <a:off x="5600790" y="3689817"/>
              <a:ext cx="1250269" cy="116537"/>
            </a:xfrm>
            <a:prstGeom prst="rect">
              <a:avLst/>
            </a:prstGeom>
            <a:noFill/>
          </p:spPr>
          <p:txBody>
            <a:bodyPr wrap="square" lIns="0" tIns="0" rIns="0" bIns="0" rtlCol="0">
              <a:spAutoFit/>
            </a:bodyPr>
            <a:lstStyle/>
            <a:p>
              <a:pPr algn="ctr" defTabSz="932597">
                <a:lnSpc>
                  <a:spcPct val="90000"/>
                </a:lnSpc>
                <a:spcAft>
                  <a:spcPts val="450"/>
                </a:spcAft>
              </a:pPr>
              <a:r>
                <a:rPr lang="en-US" sz="825" dirty="0">
                  <a:gradFill>
                    <a:gsLst>
                      <a:gs pos="2917">
                        <a:srgbClr val="505050"/>
                      </a:gs>
                      <a:gs pos="30000">
                        <a:srgbClr val="505050"/>
                      </a:gs>
                    </a:gsLst>
                    <a:lin ang="5400000" scaled="0"/>
                  </a:gradFill>
                </a:rPr>
                <a:t>I trust tokens from IDP</a:t>
              </a:r>
            </a:p>
          </p:txBody>
        </p:sp>
        <p:sp>
          <p:nvSpPr>
            <p:cNvPr id="48" name="TextBox 91"/>
            <p:cNvSpPr txBox="1"/>
            <p:nvPr/>
          </p:nvSpPr>
          <p:spPr>
            <a:xfrm flipH="1">
              <a:off x="5824932" y="4633519"/>
              <a:ext cx="801982" cy="116537"/>
            </a:xfrm>
            <a:prstGeom prst="rect">
              <a:avLst/>
            </a:prstGeom>
            <a:noFill/>
          </p:spPr>
          <p:txBody>
            <a:bodyPr wrap="square" lIns="0" tIns="0" rIns="0" bIns="0" rtlCol="0">
              <a:spAutoFit/>
            </a:bodyPr>
            <a:lstStyle/>
            <a:p>
              <a:pPr algn="ctr" defTabSz="932597">
                <a:lnSpc>
                  <a:spcPct val="90000"/>
                </a:lnSpc>
                <a:spcAft>
                  <a:spcPts val="450"/>
                </a:spcAft>
              </a:pPr>
              <a:r>
                <a:rPr lang="en-US" sz="825" dirty="0">
                  <a:gradFill>
                    <a:gsLst>
                      <a:gs pos="2917">
                        <a:srgbClr val="505050"/>
                      </a:gs>
                      <a:gs pos="30000">
                        <a:srgbClr val="505050"/>
                      </a:gs>
                    </a:gsLst>
                    <a:lin ang="5400000" scaled="0"/>
                  </a:gradFill>
                </a:rPr>
                <a:t>So do I</a:t>
              </a:r>
            </a:p>
          </p:txBody>
        </p:sp>
        <p:grpSp>
          <p:nvGrpSpPr>
            <p:cNvPr id="49" name="Group 92"/>
            <p:cNvGrpSpPr>
              <a:grpSpLocks noChangeAspect="1"/>
            </p:cNvGrpSpPr>
            <p:nvPr/>
          </p:nvGrpSpPr>
          <p:grpSpPr>
            <a:xfrm>
              <a:off x="4769397" y="4648170"/>
              <a:ext cx="715292" cy="617133"/>
              <a:chOff x="1494617" y="5321228"/>
              <a:chExt cx="1059841" cy="914400"/>
            </a:xfrm>
          </p:grpSpPr>
          <p:sp>
            <p:nvSpPr>
              <p:cNvPr id="50" name="Rounded Rectangle 2067"/>
              <p:cNvSpPr>
                <a:spLocks noChangeAspect="1"/>
              </p:cNvSpPr>
              <p:nvPr/>
            </p:nvSpPr>
            <p:spPr bwMode="auto">
              <a:xfrm>
                <a:off x="1494617" y="5321228"/>
                <a:ext cx="1059841" cy="914400"/>
              </a:xfrm>
              <a:custGeom>
                <a:avLst/>
                <a:gdLst/>
                <a:ahLst/>
                <a:cxnLst/>
                <a:rect l="l" t="t" r="r" b="b"/>
                <a:pathLst>
                  <a:path w="774642" h="668338">
                    <a:moveTo>
                      <a:pt x="23096" y="125998"/>
                    </a:moveTo>
                    <a:lnTo>
                      <a:pt x="23096" y="644525"/>
                    </a:lnTo>
                    <a:lnTo>
                      <a:pt x="751547" y="644525"/>
                    </a:lnTo>
                    <a:lnTo>
                      <a:pt x="751547" y="125998"/>
                    </a:lnTo>
                    <a:close/>
                    <a:moveTo>
                      <a:pt x="217683" y="31750"/>
                    </a:moveTo>
                    <a:cubicBezTo>
                      <a:pt x="200008" y="31750"/>
                      <a:pt x="185679" y="46079"/>
                      <a:pt x="185679" y="63754"/>
                    </a:cubicBezTo>
                    <a:cubicBezTo>
                      <a:pt x="185679" y="81429"/>
                      <a:pt x="200008" y="95758"/>
                      <a:pt x="217683" y="95758"/>
                    </a:cubicBezTo>
                    <a:cubicBezTo>
                      <a:pt x="235358" y="95758"/>
                      <a:pt x="249687" y="81429"/>
                      <a:pt x="249687" y="63754"/>
                    </a:cubicBezTo>
                    <a:cubicBezTo>
                      <a:pt x="249687" y="46079"/>
                      <a:pt x="235358" y="31750"/>
                      <a:pt x="217683" y="31750"/>
                    </a:cubicBezTo>
                    <a:close/>
                    <a:moveTo>
                      <a:pt x="136392" y="31750"/>
                    </a:moveTo>
                    <a:cubicBezTo>
                      <a:pt x="118717" y="31750"/>
                      <a:pt x="104388" y="46079"/>
                      <a:pt x="104388" y="63754"/>
                    </a:cubicBezTo>
                    <a:cubicBezTo>
                      <a:pt x="104388" y="81429"/>
                      <a:pt x="118717" y="95758"/>
                      <a:pt x="136392" y="95758"/>
                    </a:cubicBezTo>
                    <a:cubicBezTo>
                      <a:pt x="154067" y="95758"/>
                      <a:pt x="168396" y="81429"/>
                      <a:pt x="168396" y="63754"/>
                    </a:cubicBezTo>
                    <a:cubicBezTo>
                      <a:pt x="168396" y="46079"/>
                      <a:pt x="154067" y="31750"/>
                      <a:pt x="136392" y="31750"/>
                    </a:cubicBezTo>
                    <a:close/>
                    <a:moveTo>
                      <a:pt x="55100" y="31750"/>
                    </a:moveTo>
                    <a:cubicBezTo>
                      <a:pt x="37425" y="31750"/>
                      <a:pt x="23096" y="46079"/>
                      <a:pt x="23096" y="63754"/>
                    </a:cubicBezTo>
                    <a:cubicBezTo>
                      <a:pt x="23096" y="81429"/>
                      <a:pt x="37425" y="95758"/>
                      <a:pt x="55100" y="95758"/>
                    </a:cubicBezTo>
                    <a:cubicBezTo>
                      <a:pt x="72775" y="95758"/>
                      <a:pt x="87104" y="81429"/>
                      <a:pt x="87104" y="63754"/>
                    </a:cubicBezTo>
                    <a:cubicBezTo>
                      <a:pt x="87104" y="46079"/>
                      <a:pt x="72775" y="31750"/>
                      <a:pt x="55100" y="31750"/>
                    </a:cubicBezTo>
                    <a:close/>
                    <a:moveTo>
                      <a:pt x="27255" y="0"/>
                    </a:moveTo>
                    <a:lnTo>
                      <a:pt x="747387" y="0"/>
                    </a:lnTo>
                    <a:cubicBezTo>
                      <a:pt x="762440" y="0"/>
                      <a:pt x="774642" y="12202"/>
                      <a:pt x="774642" y="27255"/>
                    </a:cubicBezTo>
                    <a:lnTo>
                      <a:pt x="774642" y="641083"/>
                    </a:lnTo>
                    <a:cubicBezTo>
                      <a:pt x="774642" y="656136"/>
                      <a:pt x="762440" y="668338"/>
                      <a:pt x="747387" y="668338"/>
                    </a:cubicBezTo>
                    <a:lnTo>
                      <a:pt x="27255" y="668338"/>
                    </a:lnTo>
                    <a:cubicBezTo>
                      <a:pt x="12202" y="668338"/>
                      <a:pt x="0" y="656136"/>
                      <a:pt x="0" y="641083"/>
                    </a:cubicBezTo>
                    <a:lnTo>
                      <a:pt x="0" y="27255"/>
                    </a:lnTo>
                    <a:cubicBezTo>
                      <a:pt x="0" y="12202"/>
                      <a:pt x="12202" y="0"/>
                      <a:pt x="27255" y="0"/>
                    </a:cubicBezTo>
                    <a:close/>
                  </a:path>
                </a:pathLst>
              </a:custGeom>
              <a:solidFill>
                <a:schemeClr val="accent3">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68570" tIns="34285" rIns="34285" bIns="68570" numCol="1" spcCol="0" rtlCol="0" fromWordArt="0" anchor="b" anchorCtr="0" forceAA="0" compatLnSpc="1">
                <a:prstTxWarp prst="textNoShape">
                  <a:avLst/>
                </a:prstTxWarp>
                <a:noAutofit/>
              </a:bodyPr>
              <a:lstStyle/>
              <a:p>
                <a:pPr algn="ctr" defTabSz="685513" fontAlgn="base">
                  <a:spcBef>
                    <a:spcPct val="0"/>
                  </a:spcBef>
                  <a:spcAft>
                    <a:spcPct val="0"/>
                  </a:spcAft>
                  <a:defRPr/>
                </a:pPr>
                <a:endParaRPr lang="en-US" sz="1350" kern="0" spc="-38" dirty="0" err="1">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94"/>
              <p:cNvSpPr/>
              <p:nvPr/>
            </p:nvSpPr>
            <p:spPr>
              <a:xfrm>
                <a:off x="1600390" y="5588589"/>
                <a:ext cx="818785" cy="487976"/>
              </a:xfrm>
              <a:prstGeom prst="rect">
                <a:avLst/>
              </a:prstGeom>
            </p:spPr>
            <p:txBody>
              <a:bodyPr wrap="none" lIns="0" tIns="0" rIns="0" bIns="0">
                <a:spAutoFit/>
              </a:bodyPr>
              <a:lstStyle/>
              <a:p>
                <a:pPr algn="ctr" defTabSz="932597"/>
                <a:r>
                  <a:rPr lang="en-US" sz="1049" dirty="0">
                    <a:solidFill>
                      <a:srgbClr val="505050"/>
                    </a:solidFill>
                  </a:rPr>
                  <a:t>Intranet</a:t>
                </a:r>
              </a:p>
              <a:p>
                <a:pPr algn="ctr" defTabSz="932597"/>
                <a:r>
                  <a:rPr lang="en-US" sz="1049" dirty="0">
                    <a:solidFill>
                      <a:srgbClr val="505050"/>
                    </a:solidFill>
                  </a:rPr>
                  <a:t>Resource</a:t>
                </a:r>
              </a:p>
            </p:txBody>
          </p:sp>
        </p:grpSp>
        <p:sp>
          <p:nvSpPr>
            <p:cNvPr id="52" name="TextBox 75"/>
            <p:cNvSpPr txBox="1"/>
            <p:nvPr/>
          </p:nvSpPr>
          <p:spPr>
            <a:xfrm flipH="1">
              <a:off x="3676302" y="2975938"/>
              <a:ext cx="1066457" cy="349610"/>
            </a:xfrm>
            <a:prstGeom prst="rect">
              <a:avLst/>
            </a:prstGeom>
            <a:noFill/>
          </p:spPr>
          <p:txBody>
            <a:bodyPr wrap="square" lIns="0" tIns="0" rIns="0" bIns="0" rtlCol="0">
              <a:spAutoFit/>
            </a:bodyPr>
            <a:lstStyle/>
            <a:p>
              <a:pPr algn="ctr" defTabSz="932597">
                <a:lnSpc>
                  <a:spcPct val="90000"/>
                </a:lnSpc>
                <a:spcAft>
                  <a:spcPts val="450"/>
                </a:spcAft>
              </a:pPr>
              <a:r>
                <a:rPr lang="en-US" sz="825" dirty="0">
                  <a:gradFill>
                    <a:gsLst>
                      <a:gs pos="2917">
                        <a:srgbClr val="505050"/>
                      </a:gs>
                      <a:gs pos="30000">
                        <a:srgbClr val="505050"/>
                      </a:gs>
                    </a:gsLst>
                    <a:lin ang="5400000" scaled="0"/>
                  </a:gradFill>
                </a:rPr>
                <a:t>User Unlock Windows identity container w/ PIN or Bio</a:t>
              </a:r>
            </a:p>
          </p:txBody>
        </p:sp>
      </p:grpSp>
      <p:grpSp>
        <p:nvGrpSpPr>
          <p:cNvPr id="83" name="Gruppo 82"/>
          <p:cNvGrpSpPr>
            <a:grpSpLocks noChangeAspect="1"/>
          </p:cNvGrpSpPr>
          <p:nvPr/>
        </p:nvGrpSpPr>
        <p:grpSpPr>
          <a:xfrm>
            <a:off x="3623957" y="3134564"/>
            <a:ext cx="5483845" cy="2010710"/>
            <a:chOff x="255568" y="2348644"/>
            <a:chExt cx="11925338" cy="4372534"/>
          </a:xfrm>
        </p:grpSpPr>
        <p:sp>
          <p:nvSpPr>
            <p:cNvPr id="54" name="Rounded Rectangle 52"/>
            <p:cNvSpPr/>
            <p:nvPr/>
          </p:nvSpPr>
          <p:spPr bwMode="auto">
            <a:xfrm>
              <a:off x="255568" y="2575622"/>
              <a:ext cx="7078682" cy="3627246"/>
            </a:xfrm>
            <a:prstGeom prst="roundRect">
              <a:avLst>
                <a:gd name="adj" fmla="val 50000"/>
              </a:avLst>
            </a:prstGeom>
            <a:solidFill>
              <a:schemeClr val="bg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5" name="Group 47"/>
            <p:cNvGrpSpPr/>
            <p:nvPr/>
          </p:nvGrpSpPr>
          <p:grpSpPr>
            <a:xfrm>
              <a:off x="491093" y="2832753"/>
              <a:ext cx="3146760" cy="3163999"/>
              <a:chOff x="612843" y="1875099"/>
              <a:chExt cx="3312377" cy="3330525"/>
            </a:xfrm>
          </p:grpSpPr>
          <p:sp>
            <p:nvSpPr>
              <p:cNvPr id="56" name="Oval 1"/>
              <p:cNvSpPr/>
              <p:nvPr/>
            </p:nvSpPr>
            <p:spPr bwMode="auto">
              <a:xfrm>
                <a:off x="643005" y="1875099"/>
                <a:ext cx="3282215" cy="3282215"/>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TextBox 5"/>
              <p:cNvSpPr txBox="1"/>
              <p:nvPr/>
            </p:nvSpPr>
            <p:spPr>
              <a:xfrm>
                <a:off x="612843" y="3831803"/>
                <a:ext cx="3287213" cy="1373821"/>
              </a:xfrm>
              <a:prstGeom prst="rect">
                <a:avLst/>
              </a:prstGeom>
              <a:noFill/>
            </p:spPr>
            <p:txBody>
              <a:bodyPr wrap="square" lIns="182880" tIns="146304" rIns="182880" bIns="146304" rtlCol="0">
                <a:spAutoFit/>
              </a:bodyPr>
              <a:lstStyle/>
              <a:p>
                <a:pPr algn="ctr">
                  <a:lnSpc>
                    <a:spcPct val="90000"/>
                  </a:lnSpc>
                  <a:spcAft>
                    <a:spcPts val="600"/>
                  </a:spcAft>
                </a:pPr>
                <a:r>
                  <a:rPr lang="en-US" sz="1100" b="1" spc="-100" dirty="0" smtClean="0">
                    <a:ln w="3175">
                      <a:noFill/>
                    </a:ln>
                    <a:solidFill>
                      <a:srgbClr val="FFFFFF"/>
                    </a:solidFill>
                  </a:rPr>
                  <a:t>YOUR DEVICE IS ONE OF THE FACTORS</a:t>
                </a:r>
                <a:endParaRPr lang="en-US" sz="1100" dirty="0" smtClean="0">
                  <a:solidFill>
                    <a:srgbClr val="FFFFFF"/>
                  </a:solidFill>
                </a:endParaRPr>
              </a:p>
            </p:txBody>
          </p:sp>
          <p:grpSp>
            <p:nvGrpSpPr>
              <p:cNvPr id="58" name="Group 16"/>
              <p:cNvGrpSpPr/>
              <p:nvPr/>
            </p:nvGrpSpPr>
            <p:grpSpPr>
              <a:xfrm>
                <a:off x="990778" y="2863288"/>
                <a:ext cx="2651235" cy="696726"/>
                <a:chOff x="893661" y="4387459"/>
                <a:chExt cx="3660957" cy="962075"/>
              </a:xfrm>
            </p:grpSpPr>
            <p:grpSp>
              <p:nvGrpSpPr>
                <p:cNvPr id="59" name="Group 30"/>
                <p:cNvGrpSpPr/>
                <p:nvPr/>
              </p:nvGrpSpPr>
              <p:grpSpPr>
                <a:xfrm>
                  <a:off x="893661" y="4387459"/>
                  <a:ext cx="1498458" cy="962075"/>
                  <a:chOff x="6969135" y="2427836"/>
                  <a:chExt cx="1498458" cy="962075"/>
                </a:xfrm>
              </p:grpSpPr>
              <p:sp>
                <p:nvSpPr>
                  <p:cNvPr id="66" name="Freeform 31"/>
                  <p:cNvSpPr>
                    <a:spLocks noChangeAspect="1"/>
                  </p:cNvSpPr>
                  <p:nvPr/>
                </p:nvSpPr>
                <p:spPr bwMode="black">
                  <a:xfrm flipH="1">
                    <a:off x="6969135" y="2427836"/>
                    <a:ext cx="1498458" cy="962075"/>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defTabSz="914185"/>
                    <a:endParaRPr lang="en-US" sz="1050" dirty="0">
                      <a:solidFill>
                        <a:srgbClr val="FFFFFF"/>
                      </a:solidFill>
                    </a:endParaRPr>
                  </a:p>
                </p:txBody>
              </p:sp>
              <p:pic>
                <p:nvPicPr>
                  <p:cNvPr id="67" name="Picture 2" descr="\\MAGNUM\Projects\Microsoft\Cloud Power FY12\Design\ICONS_PNG\Devices.png"/>
                  <p:cNvPicPr>
                    <a:picLocks noChangeAspect="1" noChangeArrowheads="1"/>
                  </p:cNvPicPr>
                  <p:nvPr/>
                </p:nvPicPr>
                <p:blipFill>
                  <a:blip r:embed="rId2" cstate="print">
                    <a:lum bright="100000" contrast="100000"/>
                  </a:blip>
                  <a:stretch>
                    <a:fillRect/>
                  </a:stretch>
                </p:blipFill>
                <p:spPr bwMode="auto">
                  <a:xfrm>
                    <a:off x="7398564" y="2612590"/>
                    <a:ext cx="543304" cy="543304"/>
                  </a:xfrm>
                  <a:prstGeom prst="rect">
                    <a:avLst/>
                  </a:prstGeom>
                  <a:noFill/>
                  <a:ln>
                    <a:noFill/>
                  </a:ln>
                </p:spPr>
              </p:pic>
            </p:grpSp>
            <p:grpSp>
              <p:nvGrpSpPr>
                <p:cNvPr id="60" name="Group 33"/>
                <p:cNvGrpSpPr/>
                <p:nvPr/>
              </p:nvGrpSpPr>
              <p:grpSpPr>
                <a:xfrm>
                  <a:off x="2575682" y="4589301"/>
                  <a:ext cx="1202967" cy="760231"/>
                  <a:chOff x="8752754" y="2612589"/>
                  <a:chExt cx="1202967" cy="760231"/>
                </a:xfrm>
              </p:grpSpPr>
              <p:sp>
                <p:nvSpPr>
                  <p:cNvPr id="64" name="Freeform 29"/>
                  <p:cNvSpPr>
                    <a:spLocks noChangeAspect="1" noEditPoints="1"/>
                  </p:cNvSpPr>
                  <p:nvPr/>
                </p:nvSpPr>
                <p:spPr bwMode="black">
                  <a:xfrm>
                    <a:off x="8752754" y="2612589"/>
                    <a:ext cx="1202967" cy="760231"/>
                  </a:xfrm>
                  <a:custGeom>
                    <a:avLst/>
                    <a:gdLst>
                      <a:gd name="T0" fmla="*/ 2248 w 2312"/>
                      <a:gd name="T1" fmla="*/ 0 h 1460"/>
                      <a:gd name="T2" fmla="*/ 64 w 2312"/>
                      <a:gd name="T3" fmla="*/ 0 h 1460"/>
                      <a:gd name="T4" fmla="*/ 0 w 2312"/>
                      <a:gd name="T5" fmla="*/ 64 h 1460"/>
                      <a:gd name="T6" fmla="*/ 0 w 2312"/>
                      <a:gd name="T7" fmla="*/ 1396 h 1460"/>
                      <a:gd name="T8" fmla="*/ 64 w 2312"/>
                      <a:gd name="T9" fmla="*/ 1460 h 1460"/>
                      <a:gd name="T10" fmla="*/ 2248 w 2312"/>
                      <a:gd name="T11" fmla="*/ 1460 h 1460"/>
                      <a:gd name="T12" fmla="*/ 2312 w 2312"/>
                      <a:gd name="T13" fmla="*/ 1396 h 1460"/>
                      <a:gd name="T14" fmla="*/ 2312 w 2312"/>
                      <a:gd name="T15" fmla="*/ 64 h 1460"/>
                      <a:gd name="T16" fmla="*/ 2248 w 2312"/>
                      <a:gd name="T17" fmla="*/ 0 h 1460"/>
                      <a:gd name="T18" fmla="*/ 1152 w 2312"/>
                      <a:gd name="T19" fmla="*/ 1409 h 1460"/>
                      <a:gd name="T20" fmla="*/ 1120 w 2312"/>
                      <a:gd name="T21" fmla="*/ 1404 h 1460"/>
                      <a:gd name="T22" fmla="*/ 1120 w 2312"/>
                      <a:gd name="T23" fmla="*/ 1377 h 1460"/>
                      <a:gd name="T24" fmla="*/ 1152 w 2312"/>
                      <a:gd name="T25" fmla="*/ 1377 h 1460"/>
                      <a:gd name="T26" fmla="*/ 1152 w 2312"/>
                      <a:gd name="T27" fmla="*/ 1409 h 1460"/>
                      <a:gd name="T28" fmla="*/ 1152 w 2312"/>
                      <a:gd name="T29" fmla="*/ 1374 h 1460"/>
                      <a:gd name="T30" fmla="*/ 1120 w 2312"/>
                      <a:gd name="T31" fmla="*/ 1374 h 1460"/>
                      <a:gd name="T32" fmla="*/ 1120 w 2312"/>
                      <a:gd name="T33" fmla="*/ 1347 h 1460"/>
                      <a:gd name="T34" fmla="*/ 1152 w 2312"/>
                      <a:gd name="T35" fmla="*/ 1342 h 1460"/>
                      <a:gd name="T36" fmla="*/ 1152 w 2312"/>
                      <a:gd name="T37" fmla="*/ 1374 h 1460"/>
                      <a:gd name="T38" fmla="*/ 1199 w 2312"/>
                      <a:gd name="T39" fmla="*/ 1415 h 1460"/>
                      <a:gd name="T40" fmla="*/ 1156 w 2312"/>
                      <a:gd name="T41" fmla="*/ 1409 h 1460"/>
                      <a:gd name="T42" fmla="*/ 1156 w 2312"/>
                      <a:gd name="T43" fmla="*/ 1377 h 1460"/>
                      <a:gd name="T44" fmla="*/ 1199 w 2312"/>
                      <a:gd name="T45" fmla="*/ 1377 h 1460"/>
                      <a:gd name="T46" fmla="*/ 1199 w 2312"/>
                      <a:gd name="T47" fmla="*/ 1415 h 1460"/>
                      <a:gd name="T48" fmla="*/ 1199 w 2312"/>
                      <a:gd name="T49" fmla="*/ 1374 h 1460"/>
                      <a:gd name="T50" fmla="*/ 1156 w 2312"/>
                      <a:gd name="T51" fmla="*/ 1374 h 1460"/>
                      <a:gd name="T52" fmla="*/ 1156 w 2312"/>
                      <a:gd name="T53" fmla="*/ 1342 h 1460"/>
                      <a:gd name="T54" fmla="*/ 1199 w 2312"/>
                      <a:gd name="T55" fmla="*/ 1336 h 1460"/>
                      <a:gd name="T56" fmla="*/ 1199 w 2312"/>
                      <a:gd name="T57" fmla="*/ 1374 h 1460"/>
                      <a:gd name="T58" fmla="*/ 2176 w 2312"/>
                      <a:gd name="T59" fmla="*/ 1301 h 1460"/>
                      <a:gd name="T60" fmla="*/ 136 w 2312"/>
                      <a:gd name="T61" fmla="*/ 1301 h 1460"/>
                      <a:gd name="T62" fmla="*/ 136 w 2312"/>
                      <a:gd name="T63" fmla="*/ 158 h 1460"/>
                      <a:gd name="T64" fmla="*/ 2176 w 2312"/>
                      <a:gd name="T65" fmla="*/ 158 h 1460"/>
                      <a:gd name="T66" fmla="*/ 2176 w 2312"/>
                      <a:gd name="T67" fmla="*/ 13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2" h="1460">
                        <a:moveTo>
                          <a:pt x="2248" y="0"/>
                        </a:moveTo>
                        <a:cubicBezTo>
                          <a:pt x="64" y="0"/>
                          <a:pt x="64" y="0"/>
                          <a:pt x="64" y="0"/>
                        </a:cubicBezTo>
                        <a:cubicBezTo>
                          <a:pt x="29" y="0"/>
                          <a:pt x="0" y="28"/>
                          <a:pt x="0" y="64"/>
                        </a:cubicBezTo>
                        <a:cubicBezTo>
                          <a:pt x="0" y="1396"/>
                          <a:pt x="0" y="1396"/>
                          <a:pt x="0" y="1396"/>
                        </a:cubicBezTo>
                        <a:cubicBezTo>
                          <a:pt x="0" y="1431"/>
                          <a:pt x="29" y="1460"/>
                          <a:pt x="64" y="1460"/>
                        </a:cubicBezTo>
                        <a:cubicBezTo>
                          <a:pt x="2248" y="1460"/>
                          <a:pt x="2248" y="1460"/>
                          <a:pt x="2248" y="1460"/>
                        </a:cubicBezTo>
                        <a:cubicBezTo>
                          <a:pt x="2283" y="1460"/>
                          <a:pt x="2312" y="1431"/>
                          <a:pt x="2312" y="1396"/>
                        </a:cubicBezTo>
                        <a:cubicBezTo>
                          <a:pt x="2312" y="64"/>
                          <a:pt x="2312" y="64"/>
                          <a:pt x="2312" y="64"/>
                        </a:cubicBezTo>
                        <a:cubicBezTo>
                          <a:pt x="2312" y="28"/>
                          <a:pt x="2283" y="0"/>
                          <a:pt x="2248" y="0"/>
                        </a:cubicBezTo>
                        <a:close/>
                        <a:moveTo>
                          <a:pt x="1152" y="1409"/>
                        </a:moveTo>
                        <a:cubicBezTo>
                          <a:pt x="1120" y="1404"/>
                          <a:pt x="1120" y="1404"/>
                          <a:pt x="1120" y="1404"/>
                        </a:cubicBezTo>
                        <a:cubicBezTo>
                          <a:pt x="1120" y="1377"/>
                          <a:pt x="1120" y="1377"/>
                          <a:pt x="1120" y="1377"/>
                        </a:cubicBezTo>
                        <a:cubicBezTo>
                          <a:pt x="1152" y="1377"/>
                          <a:pt x="1152" y="1377"/>
                          <a:pt x="1152" y="1377"/>
                        </a:cubicBezTo>
                        <a:lnTo>
                          <a:pt x="1152" y="1409"/>
                        </a:lnTo>
                        <a:close/>
                        <a:moveTo>
                          <a:pt x="1152" y="1374"/>
                        </a:moveTo>
                        <a:cubicBezTo>
                          <a:pt x="1120" y="1374"/>
                          <a:pt x="1120" y="1374"/>
                          <a:pt x="1120" y="1374"/>
                        </a:cubicBezTo>
                        <a:cubicBezTo>
                          <a:pt x="1120" y="1347"/>
                          <a:pt x="1120" y="1347"/>
                          <a:pt x="1120" y="1347"/>
                        </a:cubicBezTo>
                        <a:cubicBezTo>
                          <a:pt x="1152" y="1342"/>
                          <a:pt x="1152" y="1342"/>
                          <a:pt x="1152" y="1342"/>
                        </a:cubicBezTo>
                        <a:lnTo>
                          <a:pt x="1152" y="1374"/>
                        </a:lnTo>
                        <a:close/>
                        <a:moveTo>
                          <a:pt x="1199" y="1415"/>
                        </a:moveTo>
                        <a:cubicBezTo>
                          <a:pt x="1156" y="1409"/>
                          <a:pt x="1156" y="1409"/>
                          <a:pt x="1156" y="1409"/>
                        </a:cubicBezTo>
                        <a:cubicBezTo>
                          <a:pt x="1156" y="1377"/>
                          <a:pt x="1156" y="1377"/>
                          <a:pt x="1156" y="1377"/>
                        </a:cubicBezTo>
                        <a:cubicBezTo>
                          <a:pt x="1199" y="1377"/>
                          <a:pt x="1199" y="1377"/>
                          <a:pt x="1199" y="1377"/>
                        </a:cubicBezTo>
                        <a:lnTo>
                          <a:pt x="1199" y="1415"/>
                        </a:lnTo>
                        <a:close/>
                        <a:moveTo>
                          <a:pt x="1199" y="1374"/>
                        </a:moveTo>
                        <a:cubicBezTo>
                          <a:pt x="1156" y="1374"/>
                          <a:pt x="1156" y="1374"/>
                          <a:pt x="1156" y="1374"/>
                        </a:cubicBezTo>
                        <a:cubicBezTo>
                          <a:pt x="1156" y="1342"/>
                          <a:pt x="1156" y="1342"/>
                          <a:pt x="1156" y="1342"/>
                        </a:cubicBezTo>
                        <a:cubicBezTo>
                          <a:pt x="1199" y="1336"/>
                          <a:pt x="1199" y="1336"/>
                          <a:pt x="1199" y="1336"/>
                        </a:cubicBezTo>
                        <a:lnTo>
                          <a:pt x="1199" y="1374"/>
                        </a:lnTo>
                        <a:close/>
                        <a:moveTo>
                          <a:pt x="2176" y="1301"/>
                        </a:moveTo>
                        <a:cubicBezTo>
                          <a:pt x="136" y="1301"/>
                          <a:pt x="136" y="1301"/>
                          <a:pt x="136" y="1301"/>
                        </a:cubicBezTo>
                        <a:cubicBezTo>
                          <a:pt x="136" y="158"/>
                          <a:pt x="136" y="158"/>
                          <a:pt x="136" y="158"/>
                        </a:cubicBezTo>
                        <a:cubicBezTo>
                          <a:pt x="2176" y="158"/>
                          <a:pt x="2176" y="158"/>
                          <a:pt x="2176" y="158"/>
                        </a:cubicBezTo>
                        <a:lnTo>
                          <a:pt x="2176" y="1301"/>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defTabSz="914185"/>
                    <a:endParaRPr lang="en-US" sz="1050" dirty="0">
                      <a:solidFill>
                        <a:srgbClr val="FFFFFF"/>
                      </a:solidFill>
                    </a:endParaRPr>
                  </a:p>
                </p:txBody>
              </p:sp>
              <p:pic>
                <p:nvPicPr>
                  <p:cNvPr id="65" name="Picture 2" descr="\\MAGNUM\Projects\Microsoft\Cloud Power FY12\Design\ICONS_PNG\Devices.png"/>
                  <p:cNvPicPr>
                    <a:picLocks noChangeAspect="1" noChangeArrowheads="1"/>
                  </p:cNvPicPr>
                  <p:nvPr/>
                </p:nvPicPr>
                <p:blipFill>
                  <a:blip r:embed="rId2" cstate="print">
                    <a:lum bright="100000" contrast="100000"/>
                  </a:blip>
                  <a:stretch>
                    <a:fillRect/>
                  </a:stretch>
                </p:blipFill>
                <p:spPr bwMode="auto">
                  <a:xfrm>
                    <a:off x="9086627" y="2790458"/>
                    <a:ext cx="457201" cy="457202"/>
                  </a:xfrm>
                  <a:prstGeom prst="rect">
                    <a:avLst/>
                  </a:prstGeom>
                  <a:noFill/>
                  <a:ln>
                    <a:noFill/>
                  </a:ln>
                </p:spPr>
              </p:pic>
            </p:grpSp>
            <p:grpSp>
              <p:nvGrpSpPr>
                <p:cNvPr id="61" name="Group 36"/>
                <p:cNvGrpSpPr/>
                <p:nvPr/>
              </p:nvGrpSpPr>
              <p:grpSpPr>
                <a:xfrm>
                  <a:off x="4057799" y="4416330"/>
                  <a:ext cx="496819" cy="933203"/>
                  <a:chOff x="10025321" y="4195088"/>
                  <a:chExt cx="496819" cy="933203"/>
                </a:xfrm>
              </p:grpSpPr>
              <p:sp>
                <p:nvSpPr>
                  <p:cNvPr id="62" name="Freeform 13"/>
                  <p:cNvSpPr>
                    <a:spLocks noChangeAspect="1" noEditPoints="1"/>
                  </p:cNvSpPr>
                  <p:nvPr/>
                </p:nvSpPr>
                <p:spPr bwMode="black">
                  <a:xfrm>
                    <a:off x="10025321" y="4195088"/>
                    <a:ext cx="496819" cy="933203"/>
                  </a:xfrm>
                  <a:custGeom>
                    <a:avLst/>
                    <a:gdLst>
                      <a:gd name="T0" fmla="*/ 860 w 1012"/>
                      <a:gd name="T1" fmla="*/ 1756 h 1907"/>
                      <a:gd name="T2" fmla="*/ 837 w 1012"/>
                      <a:gd name="T3" fmla="*/ 1771 h 1907"/>
                      <a:gd name="T4" fmla="*/ 855 w 1012"/>
                      <a:gd name="T5" fmla="*/ 1796 h 1907"/>
                      <a:gd name="T6" fmla="*/ 873 w 1012"/>
                      <a:gd name="T7" fmla="*/ 1766 h 1907"/>
                      <a:gd name="T8" fmla="*/ 860 w 1012"/>
                      <a:gd name="T9" fmla="*/ 1756 h 1907"/>
                      <a:gd name="T10" fmla="*/ 837 w 1012"/>
                      <a:gd name="T11" fmla="*/ 1771 h 1907"/>
                      <a:gd name="T12" fmla="*/ 855 w 1012"/>
                      <a:gd name="T13" fmla="*/ 1796 h 1907"/>
                      <a:gd name="T14" fmla="*/ 873 w 1012"/>
                      <a:gd name="T15" fmla="*/ 1766 h 1907"/>
                      <a:gd name="T16" fmla="*/ 44 w 1012"/>
                      <a:gd name="T17" fmla="*/ 0 h 1907"/>
                      <a:gd name="T18" fmla="*/ 0 w 1012"/>
                      <a:gd name="T19" fmla="*/ 1864 h 1907"/>
                      <a:gd name="T20" fmla="*/ 968 w 1012"/>
                      <a:gd name="T21" fmla="*/ 1907 h 1907"/>
                      <a:gd name="T22" fmla="*/ 1012 w 1012"/>
                      <a:gd name="T23" fmla="*/ 44 h 1907"/>
                      <a:gd name="T24" fmla="*/ 201 w 1012"/>
                      <a:gd name="T25" fmla="*/ 1793 h 1907"/>
                      <a:gd name="T26" fmla="*/ 171 w 1012"/>
                      <a:gd name="T27" fmla="*/ 1816 h 1907"/>
                      <a:gd name="T28" fmla="*/ 119 w 1012"/>
                      <a:gd name="T29" fmla="*/ 1785 h 1907"/>
                      <a:gd name="T30" fmla="*/ 171 w 1012"/>
                      <a:gd name="T31" fmla="*/ 1755 h 1907"/>
                      <a:gd name="T32" fmla="*/ 201 w 1012"/>
                      <a:gd name="T33" fmla="*/ 1777 h 1907"/>
                      <a:gd name="T34" fmla="*/ 500 w 1012"/>
                      <a:gd name="T35" fmla="*/ 1819 h 1907"/>
                      <a:gd name="T36" fmla="*/ 473 w 1012"/>
                      <a:gd name="T37" fmla="*/ 1792 h 1907"/>
                      <a:gd name="T38" fmla="*/ 500 w 1012"/>
                      <a:gd name="T39" fmla="*/ 1819 h 1907"/>
                      <a:gd name="T40" fmla="*/ 473 w 1012"/>
                      <a:gd name="T41" fmla="*/ 1789 h 1907"/>
                      <a:gd name="T42" fmla="*/ 500 w 1012"/>
                      <a:gd name="T43" fmla="*/ 1763 h 1907"/>
                      <a:gd name="T44" fmla="*/ 539 w 1012"/>
                      <a:gd name="T45" fmla="*/ 1824 h 1907"/>
                      <a:gd name="T46" fmla="*/ 503 w 1012"/>
                      <a:gd name="T47" fmla="*/ 1792 h 1907"/>
                      <a:gd name="T48" fmla="*/ 539 w 1012"/>
                      <a:gd name="T49" fmla="*/ 1824 h 1907"/>
                      <a:gd name="T50" fmla="*/ 503 w 1012"/>
                      <a:gd name="T51" fmla="*/ 1789 h 1907"/>
                      <a:gd name="T52" fmla="*/ 539 w 1012"/>
                      <a:gd name="T53" fmla="*/ 1758 h 1907"/>
                      <a:gd name="T54" fmla="*/ 883 w 1012"/>
                      <a:gd name="T55" fmla="*/ 1783 h 1907"/>
                      <a:gd name="T56" fmla="*/ 848 w 1012"/>
                      <a:gd name="T57" fmla="*/ 1804 h 1907"/>
                      <a:gd name="T58" fmla="*/ 819 w 1012"/>
                      <a:gd name="T59" fmla="*/ 1823 h 1907"/>
                      <a:gd name="T60" fmla="*/ 809 w 1012"/>
                      <a:gd name="T61" fmla="*/ 1823 h 1907"/>
                      <a:gd name="T62" fmla="*/ 809 w 1012"/>
                      <a:gd name="T63" fmla="*/ 1812 h 1907"/>
                      <a:gd name="T64" fmla="*/ 812 w 1012"/>
                      <a:gd name="T65" fmla="*/ 1809 h 1907"/>
                      <a:gd name="T66" fmla="*/ 815 w 1012"/>
                      <a:gd name="T67" fmla="*/ 1806 h 1907"/>
                      <a:gd name="T68" fmla="*/ 831 w 1012"/>
                      <a:gd name="T69" fmla="*/ 1790 h 1907"/>
                      <a:gd name="T70" fmla="*/ 855 w 1012"/>
                      <a:gd name="T71" fmla="*/ 1747 h 1907"/>
                      <a:gd name="T72" fmla="*/ 880 w 1012"/>
                      <a:gd name="T73" fmla="*/ 1761 h 1907"/>
                      <a:gd name="T74" fmla="*/ 921 w 1012"/>
                      <a:gd name="T75" fmla="*/ 1658 h 1907"/>
                      <a:gd name="T76" fmla="*/ 91 w 1012"/>
                      <a:gd name="T77" fmla="*/ 234 h 1907"/>
                      <a:gd name="T78" fmla="*/ 921 w 1012"/>
                      <a:gd name="T79" fmla="*/ 1658 h 1907"/>
                      <a:gd name="T80" fmla="*/ 855 w 1012"/>
                      <a:gd name="T81" fmla="*/ 1756 h 1907"/>
                      <a:gd name="T82" fmla="*/ 851 w 1012"/>
                      <a:gd name="T83" fmla="*/ 1796 h 1907"/>
                      <a:gd name="T84" fmla="*/ 875 w 1012"/>
                      <a:gd name="T85" fmla="*/ 1781 h 1907"/>
                      <a:gd name="T86" fmla="*/ 860 w 1012"/>
                      <a:gd name="T87" fmla="*/ 175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2" h="1907">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968" y="0"/>
                        </a:moveTo>
                        <a:cubicBezTo>
                          <a:pt x="968" y="0"/>
                          <a:pt x="968" y="0"/>
                          <a:pt x="44" y="0"/>
                        </a:cubicBezTo>
                        <a:cubicBezTo>
                          <a:pt x="19" y="0"/>
                          <a:pt x="0" y="19"/>
                          <a:pt x="0" y="44"/>
                        </a:cubicBezTo>
                        <a:cubicBezTo>
                          <a:pt x="0" y="1864"/>
                          <a:pt x="0" y="1864"/>
                          <a:pt x="0" y="1864"/>
                        </a:cubicBezTo>
                        <a:cubicBezTo>
                          <a:pt x="0" y="1889"/>
                          <a:pt x="19" y="1907"/>
                          <a:pt x="44" y="1907"/>
                        </a:cubicBezTo>
                        <a:cubicBezTo>
                          <a:pt x="44" y="1907"/>
                          <a:pt x="44" y="1907"/>
                          <a:pt x="968" y="1907"/>
                        </a:cubicBezTo>
                        <a:cubicBezTo>
                          <a:pt x="993" y="1907"/>
                          <a:pt x="1012" y="1889"/>
                          <a:pt x="1012" y="1864"/>
                        </a:cubicBezTo>
                        <a:cubicBezTo>
                          <a:pt x="1012" y="44"/>
                          <a:pt x="1012" y="44"/>
                          <a:pt x="1012" y="44"/>
                        </a:cubicBezTo>
                        <a:cubicBezTo>
                          <a:pt x="1012" y="19"/>
                          <a:pt x="993" y="0"/>
                          <a:pt x="968" y="0"/>
                        </a:cubicBezTo>
                        <a:close/>
                        <a:moveTo>
                          <a:pt x="201" y="1793"/>
                        </a:moveTo>
                        <a:cubicBezTo>
                          <a:pt x="147" y="1793"/>
                          <a:pt x="147" y="1793"/>
                          <a:pt x="147" y="1793"/>
                        </a:cubicBezTo>
                        <a:cubicBezTo>
                          <a:pt x="171" y="1816"/>
                          <a:pt x="171" y="1816"/>
                          <a:pt x="171" y="1816"/>
                        </a:cubicBezTo>
                        <a:cubicBezTo>
                          <a:pt x="151" y="1816"/>
                          <a:pt x="151" y="1816"/>
                          <a:pt x="151" y="1816"/>
                        </a:cubicBezTo>
                        <a:cubicBezTo>
                          <a:pt x="119" y="1785"/>
                          <a:pt x="119" y="1785"/>
                          <a:pt x="119" y="1785"/>
                        </a:cubicBezTo>
                        <a:cubicBezTo>
                          <a:pt x="151" y="1755"/>
                          <a:pt x="151" y="1755"/>
                          <a:pt x="151" y="1755"/>
                        </a:cubicBezTo>
                        <a:cubicBezTo>
                          <a:pt x="171" y="1755"/>
                          <a:pt x="171" y="1755"/>
                          <a:pt x="171" y="1755"/>
                        </a:cubicBezTo>
                        <a:cubicBezTo>
                          <a:pt x="147" y="1777"/>
                          <a:pt x="147" y="1777"/>
                          <a:pt x="147" y="1777"/>
                        </a:cubicBezTo>
                        <a:cubicBezTo>
                          <a:pt x="201" y="1777"/>
                          <a:pt x="201" y="1777"/>
                          <a:pt x="201" y="1777"/>
                        </a:cubicBezTo>
                        <a:lnTo>
                          <a:pt x="201" y="1793"/>
                        </a:lnTo>
                        <a:close/>
                        <a:moveTo>
                          <a:pt x="500" y="1819"/>
                        </a:moveTo>
                        <a:cubicBezTo>
                          <a:pt x="473" y="1815"/>
                          <a:pt x="473" y="1815"/>
                          <a:pt x="473" y="1815"/>
                        </a:cubicBezTo>
                        <a:cubicBezTo>
                          <a:pt x="473" y="1792"/>
                          <a:pt x="473" y="1792"/>
                          <a:pt x="473" y="1792"/>
                        </a:cubicBezTo>
                        <a:cubicBezTo>
                          <a:pt x="500" y="1792"/>
                          <a:pt x="500" y="1792"/>
                          <a:pt x="500" y="1792"/>
                        </a:cubicBezTo>
                        <a:lnTo>
                          <a:pt x="500" y="1819"/>
                        </a:lnTo>
                        <a:close/>
                        <a:moveTo>
                          <a:pt x="500" y="1789"/>
                        </a:moveTo>
                        <a:cubicBezTo>
                          <a:pt x="473" y="1789"/>
                          <a:pt x="473" y="1789"/>
                          <a:pt x="473" y="1789"/>
                        </a:cubicBezTo>
                        <a:cubicBezTo>
                          <a:pt x="473" y="1767"/>
                          <a:pt x="473" y="1767"/>
                          <a:pt x="473" y="1767"/>
                        </a:cubicBezTo>
                        <a:cubicBezTo>
                          <a:pt x="500" y="1763"/>
                          <a:pt x="500" y="1763"/>
                          <a:pt x="500" y="1763"/>
                        </a:cubicBezTo>
                        <a:lnTo>
                          <a:pt x="500" y="1789"/>
                        </a:lnTo>
                        <a:close/>
                        <a:moveTo>
                          <a:pt x="539" y="1824"/>
                        </a:moveTo>
                        <a:cubicBezTo>
                          <a:pt x="503" y="1819"/>
                          <a:pt x="503" y="1819"/>
                          <a:pt x="503" y="1819"/>
                        </a:cubicBezTo>
                        <a:cubicBezTo>
                          <a:pt x="503" y="1792"/>
                          <a:pt x="503" y="1792"/>
                          <a:pt x="503" y="1792"/>
                        </a:cubicBezTo>
                        <a:cubicBezTo>
                          <a:pt x="539" y="1792"/>
                          <a:pt x="539" y="1792"/>
                          <a:pt x="539" y="1792"/>
                        </a:cubicBezTo>
                        <a:lnTo>
                          <a:pt x="539" y="1824"/>
                        </a:lnTo>
                        <a:close/>
                        <a:moveTo>
                          <a:pt x="539" y="1789"/>
                        </a:moveTo>
                        <a:cubicBezTo>
                          <a:pt x="503" y="1789"/>
                          <a:pt x="503" y="1789"/>
                          <a:pt x="503" y="1789"/>
                        </a:cubicBezTo>
                        <a:cubicBezTo>
                          <a:pt x="503" y="1763"/>
                          <a:pt x="503" y="1763"/>
                          <a:pt x="503" y="1763"/>
                        </a:cubicBezTo>
                        <a:cubicBezTo>
                          <a:pt x="539" y="1758"/>
                          <a:pt x="539" y="1758"/>
                          <a:pt x="539" y="1758"/>
                        </a:cubicBezTo>
                        <a:lnTo>
                          <a:pt x="539" y="1789"/>
                        </a:lnTo>
                        <a:close/>
                        <a:moveTo>
                          <a:pt x="883" y="1783"/>
                        </a:moveTo>
                        <a:cubicBezTo>
                          <a:pt x="881" y="1796"/>
                          <a:pt x="869" y="1806"/>
                          <a:pt x="855" y="1806"/>
                        </a:cubicBezTo>
                        <a:cubicBezTo>
                          <a:pt x="853" y="1806"/>
                          <a:pt x="851" y="1804"/>
                          <a:pt x="848" y="1804"/>
                        </a:cubicBezTo>
                        <a:cubicBezTo>
                          <a:pt x="846" y="1803"/>
                          <a:pt x="844" y="1802"/>
                          <a:pt x="841" y="1801"/>
                        </a:cubicBezTo>
                        <a:cubicBezTo>
                          <a:pt x="841" y="1801"/>
                          <a:pt x="841" y="1801"/>
                          <a:pt x="819" y="1823"/>
                        </a:cubicBezTo>
                        <a:cubicBezTo>
                          <a:pt x="818" y="1824"/>
                          <a:pt x="816" y="1824"/>
                          <a:pt x="815" y="1824"/>
                        </a:cubicBezTo>
                        <a:cubicBezTo>
                          <a:pt x="812" y="1824"/>
                          <a:pt x="811" y="1824"/>
                          <a:pt x="809" y="1823"/>
                        </a:cubicBezTo>
                        <a:cubicBezTo>
                          <a:pt x="806" y="1820"/>
                          <a:pt x="806" y="1815"/>
                          <a:pt x="809" y="1813"/>
                        </a:cubicBezTo>
                        <a:cubicBezTo>
                          <a:pt x="809" y="1813"/>
                          <a:pt x="809" y="1812"/>
                          <a:pt x="809" y="1812"/>
                        </a:cubicBezTo>
                        <a:cubicBezTo>
                          <a:pt x="810" y="1812"/>
                          <a:pt x="810" y="1811"/>
                          <a:pt x="811" y="1810"/>
                        </a:cubicBezTo>
                        <a:cubicBezTo>
                          <a:pt x="811" y="1810"/>
                          <a:pt x="812" y="1810"/>
                          <a:pt x="812" y="1809"/>
                        </a:cubicBezTo>
                        <a:cubicBezTo>
                          <a:pt x="813" y="1808"/>
                          <a:pt x="814" y="1808"/>
                          <a:pt x="815" y="1807"/>
                        </a:cubicBezTo>
                        <a:cubicBezTo>
                          <a:pt x="815" y="1806"/>
                          <a:pt x="815" y="1806"/>
                          <a:pt x="815" y="1806"/>
                        </a:cubicBezTo>
                        <a:cubicBezTo>
                          <a:pt x="816" y="1806"/>
                          <a:pt x="816" y="1805"/>
                          <a:pt x="817" y="1805"/>
                        </a:cubicBezTo>
                        <a:cubicBezTo>
                          <a:pt x="831" y="1790"/>
                          <a:pt x="831" y="1790"/>
                          <a:pt x="831" y="1790"/>
                        </a:cubicBezTo>
                        <a:cubicBezTo>
                          <a:pt x="827" y="1784"/>
                          <a:pt x="826" y="1776"/>
                          <a:pt x="827" y="1769"/>
                        </a:cubicBezTo>
                        <a:cubicBezTo>
                          <a:pt x="831" y="1756"/>
                          <a:pt x="842" y="1747"/>
                          <a:pt x="855" y="1747"/>
                        </a:cubicBezTo>
                        <a:cubicBezTo>
                          <a:pt x="858" y="1747"/>
                          <a:pt x="860" y="1747"/>
                          <a:pt x="862" y="1748"/>
                        </a:cubicBezTo>
                        <a:cubicBezTo>
                          <a:pt x="870" y="1749"/>
                          <a:pt x="876" y="1754"/>
                          <a:pt x="880" y="1761"/>
                        </a:cubicBezTo>
                        <a:cubicBezTo>
                          <a:pt x="884" y="1768"/>
                          <a:pt x="885" y="1775"/>
                          <a:pt x="883" y="1783"/>
                        </a:cubicBezTo>
                        <a:close/>
                        <a:moveTo>
                          <a:pt x="921" y="1658"/>
                        </a:moveTo>
                        <a:cubicBezTo>
                          <a:pt x="91" y="1658"/>
                          <a:pt x="91" y="1658"/>
                          <a:pt x="91" y="1658"/>
                        </a:cubicBezTo>
                        <a:cubicBezTo>
                          <a:pt x="91" y="234"/>
                          <a:pt x="91" y="234"/>
                          <a:pt x="91" y="234"/>
                        </a:cubicBezTo>
                        <a:cubicBezTo>
                          <a:pt x="921" y="234"/>
                          <a:pt x="921" y="234"/>
                          <a:pt x="921" y="234"/>
                        </a:cubicBezTo>
                        <a:lnTo>
                          <a:pt x="921" y="1658"/>
                        </a:lnTo>
                        <a:close/>
                        <a:moveTo>
                          <a:pt x="860" y="1756"/>
                        </a:move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ubicBezTo>
                          <a:pt x="870" y="1761"/>
                          <a:pt x="866" y="1757"/>
                          <a:pt x="860" y="1756"/>
                        </a:cubicBez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defTabSz="914185"/>
                    <a:endParaRPr lang="en-US" sz="1050" dirty="0">
                      <a:solidFill>
                        <a:srgbClr val="FFFFFF"/>
                      </a:solidFill>
                    </a:endParaRPr>
                  </a:p>
                </p:txBody>
              </p:sp>
              <p:pic>
                <p:nvPicPr>
                  <p:cNvPr id="63" name="Picture 2" descr="\\MAGNUM\Projects\Microsoft\Cloud Power FY12\Design\ICONS_PNG\Devices.png"/>
                  <p:cNvPicPr>
                    <a:picLocks noChangeAspect="1" noChangeArrowheads="1"/>
                  </p:cNvPicPr>
                  <p:nvPr/>
                </p:nvPicPr>
                <p:blipFill>
                  <a:blip r:embed="rId2" cstate="print">
                    <a:lum bright="100000" contrast="100000"/>
                  </a:blip>
                  <a:stretch>
                    <a:fillRect/>
                  </a:stretch>
                </p:blipFill>
                <p:spPr bwMode="auto">
                  <a:xfrm>
                    <a:off x="10074225" y="4472717"/>
                    <a:ext cx="365760" cy="365760"/>
                  </a:xfrm>
                  <a:prstGeom prst="rect">
                    <a:avLst/>
                  </a:prstGeom>
                  <a:noFill/>
                  <a:ln>
                    <a:noFill/>
                  </a:ln>
                </p:spPr>
              </p:pic>
            </p:grpSp>
          </p:grpSp>
        </p:grpSp>
        <p:sp>
          <p:nvSpPr>
            <p:cNvPr id="68" name="Rounded Rectangle 54"/>
            <p:cNvSpPr/>
            <p:nvPr/>
          </p:nvSpPr>
          <p:spPr bwMode="auto">
            <a:xfrm>
              <a:off x="5062464" y="2575622"/>
              <a:ext cx="7118442" cy="3627246"/>
            </a:xfrm>
            <a:prstGeom prst="roundRect">
              <a:avLst>
                <a:gd name="adj" fmla="val 50000"/>
              </a:avLst>
            </a:prstGeom>
            <a:solidFill>
              <a:schemeClr val="bg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9" name="Group 45"/>
            <p:cNvGrpSpPr/>
            <p:nvPr/>
          </p:nvGrpSpPr>
          <p:grpSpPr>
            <a:xfrm>
              <a:off x="8793731" y="2836687"/>
              <a:ext cx="3114170" cy="3114169"/>
              <a:chOff x="8306879" y="2064862"/>
              <a:chExt cx="3278074" cy="3278074"/>
            </a:xfrm>
          </p:grpSpPr>
          <p:sp>
            <p:nvSpPr>
              <p:cNvPr id="70" name="Oval 7"/>
              <p:cNvSpPr/>
              <p:nvPr/>
            </p:nvSpPr>
            <p:spPr bwMode="auto">
              <a:xfrm>
                <a:off x="8306879" y="2064862"/>
                <a:ext cx="3278074" cy="3278074"/>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err="1" smtClean="0">
                  <a:solidFill>
                    <a:srgbClr val="FFFFFF"/>
                  </a:solidFill>
                  <a:ea typeface="Segoe UI" pitchFamily="34" charset="0"/>
                  <a:cs typeface="Segoe UI" pitchFamily="34" charset="0"/>
                </a:endParaRPr>
              </a:p>
            </p:txBody>
          </p:sp>
          <p:sp>
            <p:nvSpPr>
              <p:cNvPr id="71" name="TextBox 13"/>
              <p:cNvSpPr txBox="1"/>
              <p:nvPr/>
            </p:nvSpPr>
            <p:spPr>
              <a:xfrm>
                <a:off x="8692617" y="3932068"/>
                <a:ext cx="2506597" cy="1373821"/>
              </a:xfrm>
              <a:prstGeom prst="rect">
                <a:avLst/>
              </a:prstGeom>
              <a:noFill/>
            </p:spPr>
            <p:txBody>
              <a:bodyPr wrap="square" lIns="182880" tIns="146304" rIns="182880" bIns="146304" rtlCol="0">
                <a:spAutoFit/>
              </a:bodyPr>
              <a:lstStyle/>
              <a:p>
                <a:pPr algn="ctr">
                  <a:lnSpc>
                    <a:spcPct val="90000"/>
                  </a:lnSpc>
                  <a:spcAft>
                    <a:spcPts val="600"/>
                  </a:spcAft>
                </a:pPr>
                <a:r>
                  <a:rPr lang="en-US" sz="1100" b="1" spc="-100" dirty="0" smtClean="0">
                    <a:ln w="3175">
                      <a:noFill/>
                    </a:ln>
                    <a:solidFill>
                      <a:srgbClr val="FFFFFF"/>
                    </a:solidFill>
                  </a:rPr>
                  <a:t>SECURED BY HARDWARE</a:t>
                </a:r>
                <a:endParaRPr lang="en-US" sz="1100" b="1" spc="-100" dirty="0">
                  <a:ln w="3175">
                    <a:noFill/>
                  </a:ln>
                  <a:solidFill>
                    <a:srgbClr val="FFFFFF"/>
                  </a:solidFill>
                </a:endParaRPr>
              </a:p>
            </p:txBody>
          </p:sp>
          <p:sp>
            <p:nvSpPr>
              <p:cNvPr id="72" name="Rounded Rectangle 4"/>
              <p:cNvSpPr>
                <a:spLocks noChangeAspect="1"/>
              </p:cNvSpPr>
              <p:nvPr/>
            </p:nvSpPr>
            <p:spPr bwMode="auto">
              <a:xfrm>
                <a:off x="9703181" y="2848499"/>
                <a:ext cx="485470" cy="488893"/>
              </a:xfrm>
              <a:custGeom>
                <a:avLst/>
                <a:gdLst/>
                <a:ahLst/>
                <a:cxnLst/>
                <a:rect l="l" t="t" r="r" b="b"/>
                <a:pathLst>
                  <a:path w="1564585" h="1575614">
                    <a:moveTo>
                      <a:pt x="1215054" y="1392565"/>
                    </a:moveTo>
                    <a:cubicBezTo>
                      <a:pt x="1231805" y="1392565"/>
                      <a:pt x="1245384" y="1406144"/>
                      <a:pt x="1245384" y="1422895"/>
                    </a:cubicBezTo>
                    <a:lnTo>
                      <a:pt x="1245384" y="1545284"/>
                    </a:lnTo>
                    <a:cubicBezTo>
                      <a:pt x="1245384" y="1562035"/>
                      <a:pt x="1231805" y="1575614"/>
                      <a:pt x="1215054" y="1575614"/>
                    </a:cubicBezTo>
                    <a:cubicBezTo>
                      <a:pt x="1198303" y="1575614"/>
                      <a:pt x="1184724" y="1562035"/>
                      <a:pt x="1184724" y="1545284"/>
                    </a:cubicBezTo>
                    <a:lnTo>
                      <a:pt x="1184724" y="1422895"/>
                    </a:lnTo>
                    <a:cubicBezTo>
                      <a:pt x="1184724" y="1406144"/>
                      <a:pt x="1198303" y="1392565"/>
                      <a:pt x="1215054" y="1392565"/>
                    </a:cubicBezTo>
                    <a:close/>
                    <a:moveTo>
                      <a:pt x="999674" y="1392565"/>
                    </a:moveTo>
                    <a:cubicBezTo>
                      <a:pt x="1016425" y="1392565"/>
                      <a:pt x="1030004" y="1406144"/>
                      <a:pt x="1030004" y="1422895"/>
                    </a:cubicBezTo>
                    <a:lnTo>
                      <a:pt x="1030004" y="1545284"/>
                    </a:lnTo>
                    <a:cubicBezTo>
                      <a:pt x="1030004" y="1562035"/>
                      <a:pt x="1016425" y="1575614"/>
                      <a:pt x="999674" y="1575614"/>
                    </a:cubicBezTo>
                    <a:cubicBezTo>
                      <a:pt x="982923" y="1575614"/>
                      <a:pt x="969344" y="1562035"/>
                      <a:pt x="969344" y="1545284"/>
                    </a:cubicBezTo>
                    <a:lnTo>
                      <a:pt x="969344" y="1422895"/>
                    </a:lnTo>
                    <a:cubicBezTo>
                      <a:pt x="969344" y="1406144"/>
                      <a:pt x="982923" y="1392565"/>
                      <a:pt x="999674" y="1392565"/>
                    </a:cubicBezTo>
                    <a:close/>
                    <a:moveTo>
                      <a:pt x="784295" y="1392565"/>
                    </a:moveTo>
                    <a:cubicBezTo>
                      <a:pt x="801046" y="1392565"/>
                      <a:pt x="814625" y="1406144"/>
                      <a:pt x="814625" y="1422895"/>
                    </a:cubicBezTo>
                    <a:lnTo>
                      <a:pt x="814625" y="1545284"/>
                    </a:lnTo>
                    <a:cubicBezTo>
                      <a:pt x="814625" y="1562035"/>
                      <a:pt x="801046" y="1575614"/>
                      <a:pt x="784295" y="1575614"/>
                    </a:cubicBezTo>
                    <a:cubicBezTo>
                      <a:pt x="767544" y="1575614"/>
                      <a:pt x="753965" y="1562035"/>
                      <a:pt x="753965" y="1545284"/>
                    </a:cubicBezTo>
                    <a:lnTo>
                      <a:pt x="753965" y="1422895"/>
                    </a:lnTo>
                    <a:cubicBezTo>
                      <a:pt x="753965" y="1406144"/>
                      <a:pt x="767544" y="1392565"/>
                      <a:pt x="784295" y="1392565"/>
                    </a:cubicBezTo>
                    <a:close/>
                    <a:moveTo>
                      <a:pt x="568916" y="1392565"/>
                    </a:moveTo>
                    <a:cubicBezTo>
                      <a:pt x="585667" y="1392565"/>
                      <a:pt x="599246" y="1406144"/>
                      <a:pt x="599246" y="1422895"/>
                    </a:cubicBezTo>
                    <a:lnTo>
                      <a:pt x="599246" y="1545284"/>
                    </a:lnTo>
                    <a:cubicBezTo>
                      <a:pt x="599246" y="1562035"/>
                      <a:pt x="585667" y="1575614"/>
                      <a:pt x="568916" y="1575614"/>
                    </a:cubicBezTo>
                    <a:cubicBezTo>
                      <a:pt x="552165" y="1575614"/>
                      <a:pt x="538586" y="1562035"/>
                      <a:pt x="538586" y="1545284"/>
                    </a:cubicBezTo>
                    <a:lnTo>
                      <a:pt x="538586" y="1422895"/>
                    </a:lnTo>
                    <a:cubicBezTo>
                      <a:pt x="538586" y="1406144"/>
                      <a:pt x="552165" y="1392565"/>
                      <a:pt x="568916" y="1392565"/>
                    </a:cubicBezTo>
                    <a:close/>
                    <a:moveTo>
                      <a:pt x="353537" y="1392565"/>
                    </a:moveTo>
                    <a:cubicBezTo>
                      <a:pt x="370288" y="1392565"/>
                      <a:pt x="383867" y="1406144"/>
                      <a:pt x="383867" y="1422895"/>
                    </a:cubicBezTo>
                    <a:lnTo>
                      <a:pt x="383867" y="1545284"/>
                    </a:lnTo>
                    <a:cubicBezTo>
                      <a:pt x="383867" y="1562035"/>
                      <a:pt x="370288" y="1575614"/>
                      <a:pt x="353537" y="1575614"/>
                    </a:cubicBezTo>
                    <a:cubicBezTo>
                      <a:pt x="336786" y="1575614"/>
                      <a:pt x="323207" y="1562035"/>
                      <a:pt x="323207" y="1545284"/>
                    </a:cubicBezTo>
                    <a:lnTo>
                      <a:pt x="323207" y="1422895"/>
                    </a:lnTo>
                    <a:cubicBezTo>
                      <a:pt x="323207" y="1406144"/>
                      <a:pt x="336786" y="1392565"/>
                      <a:pt x="353537" y="1392565"/>
                    </a:cubicBezTo>
                    <a:close/>
                    <a:moveTo>
                      <a:pt x="1411866" y="1184859"/>
                    </a:moveTo>
                    <a:lnTo>
                      <a:pt x="1534255" y="1184859"/>
                    </a:lnTo>
                    <a:cubicBezTo>
                      <a:pt x="1551006" y="1184859"/>
                      <a:pt x="1564585" y="1198438"/>
                      <a:pt x="1564585" y="1215189"/>
                    </a:cubicBezTo>
                    <a:cubicBezTo>
                      <a:pt x="1564585" y="1231940"/>
                      <a:pt x="1551006" y="1245519"/>
                      <a:pt x="1534255" y="1245519"/>
                    </a:cubicBezTo>
                    <a:lnTo>
                      <a:pt x="1411866" y="1245519"/>
                    </a:lnTo>
                    <a:cubicBezTo>
                      <a:pt x="1395115" y="1245519"/>
                      <a:pt x="1381536" y="1231940"/>
                      <a:pt x="1381536" y="1215189"/>
                    </a:cubicBezTo>
                    <a:cubicBezTo>
                      <a:pt x="1381536" y="1198438"/>
                      <a:pt x="1395115" y="1184859"/>
                      <a:pt x="1411866" y="1184859"/>
                    </a:cubicBezTo>
                    <a:close/>
                    <a:moveTo>
                      <a:pt x="30330" y="1184858"/>
                    </a:moveTo>
                    <a:lnTo>
                      <a:pt x="152719" y="1184858"/>
                    </a:lnTo>
                    <a:cubicBezTo>
                      <a:pt x="169470" y="1184858"/>
                      <a:pt x="183049" y="1198437"/>
                      <a:pt x="183049" y="1215188"/>
                    </a:cubicBezTo>
                    <a:cubicBezTo>
                      <a:pt x="183049" y="1231939"/>
                      <a:pt x="169470" y="1245518"/>
                      <a:pt x="152719" y="1245518"/>
                    </a:cubicBezTo>
                    <a:lnTo>
                      <a:pt x="30330" y="1245518"/>
                    </a:lnTo>
                    <a:cubicBezTo>
                      <a:pt x="13579" y="1245518"/>
                      <a:pt x="0" y="1231939"/>
                      <a:pt x="0" y="1215188"/>
                    </a:cubicBezTo>
                    <a:cubicBezTo>
                      <a:pt x="0" y="1198437"/>
                      <a:pt x="13579" y="1184858"/>
                      <a:pt x="30330" y="1184858"/>
                    </a:cubicBezTo>
                    <a:close/>
                    <a:moveTo>
                      <a:pt x="1411866" y="969674"/>
                    </a:moveTo>
                    <a:lnTo>
                      <a:pt x="1534255" y="969674"/>
                    </a:lnTo>
                    <a:cubicBezTo>
                      <a:pt x="1551006" y="969674"/>
                      <a:pt x="1564585" y="983253"/>
                      <a:pt x="1564585" y="1000004"/>
                    </a:cubicBezTo>
                    <a:cubicBezTo>
                      <a:pt x="1564585" y="1016755"/>
                      <a:pt x="1551006" y="1030334"/>
                      <a:pt x="1534255" y="1030334"/>
                    </a:cubicBezTo>
                    <a:lnTo>
                      <a:pt x="1411866" y="1030334"/>
                    </a:lnTo>
                    <a:cubicBezTo>
                      <a:pt x="1395115" y="1030334"/>
                      <a:pt x="1381536" y="1016755"/>
                      <a:pt x="1381536" y="1000004"/>
                    </a:cubicBezTo>
                    <a:cubicBezTo>
                      <a:pt x="1381536" y="983253"/>
                      <a:pt x="1395115" y="969674"/>
                      <a:pt x="1411866" y="969674"/>
                    </a:cubicBezTo>
                    <a:close/>
                    <a:moveTo>
                      <a:pt x="30330" y="969673"/>
                    </a:moveTo>
                    <a:lnTo>
                      <a:pt x="152719" y="969673"/>
                    </a:lnTo>
                    <a:cubicBezTo>
                      <a:pt x="169470" y="969673"/>
                      <a:pt x="183049" y="983252"/>
                      <a:pt x="183049" y="1000003"/>
                    </a:cubicBezTo>
                    <a:cubicBezTo>
                      <a:pt x="183049" y="1016754"/>
                      <a:pt x="169470" y="1030333"/>
                      <a:pt x="152719" y="1030333"/>
                    </a:cubicBezTo>
                    <a:lnTo>
                      <a:pt x="30330" y="1030333"/>
                    </a:lnTo>
                    <a:cubicBezTo>
                      <a:pt x="13579" y="1030333"/>
                      <a:pt x="0" y="1016754"/>
                      <a:pt x="0" y="1000003"/>
                    </a:cubicBezTo>
                    <a:cubicBezTo>
                      <a:pt x="0" y="983252"/>
                      <a:pt x="13579" y="969673"/>
                      <a:pt x="30330" y="969673"/>
                    </a:cubicBezTo>
                    <a:close/>
                    <a:moveTo>
                      <a:pt x="1411866" y="754489"/>
                    </a:moveTo>
                    <a:lnTo>
                      <a:pt x="1534255" y="754489"/>
                    </a:lnTo>
                    <a:cubicBezTo>
                      <a:pt x="1551006" y="754489"/>
                      <a:pt x="1564585" y="768068"/>
                      <a:pt x="1564585" y="784819"/>
                    </a:cubicBezTo>
                    <a:cubicBezTo>
                      <a:pt x="1564585" y="801570"/>
                      <a:pt x="1551006" y="815149"/>
                      <a:pt x="1534255" y="815149"/>
                    </a:cubicBezTo>
                    <a:lnTo>
                      <a:pt x="1411866" y="815149"/>
                    </a:lnTo>
                    <a:cubicBezTo>
                      <a:pt x="1395115" y="815149"/>
                      <a:pt x="1381536" y="801570"/>
                      <a:pt x="1381536" y="784819"/>
                    </a:cubicBezTo>
                    <a:cubicBezTo>
                      <a:pt x="1381536" y="768068"/>
                      <a:pt x="1395115" y="754489"/>
                      <a:pt x="1411866" y="754489"/>
                    </a:cubicBezTo>
                    <a:close/>
                    <a:moveTo>
                      <a:pt x="30330" y="754488"/>
                    </a:moveTo>
                    <a:lnTo>
                      <a:pt x="152719" y="754488"/>
                    </a:lnTo>
                    <a:cubicBezTo>
                      <a:pt x="169470" y="754488"/>
                      <a:pt x="183049" y="768067"/>
                      <a:pt x="183049" y="784818"/>
                    </a:cubicBezTo>
                    <a:cubicBezTo>
                      <a:pt x="183049" y="801569"/>
                      <a:pt x="169470" y="815148"/>
                      <a:pt x="152719" y="815148"/>
                    </a:cubicBezTo>
                    <a:lnTo>
                      <a:pt x="30330" y="815148"/>
                    </a:lnTo>
                    <a:cubicBezTo>
                      <a:pt x="13579" y="815148"/>
                      <a:pt x="0" y="801569"/>
                      <a:pt x="0" y="784818"/>
                    </a:cubicBezTo>
                    <a:cubicBezTo>
                      <a:pt x="0" y="768067"/>
                      <a:pt x="13579" y="754488"/>
                      <a:pt x="30330" y="754488"/>
                    </a:cubicBezTo>
                    <a:close/>
                    <a:moveTo>
                      <a:pt x="737960" y="689686"/>
                    </a:moveTo>
                    <a:cubicBezTo>
                      <a:pt x="750866" y="689697"/>
                      <a:pt x="764415" y="689824"/>
                      <a:pt x="778995" y="690136"/>
                    </a:cubicBezTo>
                    <a:cubicBezTo>
                      <a:pt x="837315" y="691386"/>
                      <a:pt x="841871" y="769655"/>
                      <a:pt x="779701" y="770318"/>
                    </a:cubicBezTo>
                    <a:cubicBezTo>
                      <a:pt x="736163" y="770782"/>
                      <a:pt x="715854" y="770596"/>
                      <a:pt x="694372" y="770442"/>
                    </a:cubicBezTo>
                    <a:lnTo>
                      <a:pt x="694372" y="690026"/>
                    </a:lnTo>
                    <a:cubicBezTo>
                      <a:pt x="708429" y="689822"/>
                      <a:pt x="722747" y="689673"/>
                      <a:pt x="737960" y="689686"/>
                    </a:cubicBezTo>
                    <a:close/>
                    <a:moveTo>
                      <a:pt x="627146" y="630802"/>
                    </a:moveTo>
                    <a:lnTo>
                      <a:pt x="627146" y="950967"/>
                    </a:lnTo>
                    <a:lnTo>
                      <a:pt x="694372" y="950967"/>
                    </a:lnTo>
                    <a:lnTo>
                      <a:pt x="694372" y="834465"/>
                    </a:lnTo>
                    <a:lnTo>
                      <a:pt x="797662" y="834465"/>
                    </a:lnTo>
                    <a:cubicBezTo>
                      <a:pt x="913769" y="835022"/>
                      <a:pt x="918695" y="631842"/>
                      <a:pt x="797662" y="631763"/>
                    </a:cubicBezTo>
                    <a:lnTo>
                      <a:pt x="694372" y="631763"/>
                    </a:lnTo>
                    <a:lnTo>
                      <a:pt x="694372" y="630802"/>
                    </a:lnTo>
                    <a:close/>
                    <a:moveTo>
                      <a:pt x="335808" y="630799"/>
                    </a:moveTo>
                    <a:lnTo>
                      <a:pt x="335808" y="689917"/>
                    </a:lnTo>
                    <a:lnTo>
                      <a:pt x="430282" y="689917"/>
                    </a:lnTo>
                    <a:lnTo>
                      <a:pt x="430282" y="950965"/>
                    </a:lnTo>
                    <a:lnTo>
                      <a:pt x="497509" y="950965"/>
                    </a:lnTo>
                    <a:lnTo>
                      <a:pt x="497509" y="689917"/>
                    </a:lnTo>
                    <a:lnTo>
                      <a:pt x="591983" y="689917"/>
                    </a:lnTo>
                    <a:lnTo>
                      <a:pt x="591983" y="630799"/>
                    </a:lnTo>
                    <a:close/>
                    <a:moveTo>
                      <a:pt x="1008367" y="624513"/>
                    </a:moveTo>
                    <a:cubicBezTo>
                      <a:pt x="976465" y="624748"/>
                      <a:pt x="944563" y="624983"/>
                      <a:pt x="912661" y="625218"/>
                    </a:cubicBezTo>
                    <a:lnTo>
                      <a:pt x="912661" y="654776"/>
                    </a:lnTo>
                    <a:lnTo>
                      <a:pt x="912661" y="654777"/>
                    </a:lnTo>
                    <a:lnTo>
                      <a:pt x="912661" y="951101"/>
                    </a:lnTo>
                    <a:lnTo>
                      <a:pt x="979888" y="951101"/>
                    </a:lnTo>
                    <a:lnTo>
                      <a:pt x="979888" y="735972"/>
                    </a:lnTo>
                    <a:lnTo>
                      <a:pt x="1030704" y="904794"/>
                    </a:lnTo>
                    <a:lnTo>
                      <a:pt x="1041960" y="951101"/>
                    </a:lnTo>
                    <a:lnTo>
                      <a:pt x="1110930" y="951101"/>
                    </a:lnTo>
                    <a:lnTo>
                      <a:pt x="1121497" y="901284"/>
                    </a:lnTo>
                    <a:lnTo>
                      <a:pt x="1161550" y="742420"/>
                    </a:lnTo>
                    <a:lnTo>
                      <a:pt x="1161550" y="951101"/>
                    </a:lnTo>
                    <a:lnTo>
                      <a:pt x="1228776" y="951101"/>
                    </a:lnTo>
                    <a:lnTo>
                      <a:pt x="1228776" y="650646"/>
                    </a:lnTo>
                    <a:lnTo>
                      <a:pt x="1228774" y="650646"/>
                    </a:lnTo>
                    <a:lnTo>
                      <a:pt x="1228774" y="625218"/>
                    </a:lnTo>
                    <a:lnTo>
                      <a:pt x="1130245" y="625218"/>
                    </a:lnTo>
                    <a:lnTo>
                      <a:pt x="1127918" y="635434"/>
                    </a:lnTo>
                    <a:lnTo>
                      <a:pt x="1127577" y="635348"/>
                    </a:lnTo>
                    <a:lnTo>
                      <a:pt x="1074594" y="845502"/>
                    </a:lnTo>
                    <a:lnTo>
                      <a:pt x="1011652" y="636396"/>
                    </a:lnTo>
                    <a:lnTo>
                      <a:pt x="1011366" y="636481"/>
                    </a:lnTo>
                    <a:close/>
                    <a:moveTo>
                      <a:pt x="1411866" y="539305"/>
                    </a:moveTo>
                    <a:lnTo>
                      <a:pt x="1534255" y="539305"/>
                    </a:lnTo>
                    <a:cubicBezTo>
                      <a:pt x="1551006" y="539305"/>
                      <a:pt x="1564585" y="552884"/>
                      <a:pt x="1564585" y="569635"/>
                    </a:cubicBezTo>
                    <a:cubicBezTo>
                      <a:pt x="1564585" y="586386"/>
                      <a:pt x="1551006" y="599965"/>
                      <a:pt x="1534255" y="599965"/>
                    </a:cubicBezTo>
                    <a:lnTo>
                      <a:pt x="1411866" y="599965"/>
                    </a:lnTo>
                    <a:cubicBezTo>
                      <a:pt x="1395115" y="599965"/>
                      <a:pt x="1381536" y="586386"/>
                      <a:pt x="1381536" y="569635"/>
                    </a:cubicBezTo>
                    <a:cubicBezTo>
                      <a:pt x="1381536" y="552884"/>
                      <a:pt x="1395115" y="539305"/>
                      <a:pt x="1411866" y="539305"/>
                    </a:cubicBezTo>
                    <a:close/>
                    <a:moveTo>
                      <a:pt x="30330" y="539304"/>
                    </a:moveTo>
                    <a:lnTo>
                      <a:pt x="152719" y="539304"/>
                    </a:lnTo>
                    <a:cubicBezTo>
                      <a:pt x="169470" y="539304"/>
                      <a:pt x="183049" y="552883"/>
                      <a:pt x="183049" y="569634"/>
                    </a:cubicBezTo>
                    <a:cubicBezTo>
                      <a:pt x="183049" y="586385"/>
                      <a:pt x="169470" y="599964"/>
                      <a:pt x="152719" y="599964"/>
                    </a:cubicBezTo>
                    <a:lnTo>
                      <a:pt x="30330" y="599964"/>
                    </a:lnTo>
                    <a:cubicBezTo>
                      <a:pt x="13579" y="599964"/>
                      <a:pt x="0" y="586385"/>
                      <a:pt x="0" y="569634"/>
                    </a:cubicBezTo>
                    <a:cubicBezTo>
                      <a:pt x="0" y="552883"/>
                      <a:pt x="13579" y="539304"/>
                      <a:pt x="30330" y="539304"/>
                    </a:cubicBezTo>
                    <a:close/>
                    <a:moveTo>
                      <a:pt x="1411866" y="324121"/>
                    </a:moveTo>
                    <a:lnTo>
                      <a:pt x="1534255" y="324121"/>
                    </a:lnTo>
                    <a:cubicBezTo>
                      <a:pt x="1551006" y="324121"/>
                      <a:pt x="1564585" y="337700"/>
                      <a:pt x="1564585" y="354451"/>
                    </a:cubicBezTo>
                    <a:cubicBezTo>
                      <a:pt x="1564585" y="371202"/>
                      <a:pt x="1551006" y="384781"/>
                      <a:pt x="1534255" y="384781"/>
                    </a:cubicBezTo>
                    <a:lnTo>
                      <a:pt x="1411866" y="384781"/>
                    </a:lnTo>
                    <a:cubicBezTo>
                      <a:pt x="1395115" y="384781"/>
                      <a:pt x="1381536" y="371202"/>
                      <a:pt x="1381536" y="354451"/>
                    </a:cubicBezTo>
                    <a:cubicBezTo>
                      <a:pt x="1381536" y="337700"/>
                      <a:pt x="1395115" y="324121"/>
                      <a:pt x="1411866" y="324121"/>
                    </a:cubicBezTo>
                    <a:close/>
                    <a:moveTo>
                      <a:pt x="30330" y="324120"/>
                    </a:moveTo>
                    <a:lnTo>
                      <a:pt x="152719" y="324120"/>
                    </a:lnTo>
                    <a:cubicBezTo>
                      <a:pt x="169470" y="324120"/>
                      <a:pt x="183049" y="337699"/>
                      <a:pt x="183049" y="354450"/>
                    </a:cubicBezTo>
                    <a:cubicBezTo>
                      <a:pt x="183049" y="371201"/>
                      <a:pt x="169470" y="384780"/>
                      <a:pt x="152719" y="384780"/>
                    </a:cubicBezTo>
                    <a:lnTo>
                      <a:pt x="30330" y="384780"/>
                    </a:lnTo>
                    <a:cubicBezTo>
                      <a:pt x="13579" y="384780"/>
                      <a:pt x="0" y="371201"/>
                      <a:pt x="0" y="354450"/>
                    </a:cubicBezTo>
                    <a:cubicBezTo>
                      <a:pt x="0" y="337699"/>
                      <a:pt x="13579" y="324120"/>
                      <a:pt x="30330" y="324120"/>
                    </a:cubicBezTo>
                    <a:close/>
                    <a:moveTo>
                      <a:pt x="311568" y="244964"/>
                    </a:moveTo>
                    <a:lnTo>
                      <a:pt x="1257884" y="244964"/>
                    </a:lnTo>
                    <a:cubicBezTo>
                      <a:pt x="1293127" y="244964"/>
                      <a:pt x="1321698" y="273535"/>
                      <a:pt x="1321698" y="308778"/>
                    </a:cubicBezTo>
                    <a:lnTo>
                      <a:pt x="1321698" y="1278430"/>
                    </a:lnTo>
                    <a:cubicBezTo>
                      <a:pt x="1321698" y="1313673"/>
                      <a:pt x="1293127" y="1342244"/>
                      <a:pt x="1257884" y="1342244"/>
                    </a:cubicBezTo>
                    <a:lnTo>
                      <a:pt x="311568" y="1342244"/>
                    </a:lnTo>
                    <a:cubicBezTo>
                      <a:pt x="276325" y="1342244"/>
                      <a:pt x="247754" y="1313673"/>
                      <a:pt x="247754" y="1278430"/>
                    </a:cubicBezTo>
                    <a:lnTo>
                      <a:pt x="247754" y="308778"/>
                    </a:lnTo>
                    <a:cubicBezTo>
                      <a:pt x="247754" y="273535"/>
                      <a:pt x="276325" y="244964"/>
                      <a:pt x="311568" y="244964"/>
                    </a:cubicBezTo>
                    <a:close/>
                    <a:moveTo>
                      <a:pt x="1215054" y="0"/>
                    </a:moveTo>
                    <a:cubicBezTo>
                      <a:pt x="1231805" y="0"/>
                      <a:pt x="1245384" y="13579"/>
                      <a:pt x="1245384" y="30330"/>
                    </a:cubicBezTo>
                    <a:lnTo>
                      <a:pt x="1245384" y="152719"/>
                    </a:lnTo>
                    <a:cubicBezTo>
                      <a:pt x="1245384" y="169470"/>
                      <a:pt x="1231805" y="183049"/>
                      <a:pt x="1215054" y="183049"/>
                    </a:cubicBezTo>
                    <a:cubicBezTo>
                      <a:pt x="1198303" y="183049"/>
                      <a:pt x="1184724" y="169470"/>
                      <a:pt x="1184724" y="152719"/>
                    </a:cubicBezTo>
                    <a:lnTo>
                      <a:pt x="1184724" y="30330"/>
                    </a:lnTo>
                    <a:cubicBezTo>
                      <a:pt x="1184724" y="13579"/>
                      <a:pt x="1198303" y="0"/>
                      <a:pt x="1215054" y="0"/>
                    </a:cubicBezTo>
                    <a:close/>
                    <a:moveTo>
                      <a:pt x="999674" y="0"/>
                    </a:moveTo>
                    <a:cubicBezTo>
                      <a:pt x="1016425" y="0"/>
                      <a:pt x="1030004" y="13579"/>
                      <a:pt x="1030004" y="30330"/>
                    </a:cubicBezTo>
                    <a:lnTo>
                      <a:pt x="1030004" y="152719"/>
                    </a:lnTo>
                    <a:cubicBezTo>
                      <a:pt x="1030004" y="169470"/>
                      <a:pt x="1016425" y="183049"/>
                      <a:pt x="999674" y="183049"/>
                    </a:cubicBezTo>
                    <a:cubicBezTo>
                      <a:pt x="982923" y="183049"/>
                      <a:pt x="969344" y="169470"/>
                      <a:pt x="969344" y="152719"/>
                    </a:cubicBezTo>
                    <a:lnTo>
                      <a:pt x="969344" y="30330"/>
                    </a:lnTo>
                    <a:cubicBezTo>
                      <a:pt x="969344" y="13579"/>
                      <a:pt x="982923" y="0"/>
                      <a:pt x="999674" y="0"/>
                    </a:cubicBezTo>
                    <a:close/>
                    <a:moveTo>
                      <a:pt x="784295" y="0"/>
                    </a:moveTo>
                    <a:cubicBezTo>
                      <a:pt x="801046" y="0"/>
                      <a:pt x="814625" y="13579"/>
                      <a:pt x="814625" y="30330"/>
                    </a:cubicBezTo>
                    <a:lnTo>
                      <a:pt x="814625" y="152719"/>
                    </a:lnTo>
                    <a:cubicBezTo>
                      <a:pt x="814625" y="169470"/>
                      <a:pt x="801046" y="183049"/>
                      <a:pt x="784295" y="183049"/>
                    </a:cubicBezTo>
                    <a:cubicBezTo>
                      <a:pt x="767544" y="183049"/>
                      <a:pt x="753965" y="169470"/>
                      <a:pt x="753965" y="152719"/>
                    </a:cubicBezTo>
                    <a:lnTo>
                      <a:pt x="753965" y="30330"/>
                    </a:lnTo>
                    <a:cubicBezTo>
                      <a:pt x="753965" y="13579"/>
                      <a:pt x="767544" y="0"/>
                      <a:pt x="784295" y="0"/>
                    </a:cubicBezTo>
                    <a:close/>
                    <a:moveTo>
                      <a:pt x="568916" y="0"/>
                    </a:moveTo>
                    <a:cubicBezTo>
                      <a:pt x="585667" y="0"/>
                      <a:pt x="599246" y="13579"/>
                      <a:pt x="599246" y="30330"/>
                    </a:cubicBezTo>
                    <a:lnTo>
                      <a:pt x="599246" y="152719"/>
                    </a:lnTo>
                    <a:cubicBezTo>
                      <a:pt x="599246" y="169470"/>
                      <a:pt x="585667" y="183049"/>
                      <a:pt x="568916" y="183049"/>
                    </a:cubicBezTo>
                    <a:cubicBezTo>
                      <a:pt x="552165" y="183049"/>
                      <a:pt x="538586" y="169470"/>
                      <a:pt x="538586" y="152719"/>
                    </a:cubicBezTo>
                    <a:lnTo>
                      <a:pt x="538586" y="30330"/>
                    </a:lnTo>
                    <a:cubicBezTo>
                      <a:pt x="538586" y="13579"/>
                      <a:pt x="552165" y="0"/>
                      <a:pt x="568916" y="0"/>
                    </a:cubicBezTo>
                    <a:close/>
                    <a:moveTo>
                      <a:pt x="353537" y="0"/>
                    </a:moveTo>
                    <a:cubicBezTo>
                      <a:pt x="370288" y="0"/>
                      <a:pt x="383867" y="13579"/>
                      <a:pt x="383867" y="30330"/>
                    </a:cubicBezTo>
                    <a:lnTo>
                      <a:pt x="383867" y="152719"/>
                    </a:lnTo>
                    <a:cubicBezTo>
                      <a:pt x="383867" y="169470"/>
                      <a:pt x="370288" y="183049"/>
                      <a:pt x="353537" y="183049"/>
                    </a:cubicBezTo>
                    <a:cubicBezTo>
                      <a:pt x="336786" y="183049"/>
                      <a:pt x="323207" y="169470"/>
                      <a:pt x="323207" y="152719"/>
                    </a:cubicBezTo>
                    <a:lnTo>
                      <a:pt x="323207" y="30330"/>
                    </a:lnTo>
                    <a:cubicBezTo>
                      <a:pt x="323207" y="13579"/>
                      <a:pt x="336786" y="0"/>
                      <a:pt x="353537"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050" spc="-50" dirty="0" err="1" smtClean="0">
                  <a:solidFill>
                    <a:srgbClr val="FFFFFF"/>
                  </a:solidFill>
                  <a:ea typeface="Segoe UI" pitchFamily="34" charset="0"/>
                  <a:cs typeface="Segoe UI" pitchFamily="34" charset="0"/>
                </a:endParaRPr>
              </a:p>
            </p:txBody>
          </p:sp>
          <p:sp>
            <p:nvSpPr>
              <p:cNvPr id="73" name="Freeform 44"/>
              <p:cNvSpPr>
                <a:spLocks noChangeAspect="1"/>
              </p:cNvSpPr>
              <p:nvPr/>
            </p:nvSpPr>
            <p:spPr bwMode="black">
              <a:xfrm flipH="1">
                <a:off x="9174973" y="2643294"/>
                <a:ext cx="1541888" cy="989958"/>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defTabSz="914185"/>
                <a:endParaRPr lang="en-US" sz="1050" dirty="0">
                  <a:solidFill>
                    <a:srgbClr val="FFFFFF"/>
                  </a:solidFill>
                </a:endParaRPr>
              </a:p>
            </p:txBody>
          </p:sp>
        </p:grpSp>
        <p:grpSp>
          <p:nvGrpSpPr>
            <p:cNvPr id="74" name="Group 51"/>
            <p:cNvGrpSpPr/>
            <p:nvPr/>
          </p:nvGrpSpPr>
          <p:grpSpPr>
            <a:xfrm>
              <a:off x="4211605" y="2348644"/>
              <a:ext cx="4023413" cy="4372534"/>
              <a:chOff x="4185652" y="2176033"/>
              <a:chExt cx="4052240" cy="4403867"/>
            </a:xfrm>
          </p:grpSpPr>
          <p:grpSp>
            <p:nvGrpSpPr>
              <p:cNvPr id="75" name="Group 46"/>
              <p:cNvGrpSpPr/>
              <p:nvPr/>
            </p:nvGrpSpPr>
            <p:grpSpPr>
              <a:xfrm>
                <a:off x="4185652" y="2176033"/>
                <a:ext cx="4052240" cy="4119561"/>
                <a:chOff x="4543798" y="1875099"/>
                <a:chExt cx="3335963" cy="3391380"/>
              </a:xfrm>
            </p:grpSpPr>
            <p:sp>
              <p:nvSpPr>
                <p:cNvPr id="77" name="Rectangle 6"/>
                <p:cNvSpPr/>
                <p:nvPr/>
              </p:nvSpPr>
              <p:spPr bwMode="auto">
                <a:xfrm>
                  <a:off x="4543798" y="1875099"/>
                  <a:ext cx="3335963" cy="339138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TextBox 12"/>
                <p:cNvSpPr txBox="1"/>
                <p:nvPr/>
              </p:nvSpPr>
              <p:spPr>
                <a:xfrm>
                  <a:off x="4913432" y="2130281"/>
                  <a:ext cx="2588263" cy="832410"/>
                </a:xfrm>
                <a:prstGeom prst="rect">
                  <a:avLst/>
                </a:prstGeom>
                <a:noFill/>
              </p:spPr>
              <p:txBody>
                <a:bodyPr wrap="square" lIns="182880" tIns="146304" rIns="182880" bIns="146304" rtlCol="0">
                  <a:spAutoFit/>
                </a:bodyPr>
                <a:lstStyle/>
                <a:p>
                  <a:pPr algn="ctr">
                    <a:lnSpc>
                      <a:spcPct val="90000"/>
                    </a:lnSpc>
                    <a:spcAft>
                      <a:spcPts val="600"/>
                    </a:spcAft>
                  </a:pPr>
                  <a:r>
                    <a:rPr lang="en-US" sz="1200" b="1" spc="-100" dirty="0" smtClean="0">
                      <a:ln w="3175">
                        <a:noFill/>
                      </a:ln>
                      <a:solidFill>
                        <a:srgbClr val="FFFFFF"/>
                      </a:solidFill>
                    </a:rPr>
                    <a:t>USER CREDENTIAL</a:t>
                  </a:r>
                </a:p>
              </p:txBody>
            </p:sp>
            <p:grpSp>
              <p:nvGrpSpPr>
                <p:cNvPr id="79" name="Group 42"/>
                <p:cNvGrpSpPr/>
                <p:nvPr/>
              </p:nvGrpSpPr>
              <p:grpSpPr>
                <a:xfrm>
                  <a:off x="5233332" y="2928953"/>
                  <a:ext cx="1970334" cy="1042542"/>
                  <a:chOff x="5198195" y="2928953"/>
                  <a:chExt cx="1970334" cy="1042542"/>
                </a:xfrm>
              </p:grpSpPr>
              <p:pic>
                <p:nvPicPr>
                  <p:cNvPr id="80" name="Picture 2" descr="\\MAGNUM\Projects\Microsoft\Cloud Power FY12\Design\ICONS_PNG\Devices.png"/>
                  <p:cNvPicPr>
                    <a:picLocks noChangeAspect="1" noChangeArrowheads="1"/>
                  </p:cNvPicPr>
                  <p:nvPr/>
                </p:nvPicPr>
                <p:blipFill>
                  <a:blip r:embed="rId2" cstate="print">
                    <a:biLevel thresh="25000"/>
                  </a:blip>
                  <a:stretch>
                    <a:fillRect/>
                  </a:stretch>
                </p:blipFill>
                <p:spPr bwMode="auto">
                  <a:xfrm>
                    <a:off x="6125987" y="2928953"/>
                    <a:ext cx="1042542" cy="1042542"/>
                  </a:xfrm>
                  <a:prstGeom prst="rect">
                    <a:avLst/>
                  </a:prstGeom>
                  <a:noFill/>
                  <a:ln>
                    <a:noFill/>
                  </a:ln>
                </p:spPr>
              </p:pic>
              <p:pic>
                <p:nvPicPr>
                  <p:cNvPr id="81" name="Picture 2" descr="\\MAGNUM\Projects\Microsoft\Cloud Power FY12\Design\ICONS_PNG\Devices.png"/>
                  <p:cNvPicPr>
                    <a:picLocks noChangeAspect="1" noChangeArrowheads="1"/>
                  </p:cNvPicPr>
                  <p:nvPr/>
                </p:nvPicPr>
                <p:blipFill>
                  <a:blip r:embed="rId2" cstate="print">
                    <a:biLevel thresh="25000"/>
                  </a:blip>
                  <a:stretch>
                    <a:fillRect/>
                  </a:stretch>
                </p:blipFill>
                <p:spPr bwMode="auto">
                  <a:xfrm flipH="1">
                    <a:off x="5198195" y="2928953"/>
                    <a:ext cx="1042542" cy="1042542"/>
                  </a:xfrm>
                  <a:prstGeom prst="rect">
                    <a:avLst/>
                  </a:prstGeom>
                  <a:noFill/>
                  <a:ln>
                    <a:noFill/>
                  </a:ln>
                </p:spPr>
              </p:pic>
              <p:cxnSp>
                <p:nvCxnSpPr>
                  <p:cNvPr id="82" name="Straight Connector 19"/>
                  <p:cNvCxnSpPr/>
                  <p:nvPr/>
                </p:nvCxnSpPr>
                <p:spPr>
                  <a:xfrm>
                    <a:off x="6019800" y="3256894"/>
                    <a:ext cx="328613" cy="0"/>
                  </a:xfrm>
                  <a:prstGeom prst="line">
                    <a:avLst/>
                  </a:prstGeom>
                  <a:ln w="571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76" name="TextBox 14"/>
              <p:cNvSpPr txBox="1"/>
              <p:nvPr/>
            </p:nvSpPr>
            <p:spPr>
              <a:xfrm>
                <a:off x="4224066" y="4763217"/>
                <a:ext cx="3963561" cy="1816683"/>
              </a:xfrm>
              <a:prstGeom prst="rect">
                <a:avLst/>
              </a:prstGeom>
              <a:noFill/>
            </p:spPr>
            <p:txBody>
              <a:bodyPr wrap="square" lIns="182880" tIns="146304" rIns="182880" bIns="146304" rtlCol="0">
                <a:spAutoFit/>
              </a:bodyPr>
              <a:lstStyle/>
              <a:p>
                <a:pPr algn="ctr">
                  <a:lnSpc>
                    <a:spcPct val="90000"/>
                  </a:lnSpc>
                  <a:spcAft>
                    <a:spcPts val="600"/>
                  </a:spcAft>
                </a:pPr>
                <a:r>
                  <a:rPr lang="en-US" sz="1100" spc="-100" dirty="0" smtClean="0">
                    <a:ln w="3175">
                      <a:noFill/>
                    </a:ln>
                    <a:solidFill>
                      <a:srgbClr val="FFFFFF"/>
                    </a:solidFill>
                  </a:rPr>
                  <a:t>An asymmetrical </a:t>
                </a:r>
                <a:r>
                  <a:rPr lang="en-US" sz="1100" spc="-100" dirty="0">
                    <a:ln w="3175">
                      <a:noFill/>
                    </a:ln>
                    <a:solidFill>
                      <a:srgbClr val="FFFFFF"/>
                    </a:solidFill>
                  </a:rPr>
                  <a:t>k</a:t>
                </a:r>
                <a:r>
                  <a:rPr lang="en-US" sz="1100" spc="-100" dirty="0" smtClean="0">
                    <a:ln w="3175">
                      <a:noFill/>
                    </a:ln>
                    <a:solidFill>
                      <a:srgbClr val="FFFFFF"/>
                    </a:solidFill>
                  </a:rPr>
                  <a:t>ey pair</a:t>
                </a:r>
              </a:p>
              <a:p>
                <a:pPr algn="ctr">
                  <a:lnSpc>
                    <a:spcPct val="90000"/>
                  </a:lnSpc>
                  <a:spcAft>
                    <a:spcPts val="600"/>
                  </a:spcAft>
                </a:pPr>
                <a:r>
                  <a:rPr lang="en-US" sz="1100" spc="-100" dirty="0" smtClean="0">
                    <a:ln w="3175">
                      <a:noFill/>
                    </a:ln>
                    <a:solidFill>
                      <a:srgbClr val="FFFFFF"/>
                    </a:solidFill>
                  </a:rPr>
                  <a:t> Provisioned via PKI or created locally via Windows 10</a:t>
                </a:r>
                <a:endParaRPr lang="en-US" sz="1100" spc="-100" dirty="0">
                  <a:ln w="3175">
                    <a:noFill/>
                  </a:ln>
                  <a:solidFill>
                    <a:srgbClr val="FFFFFF"/>
                  </a:solidFill>
                </a:endParaRPr>
              </a:p>
            </p:txBody>
          </p:sp>
        </p:grpSp>
      </p:grpSp>
      <p:grpSp>
        <p:nvGrpSpPr>
          <p:cNvPr id="84" name="Gruppo 83"/>
          <p:cNvGrpSpPr>
            <a:grpSpLocks noChangeAspect="1"/>
          </p:cNvGrpSpPr>
          <p:nvPr/>
        </p:nvGrpSpPr>
        <p:grpSpPr>
          <a:xfrm>
            <a:off x="7020432" y="957174"/>
            <a:ext cx="1881607" cy="2088000"/>
            <a:chOff x="3067997" y="1170738"/>
            <a:chExt cx="3232728" cy="3587322"/>
          </a:xfrm>
        </p:grpSpPr>
        <p:sp>
          <p:nvSpPr>
            <p:cNvPr id="85" name="Rectangle 1"/>
            <p:cNvSpPr/>
            <p:nvPr/>
          </p:nvSpPr>
          <p:spPr bwMode="auto">
            <a:xfrm>
              <a:off x="3067997" y="1170738"/>
              <a:ext cx="3232727" cy="3587322"/>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100" spc="-51"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6" name="Group 7"/>
            <p:cNvGrpSpPr/>
            <p:nvPr/>
          </p:nvGrpSpPr>
          <p:grpSpPr>
            <a:xfrm>
              <a:off x="4562206" y="3364425"/>
              <a:ext cx="694712" cy="930421"/>
              <a:chOff x="7169150" y="2374899"/>
              <a:chExt cx="1685839" cy="2057401"/>
            </a:xfrm>
          </p:grpSpPr>
          <p:sp>
            <p:nvSpPr>
              <p:cNvPr id="98" name="Freeform 76"/>
              <p:cNvSpPr>
                <a:spLocks noEditPoints="1"/>
              </p:cNvSpPr>
              <p:nvPr/>
            </p:nvSpPr>
            <p:spPr bwMode="auto">
              <a:xfrm>
                <a:off x="7395871" y="2590427"/>
                <a:ext cx="1459118" cy="1709014"/>
              </a:xfrm>
              <a:custGeom>
                <a:avLst/>
                <a:gdLst>
                  <a:gd name="T0" fmla="*/ 643 w 1016"/>
                  <a:gd name="T1" fmla="*/ 436 h 1190"/>
                  <a:gd name="T2" fmla="*/ 643 w 1016"/>
                  <a:gd name="T3" fmla="*/ 709 h 1190"/>
                  <a:gd name="T4" fmla="*/ 652 w 1016"/>
                  <a:gd name="T5" fmla="*/ 652 h 1190"/>
                  <a:gd name="T6" fmla="*/ 643 w 1016"/>
                  <a:gd name="T7" fmla="*/ 492 h 1190"/>
                  <a:gd name="T8" fmla="*/ 562 w 1016"/>
                  <a:gd name="T9" fmla="*/ 574 h 1190"/>
                  <a:gd name="T10" fmla="*/ 506 w 1016"/>
                  <a:gd name="T11" fmla="*/ 572 h 1190"/>
                  <a:gd name="T12" fmla="*/ 720 w 1016"/>
                  <a:gd name="T13" fmla="*/ 22 h 1190"/>
                  <a:gd name="T14" fmla="*/ 588 w 1016"/>
                  <a:gd name="T15" fmla="*/ 0 h 1190"/>
                  <a:gd name="T16" fmla="*/ 566 w 1016"/>
                  <a:gd name="T17" fmla="*/ 31 h 1190"/>
                  <a:gd name="T18" fmla="*/ 643 w 1016"/>
                  <a:gd name="T19" fmla="*/ 395 h 1190"/>
                  <a:gd name="T20" fmla="*/ 760 w 1016"/>
                  <a:gd name="T21" fmla="*/ 71 h 1190"/>
                  <a:gd name="T22" fmla="*/ 820 w 1016"/>
                  <a:gd name="T23" fmla="*/ 572 h 1190"/>
                  <a:gd name="T24" fmla="*/ 574 w 1016"/>
                  <a:gd name="T25" fmla="*/ 736 h 1190"/>
                  <a:gd name="T26" fmla="*/ 151 w 1016"/>
                  <a:gd name="T27" fmla="*/ 951 h 1190"/>
                  <a:gd name="T28" fmla="*/ 379 w 1016"/>
                  <a:gd name="T29" fmla="*/ 1055 h 1190"/>
                  <a:gd name="T30" fmla="*/ 635 w 1016"/>
                  <a:gd name="T31" fmla="*/ 1190 h 1190"/>
                  <a:gd name="T32" fmla="*/ 848 w 1016"/>
                  <a:gd name="T33" fmla="*/ 816 h 1190"/>
                  <a:gd name="T34" fmla="*/ 760 w 1016"/>
                  <a:gd name="T35" fmla="*/ 71 h 1190"/>
                  <a:gd name="T36" fmla="*/ 45 w 1016"/>
                  <a:gd name="T37" fmla="*/ 709 h 1190"/>
                  <a:gd name="T38" fmla="*/ 155 w 1016"/>
                  <a:gd name="T39" fmla="*/ 346 h 1190"/>
                  <a:gd name="T40" fmla="*/ 525 w 1016"/>
                  <a:gd name="T41" fmla="*/ 440 h 1190"/>
                  <a:gd name="T42" fmla="*/ 486 w 1016"/>
                  <a:gd name="T43" fmla="*/ 656 h 1190"/>
                  <a:gd name="T44" fmla="*/ 137 w 1016"/>
                  <a:gd name="T45" fmla="*/ 833 h 1190"/>
                  <a:gd name="T46" fmla="*/ 78 w 1016"/>
                  <a:gd name="T47" fmla="*/ 759 h 1190"/>
                  <a:gd name="T48" fmla="*/ 214 w 1016"/>
                  <a:gd name="T49" fmla="*/ 516 h 1190"/>
                  <a:gd name="T50" fmla="*/ 313 w 1016"/>
                  <a:gd name="T51" fmla="*/ 516 h 1190"/>
                  <a:gd name="T52" fmla="*/ 214 w 1016"/>
                  <a:gd name="T53" fmla="*/ 516 h 1190"/>
                  <a:gd name="T54" fmla="*/ 636 w 1016"/>
                  <a:gd name="T55" fmla="*/ 616 h 1190"/>
                  <a:gd name="T56" fmla="*/ 687 w 1016"/>
                  <a:gd name="T57" fmla="*/ 572 h 1190"/>
                  <a:gd name="T58" fmla="*/ 598 w 1016"/>
                  <a:gd name="T59" fmla="*/ 572 h 1190"/>
                  <a:gd name="T60" fmla="*/ 370 w 1016"/>
                  <a:gd name="T61" fmla="*/ 801 h 1190"/>
                  <a:gd name="T62" fmla="*/ 47 w 1016"/>
                  <a:gd name="T63" fmla="*/ 862 h 1190"/>
                  <a:gd name="T64" fmla="*/ 47 w 1016"/>
                  <a:gd name="T65" fmla="*/ 958 h 1190"/>
                  <a:gd name="T66" fmla="*/ 395 w 1016"/>
                  <a:gd name="T67" fmla="*/ 841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6" h="1190">
                    <a:moveTo>
                      <a:pt x="506" y="572"/>
                    </a:moveTo>
                    <a:cubicBezTo>
                      <a:pt x="506" y="497"/>
                      <a:pt x="567" y="436"/>
                      <a:pt x="643" y="436"/>
                    </a:cubicBezTo>
                    <a:cubicBezTo>
                      <a:pt x="718" y="436"/>
                      <a:pt x="779" y="497"/>
                      <a:pt x="779" y="572"/>
                    </a:cubicBezTo>
                    <a:cubicBezTo>
                      <a:pt x="779" y="648"/>
                      <a:pt x="718" y="709"/>
                      <a:pt x="643" y="709"/>
                    </a:cubicBezTo>
                    <a:cubicBezTo>
                      <a:pt x="629" y="709"/>
                      <a:pt x="617" y="707"/>
                      <a:pt x="605" y="704"/>
                    </a:cubicBezTo>
                    <a:cubicBezTo>
                      <a:pt x="622" y="685"/>
                      <a:pt x="638" y="668"/>
                      <a:pt x="652" y="652"/>
                    </a:cubicBezTo>
                    <a:cubicBezTo>
                      <a:pt x="692" y="647"/>
                      <a:pt x="723" y="613"/>
                      <a:pt x="723" y="572"/>
                    </a:cubicBezTo>
                    <a:cubicBezTo>
                      <a:pt x="723" y="528"/>
                      <a:pt x="687" y="492"/>
                      <a:pt x="643" y="492"/>
                    </a:cubicBezTo>
                    <a:cubicBezTo>
                      <a:pt x="598" y="492"/>
                      <a:pt x="562" y="528"/>
                      <a:pt x="562" y="572"/>
                    </a:cubicBezTo>
                    <a:cubicBezTo>
                      <a:pt x="562" y="573"/>
                      <a:pt x="562" y="573"/>
                      <a:pt x="562" y="574"/>
                    </a:cubicBezTo>
                    <a:cubicBezTo>
                      <a:pt x="550" y="588"/>
                      <a:pt x="534" y="605"/>
                      <a:pt x="516" y="624"/>
                    </a:cubicBezTo>
                    <a:cubicBezTo>
                      <a:pt x="510" y="608"/>
                      <a:pt x="506" y="591"/>
                      <a:pt x="506" y="572"/>
                    </a:cubicBezTo>
                    <a:close/>
                    <a:moveTo>
                      <a:pt x="720" y="412"/>
                    </a:moveTo>
                    <a:cubicBezTo>
                      <a:pt x="720" y="22"/>
                      <a:pt x="720" y="22"/>
                      <a:pt x="720" y="22"/>
                    </a:cubicBezTo>
                    <a:cubicBezTo>
                      <a:pt x="720" y="10"/>
                      <a:pt x="710" y="0"/>
                      <a:pt x="698" y="0"/>
                    </a:cubicBezTo>
                    <a:cubicBezTo>
                      <a:pt x="588" y="0"/>
                      <a:pt x="588" y="0"/>
                      <a:pt x="588" y="0"/>
                    </a:cubicBezTo>
                    <a:cubicBezTo>
                      <a:pt x="576" y="0"/>
                      <a:pt x="566" y="10"/>
                      <a:pt x="566" y="22"/>
                    </a:cubicBezTo>
                    <a:cubicBezTo>
                      <a:pt x="566" y="31"/>
                      <a:pt x="566" y="31"/>
                      <a:pt x="566" y="31"/>
                    </a:cubicBezTo>
                    <a:cubicBezTo>
                      <a:pt x="566" y="412"/>
                      <a:pt x="566" y="412"/>
                      <a:pt x="566" y="412"/>
                    </a:cubicBezTo>
                    <a:cubicBezTo>
                      <a:pt x="589" y="401"/>
                      <a:pt x="615" y="395"/>
                      <a:pt x="643" y="395"/>
                    </a:cubicBezTo>
                    <a:cubicBezTo>
                      <a:pt x="670" y="395"/>
                      <a:pt x="696" y="401"/>
                      <a:pt x="720" y="412"/>
                    </a:cubicBezTo>
                    <a:close/>
                    <a:moveTo>
                      <a:pt x="760" y="71"/>
                    </a:moveTo>
                    <a:cubicBezTo>
                      <a:pt x="760" y="440"/>
                      <a:pt x="760" y="440"/>
                      <a:pt x="760" y="440"/>
                    </a:cubicBezTo>
                    <a:cubicBezTo>
                      <a:pt x="797" y="472"/>
                      <a:pt x="820" y="520"/>
                      <a:pt x="820" y="572"/>
                    </a:cubicBezTo>
                    <a:cubicBezTo>
                      <a:pt x="820" y="670"/>
                      <a:pt x="741" y="750"/>
                      <a:pt x="643" y="750"/>
                    </a:cubicBezTo>
                    <a:cubicBezTo>
                      <a:pt x="618" y="750"/>
                      <a:pt x="595" y="745"/>
                      <a:pt x="574" y="736"/>
                    </a:cubicBezTo>
                    <a:cubicBezTo>
                      <a:pt x="522" y="788"/>
                      <a:pt x="464" y="842"/>
                      <a:pt x="413" y="872"/>
                    </a:cubicBezTo>
                    <a:cubicBezTo>
                      <a:pt x="346" y="912"/>
                      <a:pt x="235" y="937"/>
                      <a:pt x="151" y="951"/>
                    </a:cubicBezTo>
                    <a:cubicBezTo>
                      <a:pt x="178" y="1012"/>
                      <a:pt x="239" y="1055"/>
                      <a:pt x="310" y="1055"/>
                    </a:cubicBezTo>
                    <a:cubicBezTo>
                      <a:pt x="379" y="1055"/>
                      <a:pt x="379" y="1055"/>
                      <a:pt x="379" y="1055"/>
                    </a:cubicBezTo>
                    <a:cubicBezTo>
                      <a:pt x="379" y="1190"/>
                      <a:pt x="379" y="1190"/>
                      <a:pt x="379" y="1190"/>
                    </a:cubicBezTo>
                    <a:cubicBezTo>
                      <a:pt x="635" y="1190"/>
                      <a:pt x="635" y="1190"/>
                      <a:pt x="635" y="1190"/>
                    </a:cubicBezTo>
                    <a:cubicBezTo>
                      <a:pt x="848" y="1190"/>
                      <a:pt x="848" y="1190"/>
                      <a:pt x="848" y="1190"/>
                    </a:cubicBezTo>
                    <a:cubicBezTo>
                      <a:pt x="848" y="816"/>
                      <a:pt x="848" y="816"/>
                      <a:pt x="848" y="816"/>
                    </a:cubicBezTo>
                    <a:cubicBezTo>
                      <a:pt x="950" y="736"/>
                      <a:pt x="1016" y="611"/>
                      <a:pt x="1016" y="471"/>
                    </a:cubicBezTo>
                    <a:cubicBezTo>
                      <a:pt x="1016" y="293"/>
                      <a:pt x="911" y="140"/>
                      <a:pt x="760" y="71"/>
                    </a:cubicBezTo>
                    <a:close/>
                    <a:moveTo>
                      <a:pt x="42" y="723"/>
                    </a:moveTo>
                    <a:cubicBezTo>
                      <a:pt x="42" y="718"/>
                      <a:pt x="43" y="714"/>
                      <a:pt x="45" y="709"/>
                    </a:cubicBezTo>
                    <a:cubicBezTo>
                      <a:pt x="137" y="478"/>
                      <a:pt x="137" y="478"/>
                      <a:pt x="137" y="478"/>
                    </a:cubicBezTo>
                    <a:cubicBezTo>
                      <a:pt x="137" y="478"/>
                      <a:pt x="146" y="382"/>
                      <a:pt x="155" y="346"/>
                    </a:cubicBezTo>
                    <a:cubicBezTo>
                      <a:pt x="190" y="195"/>
                      <a:pt x="346" y="57"/>
                      <a:pt x="525" y="34"/>
                    </a:cubicBezTo>
                    <a:cubicBezTo>
                      <a:pt x="525" y="440"/>
                      <a:pt x="525" y="440"/>
                      <a:pt x="525" y="440"/>
                    </a:cubicBezTo>
                    <a:cubicBezTo>
                      <a:pt x="488" y="472"/>
                      <a:pt x="465" y="520"/>
                      <a:pt x="465" y="572"/>
                    </a:cubicBezTo>
                    <a:cubicBezTo>
                      <a:pt x="465" y="603"/>
                      <a:pt x="473" y="631"/>
                      <a:pt x="486" y="656"/>
                    </a:cubicBezTo>
                    <a:cubicBezTo>
                      <a:pt x="442" y="700"/>
                      <a:pt x="392" y="746"/>
                      <a:pt x="352" y="770"/>
                    </a:cubicBezTo>
                    <a:cubicBezTo>
                      <a:pt x="304" y="799"/>
                      <a:pt x="213" y="820"/>
                      <a:pt x="137" y="833"/>
                    </a:cubicBezTo>
                    <a:cubicBezTo>
                      <a:pt x="137" y="759"/>
                      <a:pt x="137" y="759"/>
                      <a:pt x="137" y="759"/>
                    </a:cubicBezTo>
                    <a:cubicBezTo>
                      <a:pt x="78" y="759"/>
                      <a:pt x="78" y="759"/>
                      <a:pt x="78" y="759"/>
                    </a:cubicBezTo>
                    <a:cubicBezTo>
                      <a:pt x="58" y="759"/>
                      <a:pt x="42" y="743"/>
                      <a:pt x="42" y="723"/>
                    </a:cubicBezTo>
                    <a:close/>
                    <a:moveTo>
                      <a:pt x="214" y="516"/>
                    </a:moveTo>
                    <a:cubicBezTo>
                      <a:pt x="214" y="544"/>
                      <a:pt x="236" y="566"/>
                      <a:pt x="264" y="566"/>
                    </a:cubicBezTo>
                    <a:cubicBezTo>
                      <a:pt x="291" y="566"/>
                      <a:pt x="313" y="544"/>
                      <a:pt x="313" y="516"/>
                    </a:cubicBezTo>
                    <a:cubicBezTo>
                      <a:pt x="313" y="489"/>
                      <a:pt x="291" y="467"/>
                      <a:pt x="264" y="467"/>
                    </a:cubicBezTo>
                    <a:cubicBezTo>
                      <a:pt x="236" y="467"/>
                      <a:pt x="214" y="489"/>
                      <a:pt x="214" y="516"/>
                    </a:cubicBezTo>
                    <a:close/>
                    <a:moveTo>
                      <a:pt x="395" y="841"/>
                    </a:moveTo>
                    <a:cubicBezTo>
                      <a:pt x="477" y="792"/>
                      <a:pt x="587" y="672"/>
                      <a:pt x="636" y="616"/>
                    </a:cubicBezTo>
                    <a:cubicBezTo>
                      <a:pt x="638" y="617"/>
                      <a:pt x="640" y="617"/>
                      <a:pt x="643" y="617"/>
                    </a:cubicBezTo>
                    <a:cubicBezTo>
                      <a:pt x="667" y="617"/>
                      <a:pt x="687" y="597"/>
                      <a:pt x="687" y="572"/>
                    </a:cubicBezTo>
                    <a:cubicBezTo>
                      <a:pt x="687" y="548"/>
                      <a:pt x="667" y="528"/>
                      <a:pt x="643" y="528"/>
                    </a:cubicBezTo>
                    <a:cubicBezTo>
                      <a:pt x="618" y="528"/>
                      <a:pt x="598" y="548"/>
                      <a:pt x="598" y="572"/>
                    </a:cubicBezTo>
                    <a:cubicBezTo>
                      <a:pt x="598" y="577"/>
                      <a:pt x="599" y="581"/>
                      <a:pt x="600" y="585"/>
                    </a:cubicBezTo>
                    <a:cubicBezTo>
                      <a:pt x="553" y="639"/>
                      <a:pt x="446" y="755"/>
                      <a:pt x="370" y="801"/>
                    </a:cubicBezTo>
                    <a:cubicBezTo>
                      <a:pt x="300" y="843"/>
                      <a:pt x="157" y="867"/>
                      <a:pt x="82" y="878"/>
                    </a:cubicBezTo>
                    <a:cubicBezTo>
                      <a:pt x="73" y="868"/>
                      <a:pt x="61" y="862"/>
                      <a:pt x="47" y="862"/>
                    </a:cubicBezTo>
                    <a:cubicBezTo>
                      <a:pt x="21" y="862"/>
                      <a:pt x="0" y="884"/>
                      <a:pt x="0" y="910"/>
                    </a:cubicBezTo>
                    <a:cubicBezTo>
                      <a:pt x="0" y="936"/>
                      <a:pt x="21" y="958"/>
                      <a:pt x="47" y="958"/>
                    </a:cubicBezTo>
                    <a:cubicBezTo>
                      <a:pt x="69" y="958"/>
                      <a:pt x="86" y="944"/>
                      <a:pt x="93" y="924"/>
                    </a:cubicBezTo>
                    <a:cubicBezTo>
                      <a:pt x="172" y="913"/>
                      <a:pt x="318" y="888"/>
                      <a:pt x="395" y="841"/>
                    </a:cubicBez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sz="1050">
                  <a:gradFill>
                    <a:gsLst>
                      <a:gs pos="0">
                        <a:srgbClr val="FFFFFF"/>
                      </a:gs>
                      <a:gs pos="100000">
                        <a:srgbClr val="FFFFFF"/>
                      </a:gs>
                    </a:gsLst>
                    <a:lin ang="5400000" scaled="0"/>
                  </a:gradFill>
                </a:endParaRPr>
              </a:p>
            </p:txBody>
          </p:sp>
          <p:sp>
            <p:nvSpPr>
              <p:cNvPr id="99" name="Oval 5"/>
              <p:cNvSpPr/>
              <p:nvPr/>
            </p:nvSpPr>
            <p:spPr bwMode="auto">
              <a:xfrm>
                <a:off x="7931943" y="2590427"/>
                <a:ext cx="608807" cy="395479"/>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Freeform 3"/>
              <p:cNvSpPr/>
              <p:nvPr/>
            </p:nvSpPr>
            <p:spPr bwMode="auto">
              <a:xfrm>
                <a:off x="7824787" y="2374899"/>
                <a:ext cx="773113" cy="392907"/>
              </a:xfrm>
              <a:custGeom>
                <a:avLst/>
                <a:gdLst>
                  <a:gd name="connsiteX0" fmla="*/ 698500 w 787400"/>
                  <a:gd name="connsiteY0" fmla="*/ 336550 h 381000"/>
                  <a:gd name="connsiteX1" fmla="*/ 520700 w 787400"/>
                  <a:gd name="connsiteY1" fmla="*/ 279400 h 381000"/>
                  <a:gd name="connsiteX2" fmla="*/ 342900 w 787400"/>
                  <a:gd name="connsiteY2" fmla="*/ 273050 h 381000"/>
                  <a:gd name="connsiteX3" fmla="*/ 0 w 787400"/>
                  <a:gd name="connsiteY3" fmla="*/ 381000 h 381000"/>
                  <a:gd name="connsiteX4" fmla="*/ 234950 w 787400"/>
                  <a:gd name="connsiteY4" fmla="*/ 0 h 381000"/>
                  <a:gd name="connsiteX5" fmla="*/ 787400 w 787400"/>
                  <a:gd name="connsiteY5" fmla="*/ 152400 h 381000"/>
                  <a:gd name="connsiteX6" fmla="*/ 698500 w 787400"/>
                  <a:gd name="connsiteY6" fmla="*/ 336550 h 381000"/>
                  <a:gd name="connsiteX0" fmla="*/ 698500 w 787400"/>
                  <a:gd name="connsiteY0" fmla="*/ 336550 h 381000"/>
                  <a:gd name="connsiteX1" fmla="*/ 520700 w 787400"/>
                  <a:gd name="connsiteY1" fmla="*/ 279400 h 381000"/>
                  <a:gd name="connsiteX2" fmla="*/ 342900 w 787400"/>
                  <a:gd name="connsiteY2" fmla="*/ 273050 h 381000"/>
                  <a:gd name="connsiteX3" fmla="*/ 0 w 787400"/>
                  <a:gd name="connsiteY3" fmla="*/ 381000 h 381000"/>
                  <a:gd name="connsiteX4" fmla="*/ 234950 w 787400"/>
                  <a:gd name="connsiteY4" fmla="*/ 0 h 381000"/>
                  <a:gd name="connsiteX5" fmla="*/ 787400 w 787400"/>
                  <a:gd name="connsiteY5" fmla="*/ 152400 h 381000"/>
                  <a:gd name="connsiteX6" fmla="*/ 698500 w 787400"/>
                  <a:gd name="connsiteY6" fmla="*/ 336550 h 381000"/>
                  <a:gd name="connsiteX0" fmla="*/ 698500 w 787400"/>
                  <a:gd name="connsiteY0" fmla="*/ 336550 h 390424"/>
                  <a:gd name="connsiteX1" fmla="*/ 520700 w 787400"/>
                  <a:gd name="connsiteY1" fmla="*/ 279400 h 390424"/>
                  <a:gd name="connsiteX2" fmla="*/ 0 w 787400"/>
                  <a:gd name="connsiteY2" fmla="*/ 381000 h 390424"/>
                  <a:gd name="connsiteX3" fmla="*/ 234950 w 787400"/>
                  <a:gd name="connsiteY3" fmla="*/ 0 h 390424"/>
                  <a:gd name="connsiteX4" fmla="*/ 787400 w 787400"/>
                  <a:gd name="connsiteY4" fmla="*/ 152400 h 390424"/>
                  <a:gd name="connsiteX5" fmla="*/ 698500 w 787400"/>
                  <a:gd name="connsiteY5" fmla="*/ 336550 h 390424"/>
                  <a:gd name="connsiteX0" fmla="*/ 698500 w 787400"/>
                  <a:gd name="connsiteY0" fmla="*/ 336550 h 389706"/>
                  <a:gd name="connsiteX1" fmla="*/ 392113 w 787400"/>
                  <a:gd name="connsiteY1" fmla="*/ 265113 h 389706"/>
                  <a:gd name="connsiteX2" fmla="*/ 0 w 787400"/>
                  <a:gd name="connsiteY2" fmla="*/ 381000 h 389706"/>
                  <a:gd name="connsiteX3" fmla="*/ 234950 w 787400"/>
                  <a:gd name="connsiteY3" fmla="*/ 0 h 389706"/>
                  <a:gd name="connsiteX4" fmla="*/ 787400 w 787400"/>
                  <a:gd name="connsiteY4" fmla="*/ 152400 h 389706"/>
                  <a:gd name="connsiteX5" fmla="*/ 698500 w 787400"/>
                  <a:gd name="connsiteY5" fmla="*/ 336550 h 389706"/>
                  <a:gd name="connsiteX0" fmla="*/ 698500 w 787400"/>
                  <a:gd name="connsiteY0" fmla="*/ 336550 h 389706"/>
                  <a:gd name="connsiteX1" fmla="*/ 392113 w 787400"/>
                  <a:gd name="connsiteY1" fmla="*/ 265113 h 389706"/>
                  <a:gd name="connsiteX2" fmla="*/ 0 w 787400"/>
                  <a:gd name="connsiteY2" fmla="*/ 381000 h 389706"/>
                  <a:gd name="connsiteX3" fmla="*/ 234950 w 787400"/>
                  <a:gd name="connsiteY3" fmla="*/ 0 h 389706"/>
                  <a:gd name="connsiteX4" fmla="*/ 787400 w 787400"/>
                  <a:gd name="connsiteY4" fmla="*/ 152400 h 389706"/>
                  <a:gd name="connsiteX5" fmla="*/ 698500 w 787400"/>
                  <a:gd name="connsiteY5" fmla="*/ 336550 h 389706"/>
                  <a:gd name="connsiteX0" fmla="*/ 681831 w 770731"/>
                  <a:gd name="connsiteY0" fmla="*/ 336550 h 405770"/>
                  <a:gd name="connsiteX1" fmla="*/ 375444 w 770731"/>
                  <a:gd name="connsiteY1" fmla="*/ 265113 h 405770"/>
                  <a:gd name="connsiteX2" fmla="*/ 0 w 770731"/>
                  <a:gd name="connsiteY2" fmla="*/ 397669 h 405770"/>
                  <a:gd name="connsiteX3" fmla="*/ 218281 w 770731"/>
                  <a:gd name="connsiteY3" fmla="*/ 0 h 405770"/>
                  <a:gd name="connsiteX4" fmla="*/ 770731 w 770731"/>
                  <a:gd name="connsiteY4" fmla="*/ 152400 h 405770"/>
                  <a:gd name="connsiteX5" fmla="*/ 681831 w 770731"/>
                  <a:gd name="connsiteY5" fmla="*/ 336550 h 405770"/>
                  <a:gd name="connsiteX0" fmla="*/ 684213 w 773113"/>
                  <a:gd name="connsiteY0" fmla="*/ 336550 h 401172"/>
                  <a:gd name="connsiteX1" fmla="*/ 377826 w 773113"/>
                  <a:gd name="connsiteY1" fmla="*/ 265113 h 401172"/>
                  <a:gd name="connsiteX2" fmla="*/ 0 w 773113"/>
                  <a:gd name="connsiteY2" fmla="*/ 392907 h 401172"/>
                  <a:gd name="connsiteX3" fmla="*/ 220663 w 773113"/>
                  <a:gd name="connsiteY3" fmla="*/ 0 h 401172"/>
                  <a:gd name="connsiteX4" fmla="*/ 773113 w 773113"/>
                  <a:gd name="connsiteY4" fmla="*/ 152400 h 401172"/>
                  <a:gd name="connsiteX5" fmla="*/ 684213 w 773113"/>
                  <a:gd name="connsiteY5" fmla="*/ 336550 h 401172"/>
                  <a:gd name="connsiteX0" fmla="*/ 684213 w 773113"/>
                  <a:gd name="connsiteY0" fmla="*/ 336550 h 392907"/>
                  <a:gd name="connsiteX1" fmla="*/ 377826 w 773113"/>
                  <a:gd name="connsiteY1" fmla="*/ 265113 h 392907"/>
                  <a:gd name="connsiteX2" fmla="*/ 0 w 773113"/>
                  <a:gd name="connsiteY2" fmla="*/ 392907 h 392907"/>
                  <a:gd name="connsiteX3" fmla="*/ 220663 w 773113"/>
                  <a:gd name="connsiteY3" fmla="*/ 0 h 392907"/>
                  <a:gd name="connsiteX4" fmla="*/ 773113 w 773113"/>
                  <a:gd name="connsiteY4" fmla="*/ 152400 h 392907"/>
                  <a:gd name="connsiteX5" fmla="*/ 684213 w 773113"/>
                  <a:gd name="connsiteY5" fmla="*/ 336550 h 392907"/>
                  <a:gd name="connsiteX0" fmla="*/ 684213 w 773113"/>
                  <a:gd name="connsiteY0" fmla="*/ 336550 h 392907"/>
                  <a:gd name="connsiteX1" fmla="*/ 377826 w 773113"/>
                  <a:gd name="connsiteY1" fmla="*/ 265113 h 392907"/>
                  <a:gd name="connsiteX2" fmla="*/ 0 w 773113"/>
                  <a:gd name="connsiteY2" fmla="*/ 392907 h 392907"/>
                  <a:gd name="connsiteX3" fmla="*/ 220663 w 773113"/>
                  <a:gd name="connsiteY3" fmla="*/ 0 h 392907"/>
                  <a:gd name="connsiteX4" fmla="*/ 773113 w 773113"/>
                  <a:gd name="connsiteY4" fmla="*/ 152400 h 392907"/>
                  <a:gd name="connsiteX5" fmla="*/ 684213 w 773113"/>
                  <a:gd name="connsiteY5" fmla="*/ 336550 h 392907"/>
                  <a:gd name="connsiteX0" fmla="*/ 688976 w 773113"/>
                  <a:gd name="connsiteY0" fmla="*/ 331787 h 392907"/>
                  <a:gd name="connsiteX1" fmla="*/ 377826 w 773113"/>
                  <a:gd name="connsiteY1" fmla="*/ 265113 h 392907"/>
                  <a:gd name="connsiteX2" fmla="*/ 0 w 773113"/>
                  <a:gd name="connsiteY2" fmla="*/ 392907 h 392907"/>
                  <a:gd name="connsiteX3" fmla="*/ 220663 w 773113"/>
                  <a:gd name="connsiteY3" fmla="*/ 0 h 392907"/>
                  <a:gd name="connsiteX4" fmla="*/ 773113 w 773113"/>
                  <a:gd name="connsiteY4" fmla="*/ 152400 h 392907"/>
                  <a:gd name="connsiteX5" fmla="*/ 688976 w 773113"/>
                  <a:gd name="connsiteY5" fmla="*/ 331787 h 39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113" h="392907">
                    <a:moveTo>
                      <a:pt x="688976" y="331787"/>
                    </a:moveTo>
                    <a:cubicBezTo>
                      <a:pt x="539751" y="271992"/>
                      <a:pt x="492655" y="254926"/>
                      <a:pt x="377826" y="265113"/>
                    </a:cubicBezTo>
                    <a:cubicBezTo>
                      <a:pt x="262997" y="275300"/>
                      <a:pt x="183356" y="279930"/>
                      <a:pt x="0" y="392907"/>
                    </a:cubicBezTo>
                    <a:lnTo>
                      <a:pt x="220663" y="0"/>
                    </a:lnTo>
                    <a:lnTo>
                      <a:pt x="773113" y="152400"/>
                    </a:lnTo>
                    <a:lnTo>
                      <a:pt x="688976" y="331787"/>
                    </a:ln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Freeform 6"/>
              <p:cNvSpPr/>
              <p:nvPr/>
            </p:nvSpPr>
            <p:spPr bwMode="auto">
              <a:xfrm>
                <a:off x="7491413" y="2819400"/>
                <a:ext cx="1090612" cy="1171575"/>
              </a:xfrm>
              <a:custGeom>
                <a:avLst/>
                <a:gdLst>
                  <a:gd name="connsiteX0" fmla="*/ 1090612 w 1090612"/>
                  <a:gd name="connsiteY0" fmla="*/ 42863 h 1171575"/>
                  <a:gd name="connsiteX1" fmla="*/ 1076325 w 1090612"/>
                  <a:gd name="connsiteY1" fmla="*/ 909638 h 1171575"/>
                  <a:gd name="connsiteX2" fmla="*/ 204787 w 1090612"/>
                  <a:gd name="connsiteY2" fmla="*/ 1171575 h 1171575"/>
                  <a:gd name="connsiteX3" fmla="*/ 157162 w 1090612"/>
                  <a:gd name="connsiteY3" fmla="*/ 1171575 h 1171575"/>
                  <a:gd name="connsiteX4" fmla="*/ 128587 w 1090612"/>
                  <a:gd name="connsiteY4" fmla="*/ 1152525 h 1171575"/>
                  <a:gd name="connsiteX5" fmla="*/ 0 w 1090612"/>
                  <a:gd name="connsiteY5" fmla="*/ 1095375 h 1171575"/>
                  <a:gd name="connsiteX6" fmla="*/ 57150 w 1090612"/>
                  <a:gd name="connsiteY6" fmla="*/ 909638 h 1171575"/>
                  <a:gd name="connsiteX7" fmla="*/ 547687 w 1090612"/>
                  <a:gd name="connsiteY7" fmla="*/ 638175 h 1171575"/>
                  <a:gd name="connsiteX8" fmla="*/ 581025 w 1090612"/>
                  <a:gd name="connsiteY8" fmla="*/ 0 h 1171575"/>
                  <a:gd name="connsiteX9" fmla="*/ 1090612 w 1090612"/>
                  <a:gd name="connsiteY9" fmla="*/ 42863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0612" h="1171575">
                    <a:moveTo>
                      <a:pt x="1090612" y="42863"/>
                    </a:moveTo>
                    <a:lnTo>
                      <a:pt x="1076325" y="909638"/>
                    </a:lnTo>
                    <a:lnTo>
                      <a:pt x="204787" y="1171575"/>
                    </a:lnTo>
                    <a:lnTo>
                      <a:pt x="157162" y="1171575"/>
                    </a:lnTo>
                    <a:lnTo>
                      <a:pt x="128587" y="1152525"/>
                    </a:lnTo>
                    <a:lnTo>
                      <a:pt x="0" y="1095375"/>
                    </a:lnTo>
                    <a:lnTo>
                      <a:pt x="57150" y="909638"/>
                    </a:lnTo>
                    <a:lnTo>
                      <a:pt x="547687" y="638175"/>
                    </a:lnTo>
                    <a:lnTo>
                      <a:pt x="581025" y="0"/>
                    </a:lnTo>
                    <a:lnTo>
                      <a:pt x="1090612" y="42863"/>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Freeform 2"/>
              <p:cNvSpPr/>
              <p:nvPr/>
            </p:nvSpPr>
            <p:spPr bwMode="auto">
              <a:xfrm>
                <a:off x="7169150" y="3695700"/>
                <a:ext cx="527050" cy="736600"/>
              </a:xfrm>
              <a:custGeom>
                <a:avLst/>
                <a:gdLst>
                  <a:gd name="connsiteX0" fmla="*/ 425450 w 527050"/>
                  <a:gd name="connsiteY0" fmla="*/ 0 h 736600"/>
                  <a:gd name="connsiteX1" fmla="*/ 425450 w 527050"/>
                  <a:gd name="connsiteY1" fmla="*/ 266700 h 736600"/>
                  <a:gd name="connsiteX2" fmla="*/ 527050 w 527050"/>
                  <a:gd name="connsiteY2" fmla="*/ 387350 h 736600"/>
                  <a:gd name="connsiteX3" fmla="*/ 298450 w 527050"/>
                  <a:gd name="connsiteY3" fmla="*/ 736600 h 736600"/>
                  <a:gd name="connsiteX4" fmla="*/ 0 w 527050"/>
                  <a:gd name="connsiteY4" fmla="*/ 25400 h 736600"/>
                  <a:gd name="connsiteX5" fmla="*/ 400050 w 527050"/>
                  <a:gd name="connsiteY5" fmla="*/ 76200 h 736600"/>
                  <a:gd name="connsiteX0" fmla="*/ 425450 w 527050"/>
                  <a:gd name="connsiteY0" fmla="*/ 0 h 736600"/>
                  <a:gd name="connsiteX1" fmla="*/ 425450 w 527050"/>
                  <a:gd name="connsiteY1" fmla="*/ 266700 h 736600"/>
                  <a:gd name="connsiteX2" fmla="*/ 527050 w 527050"/>
                  <a:gd name="connsiteY2" fmla="*/ 387350 h 736600"/>
                  <a:gd name="connsiteX3" fmla="*/ 298450 w 527050"/>
                  <a:gd name="connsiteY3" fmla="*/ 736600 h 736600"/>
                  <a:gd name="connsiteX4" fmla="*/ 0 w 527050"/>
                  <a:gd name="connsiteY4" fmla="*/ 25400 h 736600"/>
                  <a:gd name="connsiteX5" fmla="*/ 333375 w 527050"/>
                  <a:gd name="connsiteY5" fmla="*/ 2381 h 736600"/>
                  <a:gd name="connsiteX0" fmla="*/ 425450 w 527050"/>
                  <a:gd name="connsiteY0" fmla="*/ 0 h 736600"/>
                  <a:gd name="connsiteX1" fmla="*/ 442119 w 527050"/>
                  <a:gd name="connsiteY1" fmla="*/ 264319 h 736600"/>
                  <a:gd name="connsiteX2" fmla="*/ 527050 w 527050"/>
                  <a:gd name="connsiteY2" fmla="*/ 387350 h 736600"/>
                  <a:gd name="connsiteX3" fmla="*/ 298450 w 527050"/>
                  <a:gd name="connsiteY3" fmla="*/ 736600 h 736600"/>
                  <a:gd name="connsiteX4" fmla="*/ 0 w 527050"/>
                  <a:gd name="connsiteY4" fmla="*/ 25400 h 736600"/>
                  <a:gd name="connsiteX5" fmla="*/ 333375 w 527050"/>
                  <a:gd name="connsiteY5" fmla="*/ 2381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050" h="736600">
                    <a:moveTo>
                      <a:pt x="425450" y="0"/>
                    </a:moveTo>
                    <a:lnTo>
                      <a:pt x="442119" y="264319"/>
                    </a:lnTo>
                    <a:lnTo>
                      <a:pt x="527050" y="387350"/>
                    </a:lnTo>
                    <a:lnTo>
                      <a:pt x="298450" y="736600"/>
                    </a:lnTo>
                    <a:lnTo>
                      <a:pt x="0" y="25400"/>
                    </a:lnTo>
                    <a:lnTo>
                      <a:pt x="333375" y="2381"/>
                    </a:lnTo>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solidFill>
                    <a:srgbClr val="FFFFFF"/>
                  </a:solidFill>
                </a:endParaRPr>
              </a:p>
            </p:txBody>
          </p:sp>
        </p:grpSp>
        <p:sp>
          <p:nvSpPr>
            <p:cNvPr id="87" name="Rectangle 24"/>
            <p:cNvSpPr/>
            <p:nvPr/>
          </p:nvSpPr>
          <p:spPr bwMode="auto">
            <a:xfrm>
              <a:off x="3493220" y="2821799"/>
              <a:ext cx="2525834" cy="655263"/>
            </a:xfrm>
            <a:prstGeom prst="rect">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88" name="Gruppo 87"/>
            <p:cNvGrpSpPr/>
            <p:nvPr/>
          </p:nvGrpSpPr>
          <p:grpSpPr>
            <a:xfrm>
              <a:off x="3067998" y="3450362"/>
              <a:ext cx="1557539" cy="1166785"/>
              <a:chOff x="3067998" y="3450362"/>
              <a:chExt cx="1557539" cy="1166785"/>
            </a:xfrm>
          </p:grpSpPr>
          <p:sp>
            <p:nvSpPr>
              <p:cNvPr id="96" name="Freeform 154"/>
              <p:cNvSpPr>
                <a:spLocks noEditPoints="1"/>
              </p:cNvSpPr>
              <p:nvPr/>
            </p:nvSpPr>
            <p:spPr bwMode="auto">
              <a:xfrm>
                <a:off x="3627595" y="3450362"/>
                <a:ext cx="438344" cy="715080"/>
              </a:xfrm>
              <a:custGeom>
                <a:avLst/>
                <a:gdLst>
                  <a:gd name="T0" fmla="*/ 613 w 739"/>
                  <a:gd name="T1" fmla="*/ 1015 h 1099"/>
                  <a:gd name="T2" fmla="*/ 538 w 739"/>
                  <a:gd name="T3" fmla="*/ 957 h 1099"/>
                  <a:gd name="T4" fmla="*/ 348 w 739"/>
                  <a:gd name="T5" fmla="*/ 423 h 1099"/>
                  <a:gd name="T6" fmla="*/ 472 w 739"/>
                  <a:gd name="T7" fmla="*/ 1094 h 1099"/>
                  <a:gd name="T8" fmla="*/ 273 w 739"/>
                  <a:gd name="T9" fmla="*/ 909 h 1099"/>
                  <a:gd name="T10" fmla="*/ 516 w 739"/>
                  <a:gd name="T11" fmla="*/ 737 h 1099"/>
                  <a:gd name="T12" fmla="*/ 617 w 739"/>
                  <a:gd name="T13" fmla="*/ 1009 h 1099"/>
                  <a:gd name="T14" fmla="*/ 347 w 739"/>
                  <a:gd name="T15" fmla="*/ 478 h 1099"/>
                  <a:gd name="T16" fmla="*/ 508 w 739"/>
                  <a:gd name="T17" fmla="*/ 1083 h 1099"/>
                  <a:gd name="T18" fmla="*/ 379 w 739"/>
                  <a:gd name="T19" fmla="*/ 898 h 1099"/>
                  <a:gd name="T20" fmla="*/ 425 w 739"/>
                  <a:gd name="T21" fmla="*/ 850 h 1099"/>
                  <a:gd name="T22" fmla="*/ 581 w 739"/>
                  <a:gd name="T23" fmla="*/ 1042 h 1099"/>
                  <a:gd name="T24" fmla="*/ 261 w 739"/>
                  <a:gd name="T25" fmla="*/ 1061 h 1099"/>
                  <a:gd name="T26" fmla="*/ 350 w 739"/>
                  <a:gd name="T27" fmla="*/ 236 h 1099"/>
                  <a:gd name="T28" fmla="*/ 613 w 739"/>
                  <a:gd name="T29" fmla="*/ 781 h 1099"/>
                  <a:gd name="T30" fmla="*/ 689 w 739"/>
                  <a:gd name="T31" fmla="*/ 918 h 1099"/>
                  <a:gd name="T32" fmla="*/ 651 w 739"/>
                  <a:gd name="T33" fmla="*/ 627 h 1099"/>
                  <a:gd name="T34" fmla="*/ 68 w 739"/>
                  <a:gd name="T35" fmla="*/ 754 h 1099"/>
                  <a:gd name="T36" fmla="*/ 261 w 739"/>
                  <a:gd name="T37" fmla="*/ 1061 h 1099"/>
                  <a:gd name="T38" fmla="*/ 580 w 739"/>
                  <a:gd name="T39" fmla="*/ 658 h 1099"/>
                  <a:gd name="T40" fmla="*/ 170 w 739"/>
                  <a:gd name="T41" fmla="*/ 862 h 1099"/>
                  <a:gd name="T42" fmla="*/ 379 w 739"/>
                  <a:gd name="T43" fmla="*/ 1098 h 1099"/>
                  <a:gd name="T44" fmla="*/ 341 w 739"/>
                  <a:gd name="T45" fmla="*/ 327 h 1099"/>
                  <a:gd name="T46" fmla="*/ 576 w 739"/>
                  <a:gd name="T47" fmla="*/ 910 h 1099"/>
                  <a:gd name="T48" fmla="*/ 656 w 739"/>
                  <a:gd name="T49" fmla="*/ 967 h 1099"/>
                  <a:gd name="T50" fmla="*/ 3 w 739"/>
                  <a:gd name="T51" fmla="*/ 592 h 1099"/>
                  <a:gd name="T52" fmla="*/ 346 w 739"/>
                  <a:gd name="T53" fmla="*/ 151 h 1099"/>
                  <a:gd name="T54" fmla="*/ 678 w 739"/>
                  <a:gd name="T55" fmla="*/ 804 h 1099"/>
                  <a:gd name="T56" fmla="*/ 718 w 739"/>
                  <a:gd name="T57" fmla="*/ 861 h 1099"/>
                  <a:gd name="T58" fmla="*/ 726 w 739"/>
                  <a:gd name="T59" fmla="*/ 589 h 1099"/>
                  <a:gd name="T60" fmla="*/ 3 w 739"/>
                  <a:gd name="T61" fmla="*/ 482 h 1099"/>
                  <a:gd name="T62" fmla="*/ 3 w 739"/>
                  <a:gd name="T63" fmla="*/ 592 h 1099"/>
                  <a:gd name="T64" fmla="*/ 338 w 739"/>
                  <a:gd name="T65" fmla="*/ 12 h 1099"/>
                  <a:gd name="T66" fmla="*/ 339 w 739"/>
                  <a:gd name="T67" fmla="*/ 61 h 1099"/>
                  <a:gd name="T68" fmla="*/ 394 w 739"/>
                  <a:gd name="T69" fmla="*/ 853 h 1099"/>
                  <a:gd name="T70" fmla="*/ 359 w 739"/>
                  <a:gd name="T71" fmla="*/ 562 h 1099"/>
                  <a:gd name="T72" fmla="*/ 342 w 739"/>
                  <a:gd name="T73" fmla="*/ 582 h 1099"/>
                  <a:gd name="T74" fmla="*/ 394 w 739"/>
                  <a:gd name="T75" fmla="*/ 853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9" h="1099">
                    <a:moveTo>
                      <a:pt x="617" y="1009"/>
                    </a:moveTo>
                    <a:cubicBezTo>
                      <a:pt x="613" y="1015"/>
                      <a:pt x="613" y="1015"/>
                      <a:pt x="613" y="1015"/>
                    </a:cubicBezTo>
                    <a:cubicBezTo>
                      <a:pt x="610" y="1018"/>
                      <a:pt x="605" y="1021"/>
                      <a:pt x="603" y="1024"/>
                    </a:cubicBezTo>
                    <a:cubicBezTo>
                      <a:pt x="597" y="1019"/>
                      <a:pt x="570" y="999"/>
                      <a:pt x="538" y="957"/>
                    </a:cubicBezTo>
                    <a:cubicBezTo>
                      <a:pt x="500" y="911"/>
                      <a:pt x="483" y="821"/>
                      <a:pt x="484" y="736"/>
                    </a:cubicBezTo>
                    <a:cubicBezTo>
                      <a:pt x="488" y="582"/>
                      <a:pt x="459" y="409"/>
                      <a:pt x="348" y="423"/>
                    </a:cubicBezTo>
                    <a:cubicBezTo>
                      <a:pt x="226" y="438"/>
                      <a:pt x="191" y="695"/>
                      <a:pt x="303" y="890"/>
                    </a:cubicBezTo>
                    <a:cubicBezTo>
                      <a:pt x="360" y="990"/>
                      <a:pt x="430" y="1059"/>
                      <a:pt x="472" y="1094"/>
                    </a:cubicBezTo>
                    <a:cubicBezTo>
                      <a:pt x="462" y="1095"/>
                      <a:pt x="452" y="1098"/>
                      <a:pt x="441" y="1099"/>
                    </a:cubicBezTo>
                    <a:cubicBezTo>
                      <a:pt x="397" y="1061"/>
                      <a:pt x="335" y="1011"/>
                      <a:pt x="273" y="909"/>
                    </a:cubicBezTo>
                    <a:cubicBezTo>
                      <a:pt x="130" y="675"/>
                      <a:pt x="202" y="390"/>
                      <a:pt x="345" y="379"/>
                    </a:cubicBezTo>
                    <a:cubicBezTo>
                      <a:pt x="495" y="368"/>
                      <a:pt x="525" y="549"/>
                      <a:pt x="516" y="737"/>
                    </a:cubicBezTo>
                    <a:cubicBezTo>
                      <a:pt x="512" y="825"/>
                      <a:pt x="526" y="900"/>
                      <a:pt x="558" y="945"/>
                    </a:cubicBezTo>
                    <a:cubicBezTo>
                      <a:pt x="590" y="989"/>
                      <a:pt x="620" y="1006"/>
                      <a:pt x="617" y="1009"/>
                    </a:cubicBezTo>
                    <a:close/>
                    <a:moveTo>
                      <a:pt x="456" y="843"/>
                    </a:moveTo>
                    <a:cubicBezTo>
                      <a:pt x="442" y="759"/>
                      <a:pt x="477" y="473"/>
                      <a:pt x="347" y="478"/>
                    </a:cubicBezTo>
                    <a:cubicBezTo>
                      <a:pt x="266" y="481"/>
                      <a:pt x="213" y="702"/>
                      <a:pt x="354" y="914"/>
                    </a:cubicBezTo>
                    <a:cubicBezTo>
                      <a:pt x="408" y="997"/>
                      <a:pt x="472" y="1053"/>
                      <a:pt x="508" y="1083"/>
                    </a:cubicBezTo>
                    <a:cubicBezTo>
                      <a:pt x="516" y="1080"/>
                      <a:pt x="523" y="1076"/>
                      <a:pt x="531" y="1073"/>
                    </a:cubicBezTo>
                    <a:cubicBezTo>
                      <a:pt x="500" y="1045"/>
                      <a:pt x="433" y="987"/>
                      <a:pt x="379" y="898"/>
                    </a:cubicBezTo>
                    <a:cubicBezTo>
                      <a:pt x="279" y="746"/>
                      <a:pt x="285" y="526"/>
                      <a:pt x="350" y="521"/>
                    </a:cubicBezTo>
                    <a:cubicBezTo>
                      <a:pt x="436" y="515"/>
                      <a:pt x="404" y="742"/>
                      <a:pt x="425" y="850"/>
                    </a:cubicBezTo>
                    <a:cubicBezTo>
                      <a:pt x="450" y="969"/>
                      <a:pt x="525" y="1032"/>
                      <a:pt x="561" y="1054"/>
                    </a:cubicBezTo>
                    <a:cubicBezTo>
                      <a:pt x="568" y="1051"/>
                      <a:pt x="573" y="1048"/>
                      <a:pt x="581" y="1042"/>
                    </a:cubicBezTo>
                    <a:cubicBezTo>
                      <a:pt x="556" y="1024"/>
                      <a:pt x="475" y="962"/>
                      <a:pt x="456" y="843"/>
                    </a:cubicBezTo>
                    <a:close/>
                    <a:moveTo>
                      <a:pt x="261" y="1061"/>
                    </a:moveTo>
                    <a:cubicBezTo>
                      <a:pt x="204" y="1002"/>
                      <a:pt x="120" y="887"/>
                      <a:pt x="96" y="747"/>
                    </a:cubicBezTo>
                    <a:cubicBezTo>
                      <a:pt x="60" y="483"/>
                      <a:pt x="150" y="251"/>
                      <a:pt x="350" y="236"/>
                    </a:cubicBezTo>
                    <a:cubicBezTo>
                      <a:pt x="531" y="222"/>
                      <a:pt x="620" y="421"/>
                      <a:pt x="619" y="624"/>
                    </a:cubicBezTo>
                    <a:cubicBezTo>
                      <a:pt x="621" y="679"/>
                      <a:pt x="609" y="729"/>
                      <a:pt x="613" y="781"/>
                    </a:cubicBezTo>
                    <a:cubicBezTo>
                      <a:pt x="617" y="869"/>
                      <a:pt x="643" y="905"/>
                      <a:pt x="677" y="938"/>
                    </a:cubicBezTo>
                    <a:cubicBezTo>
                      <a:pt x="682" y="932"/>
                      <a:pt x="684" y="927"/>
                      <a:pt x="689" y="918"/>
                    </a:cubicBezTo>
                    <a:cubicBezTo>
                      <a:pt x="669" y="892"/>
                      <a:pt x="642" y="848"/>
                      <a:pt x="639" y="782"/>
                    </a:cubicBezTo>
                    <a:cubicBezTo>
                      <a:pt x="639" y="738"/>
                      <a:pt x="645" y="686"/>
                      <a:pt x="651" y="627"/>
                    </a:cubicBezTo>
                    <a:cubicBezTo>
                      <a:pt x="664" y="451"/>
                      <a:pt x="580" y="175"/>
                      <a:pt x="346" y="190"/>
                    </a:cubicBezTo>
                    <a:cubicBezTo>
                      <a:pt x="174" y="200"/>
                      <a:pt x="6" y="391"/>
                      <a:pt x="68" y="754"/>
                    </a:cubicBezTo>
                    <a:cubicBezTo>
                      <a:pt x="86" y="852"/>
                      <a:pt x="131" y="933"/>
                      <a:pt x="175" y="996"/>
                    </a:cubicBezTo>
                    <a:cubicBezTo>
                      <a:pt x="203" y="1024"/>
                      <a:pt x="231" y="1044"/>
                      <a:pt x="261" y="1061"/>
                    </a:cubicBezTo>
                    <a:close/>
                    <a:moveTo>
                      <a:pt x="599" y="900"/>
                    </a:moveTo>
                    <a:cubicBezTo>
                      <a:pt x="573" y="842"/>
                      <a:pt x="569" y="754"/>
                      <a:pt x="580" y="658"/>
                    </a:cubicBezTo>
                    <a:cubicBezTo>
                      <a:pt x="591" y="495"/>
                      <a:pt x="543" y="268"/>
                      <a:pt x="337" y="284"/>
                    </a:cubicBezTo>
                    <a:cubicBezTo>
                      <a:pt x="171" y="296"/>
                      <a:pt x="44" y="578"/>
                      <a:pt x="170" y="862"/>
                    </a:cubicBezTo>
                    <a:cubicBezTo>
                      <a:pt x="220" y="970"/>
                      <a:pt x="289" y="1048"/>
                      <a:pt x="336" y="1091"/>
                    </a:cubicBezTo>
                    <a:cubicBezTo>
                      <a:pt x="350" y="1095"/>
                      <a:pt x="363" y="1097"/>
                      <a:pt x="379" y="1098"/>
                    </a:cubicBezTo>
                    <a:cubicBezTo>
                      <a:pt x="334" y="1061"/>
                      <a:pt x="252" y="973"/>
                      <a:pt x="197" y="846"/>
                    </a:cubicBezTo>
                    <a:cubicBezTo>
                      <a:pt x="101" y="614"/>
                      <a:pt x="190" y="341"/>
                      <a:pt x="341" y="327"/>
                    </a:cubicBezTo>
                    <a:cubicBezTo>
                      <a:pt x="476" y="314"/>
                      <a:pt x="557" y="456"/>
                      <a:pt x="551" y="652"/>
                    </a:cubicBezTo>
                    <a:cubicBezTo>
                      <a:pt x="540" y="748"/>
                      <a:pt x="545" y="847"/>
                      <a:pt x="576" y="910"/>
                    </a:cubicBezTo>
                    <a:cubicBezTo>
                      <a:pt x="598" y="955"/>
                      <a:pt x="628" y="975"/>
                      <a:pt x="642" y="985"/>
                    </a:cubicBezTo>
                    <a:cubicBezTo>
                      <a:pt x="646" y="979"/>
                      <a:pt x="651" y="973"/>
                      <a:pt x="656" y="967"/>
                    </a:cubicBezTo>
                    <a:cubicBezTo>
                      <a:pt x="645" y="960"/>
                      <a:pt x="618" y="943"/>
                      <a:pt x="599" y="900"/>
                    </a:cubicBezTo>
                    <a:close/>
                    <a:moveTo>
                      <a:pt x="3" y="592"/>
                    </a:moveTo>
                    <a:cubicBezTo>
                      <a:pt x="6" y="633"/>
                      <a:pt x="12" y="671"/>
                      <a:pt x="22" y="708"/>
                    </a:cubicBezTo>
                    <a:cubicBezTo>
                      <a:pt x="7" y="438"/>
                      <a:pt x="75" y="166"/>
                      <a:pt x="346" y="151"/>
                    </a:cubicBezTo>
                    <a:cubicBezTo>
                      <a:pt x="569" y="134"/>
                      <a:pt x="695" y="377"/>
                      <a:pt x="687" y="586"/>
                    </a:cubicBezTo>
                    <a:cubicBezTo>
                      <a:pt x="685" y="666"/>
                      <a:pt x="673" y="744"/>
                      <a:pt x="678" y="804"/>
                    </a:cubicBezTo>
                    <a:cubicBezTo>
                      <a:pt x="681" y="850"/>
                      <a:pt x="699" y="879"/>
                      <a:pt x="705" y="890"/>
                    </a:cubicBezTo>
                    <a:cubicBezTo>
                      <a:pt x="710" y="881"/>
                      <a:pt x="714" y="870"/>
                      <a:pt x="718" y="861"/>
                    </a:cubicBezTo>
                    <a:cubicBezTo>
                      <a:pt x="709" y="845"/>
                      <a:pt x="703" y="829"/>
                      <a:pt x="703" y="802"/>
                    </a:cubicBezTo>
                    <a:cubicBezTo>
                      <a:pt x="700" y="750"/>
                      <a:pt x="720" y="674"/>
                      <a:pt x="726" y="589"/>
                    </a:cubicBezTo>
                    <a:cubicBezTo>
                      <a:pt x="739" y="377"/>
                      <a:pt x="609" y="76"/>
                      <a:pt x="342" y="97"/>
                    </a:cubicBezTo>
                    <a:cubicBezTo>
                      <a:pt x="129" y="116"/>
                      <a:pt x="27" y="288"/>
                      <a:pt x="3" y="482"/>
                    </a:cubicBezTo>
                    <a:cubicBezTo>
                      <a:pt x="0" y="518"/>
                      <a:pt x="0" y="554"/>
                      <a:pt x="3" y="589"/>
                    </a:cubicBezTo>
                    <a:cubicBezTo>
                      <a:pt x="3" y="592"/>
                      <a:pt x="3" y="592"/>
                      <a:pt x="3" y="592"/>
                    </a:cubicBezTo>
                    <a:close/>
                    <a:moveTo>
                      <a:pt x="657" y="193"/>
                    </a:moveTo>
                    <a:cubicBezTo>
                      <a:pt x="604" y="112"/>
                      <a:pt x="496" y="0"/>
                      <a:pt x="338" y="12"/>
                    </a:cubicBezTo>
                    <a:cubicBezTo>
                      <a:pt x="242" y="19"/>
                      <a:pt x="173" y="74"/>
                      <a:pt x="120" y="138"/>
                    </a:cubicBezTo>
                    <a:cubicBezTo>
                      <a:pt x="125" y="135"/>
                      <a:pt x="201" y="72"/>
                      <a:pt x="339" y="61"/>
                    </a:cubicBezTo>
                    <a:cubicBezTo>
                      <a:pt x="536" y="46"/>
                      <a:pt x="657" y="193"/>
                      <a:pt x="657" y="193"/>
                    </a:cubicBezTo>
                    <a:close/>
                    <a:moveTo>
                      <a:pt x="394" y="853"/>
                    </a:moveTo>
                    <a:cubicBezTo>
                      <a:pt x="386" y="815"/>
                      <a:pt x="385" y="768"/>
                      <a:pt x="384" y="722"/>
                    </a:cubicBezTo>
                    <a:cubicBezTo>
                      <a:pt x="382" y="662"/>
                      <a:pt x="379" y="582"/>
                      <a:pt x="359" y="562"/>
                    </a:cubicBezTo>
                    <a:cubicBezTo>
                      <a:pt x="359" y="562"/>
                      <a:pt x="359" y="562"/>
                      <a:pt x="353" y="562"/>
                    </a:cubicBezTo>
                    <a:cubicBezTo>
                      <a:pt x="353" y="562"/>
                      <a:pt x="346" y="566"/>
                      <a:pt x="342" y="582"/>
                    </a:cubicBezTo>
                    <a:cubicBezTo>
                      <a:pt x="325" y="636"/>
                      <a:pt x="334" y="756"/>
                      <a:pt x="391" y="853"/>
                    </a:cubicBezTo>
                    <a:cubicBezTo>
                      <a:pt x="392" y="856"/>
                      <a:pt x="394" y="856"/>
                      <a:pt x="394" y="853"/>
                    </a:cubicBez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sz="1050">
                  <a:gradFill>
                    <a:gsLst>
                      <a:gs pos="0">
                        <a:srgbClr val="FFFFFF"/>
                      </a:gs>
                      <a:gs pos="100000">
                        <a:srgbClr val="FFFFFF"/>
                      </a:gs>
                    </a:gsLst>
                    <a:lin ang="5400000" scaled="0"/>
                  </a:gradFill>
                </a:endParaRPr>
              </a:p>
            </p:txBody>
          </p:sp>
          <p:sp>
            <p:nvSpPr>
              <p:cNvPr id="97" name="Title 1"/>
              <p:cNvSpPr txBox="1">
                <a:spLocks/>
              </p:cNvSpPr>
              <p:nvPr/>
            </p:nvSpPr>
            <p:spPr>
              <a:xfrm>
                <a:off x="3067998" y="4331606"/>
                <a:ext cx="1557539" cy="285541"/>
              </a:xfrm>
              <a:prstGeom prst="rect">
                <a:avLst/>
              </a:prstGeom>
            </p:spPr>
            <p:txBody>
              <a:bodyPr vert="horz" wrap="square" lIns="0" tIns="0" rIns="0" bIns="0" rtlCol="0" anchor="t">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pPr algn="ctr">
                  <a:spcAft>
                    <a:spcPts val="1200"/>
                  </a:spcAft>
                </a:pPr>
                <a:r>
                  <a:rPr sz="1200" dirty="0" smtClean="0">
                    <a:solidFill>
                      <a:srgbClr val="FFFFFF"/>
                    </a:solidFill>
                    <a:latin typeface="Segoe UI"/>
                  </a:rPr>
                  <a:t>Fingerprint</a:t>
                </a:r>
                <a:endParaRPr sz="1000" dirty="0">
                  <a:solidFill>
                    <a:prstClr val="white"/>
                  </a:solidFill>
                  <a:latin typeface="Segoe UI" panose="020B0502040204020203" pitchFamily="34" charset="0"/>
                  <a:cs typeface="Segoe UI" panose="020B0502040204020203" pitchFamily="34" charset="0"/>
                </a:endParaRPr>
              </a:p>
            </p:txBody>
          </p:sp>
        </p:grpSp>
        <p:sp>
          <p:nvSpPr>
            <p:cNvPr id="89" name="Title 1"/>
            <p:cNvSpPr txBox="1">
              <a:spLocks/>
            </p:cNvSpPr>
            <p:nvPr/>
          </p:nvSpPr>
          <p:spPr>
            <a:xfrm>
              <a:off x="4806516" y="4336910"/>
              <a:ext cx="390933" cy="285541"/>
            </a:xfrm>
            <a:prstGeom prst="rect">
              <a:avLst/>
            </a:prstGeom>
          </p:spPr>
          <p:txBody>
            <a:bodyPr vert="horz" wrap="square" lIns="0" tIns="0" rIns="0" bIns="0" rtlCol="0" anchor="t">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pPr algn="ctr">
                <a:spcAft>
                  <a:spcPts val="1200"/>
                </a:spcAft>
              </a:pPr>
              <a:r>
                <a:rPr sz="1200" dirty="0" smtClean="0">
                  <a:solidFill>
                    <a:srgbClr val="FFFFFF"/>
                  </a:solidFill>
                  <a:latin typeface="Segoe UI"/>
                </a:rPr>
                <a:t>Iris</a:t>
              </a:r>
            </a:p>
          </p:txBody>
        </p:sp>
        <p:pic>
          <p:nvPicPr>
            <p:cNvPr id="90" name="Immagine 89"/>
            <p:cNvPicPr>
              <a:picLocks noChangeAspect="1"/>
            </p:cNvPicPr>
            <p:nvPr/>
          </p:nvPicPr>
          <p:blipFill>
            <a:blip r:embed="rId3"/>
            <a:stretch>
              <a:fillRect/>
            </a:stretch>
          </p:blipFill>
          <p:spPr>
            <a:xfrm>
              <a:off x="3864377" y="1654608"/>
              <a:ext cx="1639966" cy="1633870"/>
            </a:xfrm>
            <a:prstGeom prst="rect">
              <a:avLst/>
            </a:prstGeom>
          </p:spPr>
        </p:pic>
        <p:sp>
          <p:nvSpPr>
            <p:cNvPr id="91" name="TextBox 25"/>
            <p:cNvSpPr txBox="1"/>
            <p:nvPr/>
          </p:nvSpPr>
          <p:spPr>
            <a:xfrm>
              <a:off x="3068000" y="2808550"/>
              <a:ext cx="3232725" cy="571083"/>
            </a:xfrm>
            <a:prstGeom prst="rect">
              <a:avLst/>
            </a:prstGeom>
            <a:noFill/>
          </p:spPr>
          <p:txBody>
            <a:bodyPr wrap="square" lIns="0" tIns="0" rIns="0" bIns="0" rtlCol="0" anchor="ctr">
              <a:spAutoFit/>
            </a:bodyPr>
            <a:lstStyle/>
            <a:p>
              <a:pPr algn="ctr">
                <a:lnSpc>
                  <a:spcPct val="90000"/>
                </a:lnSpc>
                <a:spcAft>
                  <a:spcPts val="600"/>
                </a:spcAft>
              </a:pPr>
              <a:r>
                <a:rPr lang="en-US" sz="2400" dirty="0" smtClean="0">
                  <a:solidFill>
                    <a:schemeClr val="bg1"/>
                  </a:solidFill>
                  <a:latin typeface="+mj-lt"/>
                </a:rPr>
                <a:t>Hello Chris</a:t>
              </a:r>
            </a:p>
          </p:txBody>
        </p:sp>
        <p:grpSp>
          <p:nvGrpSpPr>
            <p:cNvPr id="92" name="Gruppo 91"/>
            <p:cNvGrpSpPr/>
            <p:nvPr/>
          </p:nvGrpSpPr>
          <p:grpSpPr>
            <a:xfrm>
              <a:off x="5466262" y="3442867"/>
              <a:ext cx="778769" cy="1179585"/>
              <a:chOff x="6388903" y="3442867"/>
              <a:chExt cx="778769" cy="1179585"/>
            </a:xfrm>
          </p:grpSpPr>
          <p:sp>
            <p:nvSpPr>
              <p:cNvPr id="94" name="Title 1"/>
              <p:cNvSpPr txBox="1">
                <a:spLocks/>
              </p:cNvSpPr>
              <p:nvPr/>
            </p:nvSpPr>
            <p:spPr>
              <a:xfrm>
                <a:off x="6388903" y="4336911"/>
                <a:ext cx="778769" cy="285541"/>
              </a:xfrm>
              <a:prstGeom prst="rect">
                <a:avLst/>
              </a:prstGeom>
            </p:spPr>
            <p:txBody>
              <a:bodyPr vert="horz" wrap="square" lIns="0" tIns="0" rIns="0" bIns="0" rtlCol="0" anchor="t">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pPr algn="ctr">
                  <a:spcAft>
                    <a:spcPts val="1200"/>
                  </a:spcAft>
                </a:pPr>
                <a:r>
                  <a:rPr sz="1200" dirty="0" smtClean="0">
                    <a:solidFill>
                      <a:srgbClr val="FFFFFF"/>
                    </a:solidFill>
                    <a:latin typeface="Segoe UI"/>
                  </a:rPr>
                  <a:t>Facial</a:t>
                </a:r>
                <a:endParaRPr sz="1000" dirty="0">
                  <a:solidFill>
                    <a:prstClr val="white"/>
                  </a:solidFill>
                  <a:latin typeface="Segoe UI" panose="020B0502040204020203" pitchFamily="34" charset="0"/>
                  <a:cs typeface="Segoe UI" panose="020B0502040204020203" pitchFamily="34" charset="0"/>
                </a:endParaRPr>
              </a:p>
            </p:txBody>
          </p:sp>
          <p:sp>
            <p:nvSpPr>
              <p:cNvPr id="95" name="Oval 1"/>
              <p:cNvSpPr/>
              <p:nvPr/>
            </p:nvSpPr>
            <p:spPr bwMode="auto">
              <a:xfrm>
                <a:off x="6579428" y="3442867"/>
                <a:ext cx="397720" cy="742552"/>
              </a:xfrm>
              <a:custGeom>
                <a:avLst/>
                <a:gdLst/>
                <a:ahLst/>
                <a:cxnLst/>
                <a:rect l="l" t="t" r="r" b="b"/>
                <a:pathLst>
                  <a:path w="466183" h="793110">
                    <a:moveTo>
                      <a:pt x="193248" y="358953"/>
                    </a:moveTo>
                    <a:lnTo>
                      <a:pt x="272935" y="358953"/>
                    </a:lnTo>
                    <a:cubicBezTo>
                      <a:pt x="379663" y="358953"/>
                      <a:pt x="466183" y="445473"/>
                      <a:pt x="466183" y="552201"/>
                    </a:cubicBezTo>
                    <a:lnTo>
                      <a:pt x="466183" y="793110"/>
                    </a:lnTo>
                    <a:lnTo>
                      <a:pt x="0" y="793110"/>
                    </a:lnTo>
                    <a:lnTo>
                      <a:pt x="0" y="552201"/>
                    </a:lnTo>
                    <a:cubicBezTo>
                      <a:pt x="0" y="445473"/>
                      <a:pt x="86520" y="358953"/>
                      <a:pt x="193248" y="358953"/>
                    </a:cubicBezTo>
                    <a:close/>
                    <a:moveTo>
                      <a:pt x="233092" y="0"/>
                    </a:moveTo>
                    <a:cubicBezTo>
                      <a:pt x="321609" y="0"/>
                      <a:pt x="393366" y="71757"/>
                      <a:pt x="393366" y="160274"/>
                    </a:cubicBezTo>
                    <a:cubicBezTo>
                      <a:pt x="393366" y="248791"/>
                      <a:pt x="321609" y="320548"/>
                      <a:pt x="233092" y="320548"/>
                    </a:cubicBezTo>
                    <a:cubicBezTo>
                      <a:pt x="144575" y="320548"/>
                      <a:pt x="72818" y="248791"/>
                      <a:pt x="72818" y="160274"/>
                    </a:cubicBezTo>
                    <a:cubicBezTo>
                      <a:pt x="72818" y="71757"/>
                      <a:pt x="144575" y="0"/>
                      <a:pt x="233092"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050" spc="-5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3" name="Title 1"/>
            <p:cNvSpPr txBox="1">
              <a:spLocks/>
            </p:cNvSpPr>
            <p:nvPr/>
          </p:nvSpPr>
          <p:spPr>
            <a:xfrm>
              <a:off x="3067997" y="1217595"/>
              <a:ext cx="3232726" cy="571083"/>
            </a:xfrm>
            <a:prstGeom prst="rect">
              <a:avLst/>
            </a:prstGeom>
          </p:spPr>
          <p:txBody>
            <a:bodyPr vert="horz" wrap="square" lIns="0" tIns="0" rIns="0" bIns="0" rtlCol="0" anchor="ctr">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pPr algn="ctr"/>
              <a:r>
                <a:rPr sz="1200" b="1" dirty="0" smtClean="0">
                  <a:solidFill>
                    <a:srgbClr val="FFFFFF">
                      <a:lumMod val="95000"/>
                    </a:srgbClr>
                  </a:solidFill>
                  <a:latin typeface="Segoe UI"/>
                </a:rPr>
                <a:t>WINDOWS </a:t>
              </a:r>
            </a:p>
            <a:p>
              <a:pPr algn="ctr"/>
              <a:r>
                <a:rPr sz="1200" b="1" dirty="0" smtClean="0">
                  <a:solidFill>
                    <a:srgbClr val="FFFFFF">
                      <a:lumMod val="95000"/>
                    </a:srgbClr>
                  </a:solidFill>
                  <a:latin typeface="Segoe UI"/>
                </a:rPr>
                <a:t>HELLO</a:t>
              </a:r>
              <a:endParaRPr sz="1200" b="1" dirty="0">
                <a:solidFill>
                  <a:srgbClr val="FFFFFF">
                    <a:lumMod val="95000"/>
                  </a:srgbClr>
                </a:solidFill>
                <a:latin typeface="Segoe UI"/>
              </a:endParaRPr>
            </a:p>
          </p:txBody>
        </p:sp>
      </p:grpSp>
      <p:sp>
        <p:nvSpPr>
          <p:cNvPr id="105" name="TextBox 57"/>
          <p:cNvSpPr txBox="1"/>
          <p:nvPr/>
        </p:nvSpPr>
        <p:spPr>
          <a:xfrm flipH="1">
            <a:off x="7126750" y="1133138"/>
            <a:ext cx="250897" cy="245293"/>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defTabSz="932597">
              <a:lnSpc>
                <a:spcPct val="90000"/>
              </a:lnSpc>
              <a:spcAft>
                <a:spcPts val="450"/>
              </a:spcAft>
            </a:pPr>
            <a:r>
              <a:rPr lang="en-US" sz="1350" dirty="0">
                <a:solidFill>
                  <a:srgbClr val="505050"/>
                </a:solidFill>
              </a:rPr>
              <a:t>1</a:t>
            </a:r>
            <a:endParaRPr lang="en-US" dirty="0">
              <a:solidFill>
                <a:srgbClr val="505050"/>
              </a:solidFill>
            </a:endParaRPr>
          </a:p>
        </p:txBody>
      </p:sp>
      <p:sp>
        <p:nvSpPr>
          <p:cNvPr id="106" name="Rettangolo 105"/>
          <p:cNvSpPr/>
          <p:nvPr/>
        </p:nvSpPr>
        <p:spPr>
          <a:xfrm>
            <a:off x="-23681" y="4905791"/>
            <a:ext cx="5233745" cy="261610"/>
          </a:xfrm>
          <a:prstGeom prst="rect">
            <a:avLst/>
          </a:prstGeom>
        </p:spPr>
        <p:txBody>
          <a:bodyPr wrap="square">
            <a:spAutoFit/>
          </a:bodyPr>
          <a:lstStyle/>
          <a:p>
            <a:r>
              <a:rPr lang="it-IT" sz="1100" dirty="0">
                <a:hlinkClick r:id="rId4"/>
              </a:rPr>
              <a:t>http://www.devadmin.it/2015/09/21/windows-10-security-microsoft-passport</a:t>
            </a:r>
            <a:r>
              <a:rPr lang="it-IT" sz="1100" dirty="0" smtClean="0">
                <a:hlinkClick r:id="rId4"/>
              </a:rPr>
              <a:t>/</a:t>
            </a:r>
            <a:endParaRPr lang="it-IT" sz="1100" dirty="0"/>
          </a:p>
        </p:txBody>
      </p:sp>
    </p:spTree>
    <p:extLst>
      <p:ext uri="{BB962C8B-B14F-4D97-AF65-F5344CB8AC3E}">
        <p14:creationId xmlns:p14="http://schemas.microsoft.com/office/powerpoint/2010/main" val="2027384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Lavorare con privilegi minimi</a:t>
            </a:r>
            <a:endParaRPr lang="it-IT" dirty="0"/>
          </a:p>
        </p:txBody>
      </p:sp>
      <p:grpSp>
        <p:nvGrpSpPr>
          <p:cNvPr id="10" name="Gruppo 9"/>
          <p:cNvGrpSpPr/>
          <p:nvPr/>
        </p:nvGrpSpPr>
        <p:grpSpPr>
          <a:xfrm>
            <a:off x="119792" y="1262879"/>
            <a:ext cx="8904417" cy="1658954"/>
            <a:chOff x="110043" y="3431730"/>
            <a:chExt cx="8904417" cy="1658954"/>
          </a:xfrm>
        </p:grpSpPr>
        <p:sp>
          <p:nvSpPr>
            <p:cNvPr id="5" name="Figura a mano libera 4"/>
            <p:cNvSpPr>
              <a:spLocks/>
            </p:cNvSpPr>
            <p:nvPr/>
          </p:nvSpPr>
          <p:spPr>
            <a:xfrm>
              <a:off x="110043" y="3431730"/>
              <a:ext cx="8904417" cy="69241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it-IT" sz="1600" b="1" dirty="0" smtClean="0">
                  <a:solidFill>
                    <a:schemeClr val="tx1"/>
                  </a:solidFill>
                </a:rPr>
                <a:t>Vulnerabilità che possono essere mitigate rimuovendo i diritti amministrativi</a:t>
              </a:r>
              <a:endParaRPr lang="it-IT" sz="1400" kern="1200" dirty="0">
                <a:solidFill>
                  <a:schemeClr val="tx1"/>
                </a:solidFill>
              </a:endParaRPr>
            </a:p>
          </p:txBody>
        </p:sp>
        <p:sp>
          <p:nvSpPr>
            <p:cNvPr id="6" name="Figura a mano libera 5"/>
            <p:cNvSpPr>
              <a:spLocks/>
            </p:cNvSpPr>
            <p:nvPr/>
          </p:nvSpPr>
          <p:spPr>
            <a:xfrm>
              <a:off x="110043" y="4124147"/>
              <a:ext cx="2213028" cy="96653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2400" b="1" dirty="0" smtClean="0"/>
                <a:t>92%</a:t>
              </a:r>
            </a:p>
            <a:p>
              <a:pPr algn="ctr"/>
              <a:r>
                <a:rPr lang="it-IT" sz="1400" dirty="0" smtClean="0"/>
                <a:t>delle vulnerabilità segnalate come Critiche da Microsoft</a:t>
              </a:r>
            </a:p>
          </p:txBody>
        </p:sp>
        <p:sp>
          <p:nvSpPr>
            <p:cNvPr id="7" name="Figura a mano libera 6"/>
            <p:cNvSpPr>
              <a:spLocks/>
            </p:cNvSpPr>
            <p:nvPr/>
          </p:nvSpPr>
          <p:spPr>
            <a:xfrm>
              <a:off x="2339534" y="4124147"/>
              <a:ext cx="2214000" cy="96653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2400" b="1" dirty="0" smtClean="0"/>
                <a:t>96%</a:t>
              </a:r>
            </a:p>
            <a:p>
              <a:pPr algn="ctr"/>
              <a:r>
                <a:rPr lang="it-IT" sz="1400" dirty="0" smtClean="0"/>
                <a:t>delle vulnerabilità Critiche di Windows</a:t>
              </a:r>
            </a:p>
          </p:txBody>
        </p:sp>
        <p:sp>
          <p:nvSpPr>
            <p:cNvPr id="8" name="Figura a mano libera 7"/>
            <p:cNvSpPr>
              <a:spLocks/>
            </p:cNvSpPr>
            <p:nvPr/>
          </p:nvSpPr>
          <p:spPr>
            <a:xfrm>
              <a:off x="4569997" y="4124147"/>
              <a:ext cx="2214000" cy="96653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2400" b="1" dirty="0" smtClean="0"/>
                <a:t>100%</a:t>
              </a:r>
            </a:p>
            <a:p>
              <a:pPr algn="ctr"/>
              <a:r>
                <a:rPr lang="it-IT" sz="1400" dirty="0"/>
                <a:t>d</a:t>
              </a:r>
              <a:r>
                <a:rPr lang="it-IT" sz="1400" dirty="0" smtClean="0"/>
                <a:t>i tutte le  vulnerabilità di Internet Explorer</a:t>
              </a:r>
            </a:p>
          </p:txBody>
        </p:sp>
        <p:sp>
          <p:nvSpPr>
            <p:cNvPr id="9" name="Figura a mano libera 8"/>
            <p:cNvSpPr>
              <a:spLocks/>
            </p:cNvSpPr>
            <p:nvPr/>
          </p:nvSpPr>
          <p:spPr>
            <a:xfrm>
              <a:off x="6800460" y="4124147"/>
              <a:ext cx="2214000" cy="96653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2400" b="1" dirty="0" smtClean="0"/>
                <a:t>91%</a:t>
              </a:r>
            </a:p>
            <a:p>
              <a:pPr algn="ctr"/>
              <a:r>
                <a:rPr lang="it-IT" sz="1400" dirty="0"/>
                <a:t>d</a:t>
              </a:r>
              <a:r>
                <a:rPr lang="it-IT" sz="1400" dirty="0" smtClean="0"/>
                <a:t>elle vulnerabilità di Office</a:t>
              </a:r>
            </a:p>
          </p:txBody>
        </p:sp>
      </p:grpSp>
      <p:sp>
        <p:nvSpPr>
          <p:cNvPr id="11" name="Tekstvak 1"/>
          <p:cNvSpPr txBox="1">
            <a:spLocks noChangeAspect="1"/>
          </p:cNvSpPr>
          <p:nvPr/>
        </p:nvSpPr>
        <p:spPr>
          <a:xfrm>
            <a:off x="121409" y="3039551"/>
            <a:ext cx="8902800" cy="1480405"/>
          </a:xfrm>
          <a:prstGeom prst="rect">
            <a:avLst/>
          </a:prstGeom>
          <a:noFill/>
        </p:spPr>
        <p:txBody>
          <a:bodyPr wrap="square" lIns="182880" tIns="146304" rIns="182880" bIns="146304" rtlCol="0">
            <a:spAutoFit/>
          </a:bodyPr>
          <a:lstStyle/>
          <a:p>
            <a:pPr>
              <a:lnSpc>
                <a:spcPct val="90000"/>
              </a:lnSpc>
              <a:spcAft>
                <a:spcPts val="600"/>
              </a:spcAft>
            </a:pPr>
            <a:r>
              <a:rPr lang="en-US" sz="2800" i="1" dirty="0" smtClean="0">
                <a:solidFill>
                  <a:schemeClr val="accent4"/>
                </a:solidFill>
              </a:rPr>
              <a:t>“Symantec's </a:t>
            </a:r>
            <a:r>
              <a:rPr lang="en-US" sz="2800" i="1" dirty="0">
                <a:solidFill>
                  <a:schemeClr val="accent4"/>
                </a:solidFill>
              </a:rPr>
              <a:t>senior vice president for information security</a:t>
            </a:r>
            <a:r>
              <a:rPr lang="en-US" sz="2800" i="1" dirty="0" smtClean="0">
                <a:solidFill>
                  <a:schemeClr val="accent4"/>
                </a:solidFill>
              </a:rPr>
              <a:t> estimates </a:t>
            </a:r>
            <a:r>
              <a:rPr lang="en-US" sz="2800" i="1" dirty="0">
                <a:solidFill>
                  <a:schemeClr val="accent4"/>
                </a:solidFill>
              </a:rPr>
              <a:t>antivirus now catches just 45% of cyberattacks</a:t>
            </a:r>
            <a:r>
              <a:rPr lang="en-US" sz="2800" i="1" dirty="0" smtClean="0">
                <a:solidFill>
                  <a:schemeClr val="accent4"/>
                </a:solidFill>
              </a:rPr>
              <a:t>.”</a:t>
            </a:r>
          </a:p>
          <a:p>
            <a:pPr algn="r">
              <a:lnSpc>
                <a:spcPct val="90000"/>
              </a:lnSpc>
              <a:spcAft>
                <a:spcPts val="600"/>
              </a:spcAft>
            </a:pPr>
            <a:r>
              <a:rPr lang="en-US" sz="2000" i="1" dirty="0" smtClean="0"/>
              <a:t>The Wall Street Journal, May 4, 2014</a:t>
            </a:r>
            <a:r>
              <a:rPr lang="en-US" sz="2400" i="1" dirty="0" smtClean="0"/>
              <a:t> </a:t>
            </a:r>
            <a:endParaRPr lang="en-US" sz="2400" i="1"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054076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igura a mano libera 14"/>
          <p:cNvSpPr>
            <a:spLocks/>
          </p:cNvSpPr>
          <p:nvPr/>
        </p:nvSpPr>
        <p:spPr>
          <a:xfrm>
            <a:off x="4693784" y="1371642"/>
            <a:ext cx="4248000" cy="344719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en-US" sz="1600" b="1" dirty="0">
                <a:solidFill>
                  <a:schemeClr val="tx1"/>
                </a:solidFill>
              </a:rPr>
              <a:t>Enhanced Protected Mode</a:t>
            </a:r>
          </a:p>
          <a:p>
            <a:pPr marL="171450" indent="-171450">
              <a:buFont typeface="Arial" panose="020B0604020202020204" pitchFamily="34" charset="0"/>
              <a:buChar char="•"/>
            </a:pPr>
            <a:r>
              <a:rPr lang="it-IT" sz="1400" dirty="0" smtClean="0">
                <a:solidFill>
                  <a:schemeClr val="tx1"/>
                </a:solidFill>
              </a:rPr>
              <a:t>Default </a:t>
            </a:r>
            <a:r>
              <a:rPr lang="it-IT" sz="1400" dirty="0">
                <a:solidFill>
                  <a:schemeClr val="tx1"/>
                </a:solidFill>
              </a:rPr>
              <a:t>per </a:t>
            </a:r>
            <a:r>
              <a:rPr lang="it-IT" sz="1400" dirty="0" smtClean="0">
                <a:solidFill>
                  <a:schemeClr val="tx1"/>
                </a:solidFill>
              </a:rPr>
              <a:t>IE </a:t>
            </a:r>
            <a:r>
              <a:rPr lang="it-IT" sz="1400" dirty="0" err="1" smtClean="0">
                <a:solidFill>
                  <a:schemeClr val="tx1"/>
                </a:solidFill>
              </a:rPr>
              <a:t>Modern</a:t>
            </a:r>
            <a:r>
              <a:rPr lang="it-IT" sz="1400" dirty="0" smtClean="0">
                <a:solidFill>
                  <a:schemeClr val="tx1"/>
                </a:solidFill>
              </a:rPr>
              <a:t> UI</a:t>
            </a:r>
          </a:p>
          <a:p>
            <a:pPr marL="171450" indent="-171450">
              <a:buFont typeface="Arial" panose="020B0604020202020204" pitchFamily="34" charset="0"/>
              <a:buChar char="•"/>
            </a:pPr>
            <a:r>
              <a:rPr lang="it-IT" sz="1400" dirty="0" smtClean="0">
                <a:solidFill>
                  <a:schemeClr val="tx1"/>
                </a:solidFill>
              </a:rPr>
              <a:t>Per default il </a:t>
            </a:r>
            <a:r>
              <a:rPr lang="it-IT" sz="1400" dirty="0" err="1" smtClean="0">
                <a:solidFill>
                  <a:schemeClr val="tx1"/>
                </a:solidFill>
              </a:rPr>
              <a:t>content</a:t>
            </a:r>
            <a:r>
              <a:rPr lang="it-IT" sz="1400" dirty="0" smtClean="0">
                <a:solidFill>
                  <a:schemeClr val="tx1"/>
                </a:solidFill>
              </a:rPr>
              <a:t> </a:t>
            </a:r>
            <a:r>
              <a:rPr lang="it-IT" sz="1400" dirty="0" err="1" smtClean="0">
                <a:solidFill>
                  <a:schemeClr val="tx1"/>
                </a:solidFill>
              </a:rPr>
              <a:t>process</a:t>
            </a:r>
            <a:r>
              <a:rPr lang="it-IT" sz="1400" dirty="0" smtClean="0">
                <a:solidFill>
                  <a:schemeClr val="tx1"/>
                </a:solidFill>
              </a:rPr>
              <a:t> è a 64 bits</a:t>
            </a:r>
          </a:p>
          <a:p>
            <a:pPr marL="171450" indent="-171450">
              <a:buFont typeface="Arial" panose="020B0604020202020204" pitchFamily="34" charset="0"/>
              <a:buChar char="•"/>
            </a:pPr>
            <a:r>
              <a:rPr lang="it-IT" sz="1400" dirty="0" smtClean="0">
                <a:solidFill>
                  <a:schemeClr val="tx1"/>
                </a:solidFill>
              </a:rPr>
              <a:t>IE viene eseguito in </a:t>
            </a:r>
            <a:r>
              <a:rPr lang="it-IT" sz="1400" dirty="0" err="1" smtClean="0">
                <a:solidFill>
                  <a:schemeClr val="tx1"/>
                </a:solidFill>
              </a:rPr>
              <a:t>AppContainer</a:t>
            </a:r>
            <a:r>
              <a:rPr lang="it-IT" sz="1400" dirty="0" smtClean="0">
                <a:solidFill>
                  <a:schemeClr val="tx1"/>
                </a:solidFill>
              </a:rPr>
              <a:t> in W8 e successivi</a:t>
            </a:r>
            <a:endParaRPr lang="it-IT" sz="1400" dirty="0">
              <a:solidFill>
                <a:schemeClr val="tx1"/>
              </a:solidFill>
            </a:endParaRPr>
          </a:p>
          <a:p>
            <a:endParaRPr lang="it-IT" sz="1400" dirty="0">
              <a:solidFill>
                <a:schemeClr val="tx1"/>
              </a:solidFill>
            </a:endParaRPr>
          </a:p>
        </p:txBody>
      </p:sp>
      <p:sp>
        <p:nvSpPr>
          <p:cNvPr id="3" name="Titel 2"/>
          <p:cNvSpPr>
            <a:spLocks noGrp="1"/>
          </p:cNvSpPr>
          <p:nvPr>
            <p:ph type="title"/>
          </p:nvPr>
        </p:nvSpPr>
        <p:spPr/>
        <p:txBody>
          <a:bodyPr>
            <a:normAutofit/>
          </a:bodyPr>
          <a:lstStyle/>
          <a:p>
            <a:r>
              <a:rPr lang="en-US" dirty="0" smtClean="0"/>
              <a:t>IE Enhanced Protected Mode</a:t>
            </a:r>
            <a:endParaRPr lang="nl-NL" dirty="0"/>
          </a:p>
        </p:txBody>
      </p:sp>
      <p:pic>
        <p:nvPicPr>
          <p:cNvPr id="2" name="Afbeelding 1"/>
          <p:cNvPicPr>
            <a:picLocks noChangeAspect="1"/>
          </p:cNvPicPr>
          <p:nvPr/>
        </p:nvPicPr>
        <p:blipFill>
          <a:blip r:embed="rId3"/>
          <a:stretch>
            <a:fillRect/>
          </a:stretch>
        </p:blipFill>
        <p:spPr>
          <a:xfrm>
            <a:off x="5817623" y="3393029"/>
            <a:ext cx="2000321" cy="1333547"/>
          </a:xfrm>
          <a:prstGeom prst="rect">
            <a:avLst/>
          </a:prstGeom>
        </p:spPr>
      </p:pic>
      <p:sp>
        <p:nvSpPr>
          <p:cNvPr id="13" name="Figura a mano libera 12"/>
          <p:cNvSpPr>
            <a:spLocks/>
          </p:cNvSpPr>
          <p:nvPr/>
        </p:nvSpPr>
        <p:spPr>
          <a:xfrm>
            <a:off x="193784" y="1371642"/>
            <a:ext cx="4248000" cy="344719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en-US" sz="1600" b="1" dirty="0">
                <a:solidFill>
                  <a:schemeClr val="bg1"/>
                </a:solidFill>
              </a:rPr>
              <a:t>Protected </a:t>
            </a:r>
            <a:r>
              <a:rPr lang="en-US" sz="1600" b="1" dirty="0" smtClean="0">
                <a:solidFill>
                  <a:schemeClr val="bg1"/>
                </a:solidFill>
              </a:rPr>
              <a:t>Mode</a:t>
            </a:r>
            <a:endParaRPr lang="en-US" sz="1600" b="1" dirty="0">
              <a:solidFill>
                <a:schemeClr val="bg1"/>
              </a:solidFill>
            </a:endParaRPr>
          </a:p>
          <a:p>
            <a:pPr marL="171450" indent="-171450">
              <a:buFont typeface="Arial" panose="020B0604020202020204" pitchFamily="34" charset="0"/>
              <a:buChar char="•"/>
            </a:pPr>
            <a:r>
              <a:rPr lang="it-IT" sz="1400" dirty="0">
                <a:solidFill>
                  <a:schemeClr val="bg1"/>
                </a:solidFill>
              </a:rPr>
              <a:t>Default per Desktop </a:t>
            </a:r>
            <a:r>
              <a:rPr lang="it-IT" sz="1400" dirty="0" smtClean="0">
                <a:solidFill>
                  <a:schemeClr val="bg1"/>
                </a:solidFill>
              </a:rPr>
              <a:t>IE</a:t>
            </a:r>
          </a:p>
          <a:p>
            <a:pPr marL="171450" indent="-171450">
              <a:buFont typeface="Arial" panose="020B0604020202020204" pitchFamily="34" charset="0"/>
              <a:buChar char="•"/>
            </a:pPr>
            <a:r>
              <a:rPr lang="it-IT" sz="1400" dirty="0" smtClean="0">
                <a:solidFill>
                  <a:schemeClr val="bg1"/>
                </a:solidFill>
              </a:rPr>
              <a:t>Per default il </a:t>
            </a:r>
            <a:r>
              <a:rPr lang="it-IT" sz="1400" dirty="0" err="1" smtClean="0">
                <a:solidFill>
                  <a:schemeClr val="bg1"/>
                </a:solidFill>
              </a:rPr>
              <a:t>content</a:t>
            </a:r>
            <a:r>
              <a:rPr lang="it-IT" sz="1400" dirty="0" smtClean="0">
                <a:solidFill>
                  <a:schemeClr val="bg1"/>
                </a:solidFill>
              </a:rPr>
              <a:t> </a:t>
            </a:r>
            <a:r>
              <a:rPr lang="it-IT" sz="1400" dirty="0" err="1" smtClean="0">
                <a:solidFill>
                  <a:schemeClr val="bg1"/>
                </a:solidFill>
              </a:rPr>
              <a:t>process</a:t>
            </a:r>
            <a:r>
              <a:rPr lang="it-IT" sz="1400" dirty="0" smtClean="0">
                <a:solidFill>
                  <a:schemeClr val="bg1"/>
                </a:solidFill>
              </a:rPr>
              <a:t> è a 32 bits</a:t>
            </a:r>
          </a:p>
          <a:p>
            <a:pPr marL="171450" indent="-171450">
              <a:buFont typeface="Arial" panose="020B0604020202020204" pitchFamily="34" charset="0"/>
              <a:buChar char="•"/>
            </a:pPr>
            <a:r>
              <a:rPr lang="it-IT" sz="1400" dirty="0" smtClean="0">
                <a:solidFill>
                  <a:schemeClr val="bg1"/>
                </a:solidFill>
              </a:rPr>
              <a:t>Access Control Entry </a:t>
            </a:r>
            <a:r>
              <a:rPr lang="it-IT" sz="1400" dirty="0">
                <a:solidFill>
                  <a:schemeClr val="bg1"/>
                </a:solidFill>
              </a:rPr>
              <a:t>(ACE</a:t>
            </a:r>
            <a:r>
              <a:rPr lang="it-IT" sz="1400" dirty="0" smtClean="0">
                <a:solidFill>
                  <a:schemeClr val="bg1"/>
                </a:solidFill>
              </a:rPr>
              <a:t>): </a:t>
            </a:r>
            <a:r>
              <a:rPr lang="it-IT" sz="1400" dirty="0" err="1" smtClean="0">
                <a:solidFill>
                  <a:schemeClr val="bg1"/>
                </a:solidFill>
              </a:rPr>
              <a:t>Low</a:t>
            </a:r>
            <a:r>
              <a:rPr lang="it-IT" sz="1400" dirty="0" smtClean="0">
                <a:solidFill>
                  <a:schemeClr val="bg1"/>
                </a:solidFill>
              </a:rPr>
              <a:t> </a:t>
            </a:r>
            <a:r>
              <a:rPr lang="it-IT" sz="1400" dirty="0" err="1" smtClean="0">
                <a:solidFill>
                  <a:schemeClr val="bg1"/>
                </a:solidFill>
              </a:rPr>
              <a:t>Mandatory</a:t>
            </a:r>
            <a:r>
              <a:rPr lang="it-IT" sz="1400" dirty="0" smtClean="0">
                <a:solidFill>
                  <a:schemeClr val="bg1"/>
                </a:solidFill>
              </a:rPr>
              <a:t> Label</a:t>
            </a:r>
          </a:p>
          <a:p>
            <a:pPr marL="171450" indent="-171450">
              <a:buFont typeface="Arial" panose="020B0604020202020204" pitchFamily="34" charset="0"/>
              <a:buChar char="•"/>
            </a:pPr>
            <a:r>
              <a:rPr lang="it-IT" sz="1400" dirty="0" smtClean="0">
                <a:solidFill>
                  <a:schemeClr val="bg1"/>
                </a:solidFill>
              </a:rPr>
              <a:t>IE non ha le restrizioni dell’</a:t>
            </a:r>
            <a:r>
              <a:rPr lang="it-IT" sz="1400" dirty="0" err="1" smtClean="0">
                <a:solidFill>
                  <a:schemeClr val="bg1"/>
                </a:solidFill>
              </a:rPr>
              <a:t>AppContainer</a:t>
            </a:r>
            <a:endParaRPr lang="it-IT" sz="1400" dirty="0">
              <a:solidFill>
                <a:schemeClr val="bg1"/>
              </a:solidFill>
            </a:endParaRPr>
          </a:p>
          <a:p>
            <a:endParaRPr lang="it-IT" sz="1400" dirty="0">
              <a:solidFill>
                <a:schemeClr val="bg1"/>
              </a:solidFill>
            </a:endParaRPr>
          </a:p>
        </p:txBody>
      </p:sp>
      <p:pic>
        <p:nvPicPr>
          <p:cNvPr id="8" name="Afbeelding 7"/>
          <p:cNvPicPr>
            <a:picLocks noChangeAspect="1"/>
          </p:cNvPicPr>
          <p:nvPr/>
        </p:nvPicPr>
        <p:blipFill>
          <a:blip r:embed="rId4"/>
          <a:stretch>
            <a:fillRect/>
          </a:stretch>
        </p:blipFill>
        <p:spPr>
          <a:xfrm>
            <a:off x="526823" y="3393029"/>
            <a:ext cx="3581922" cy="1266777"/>
          </a:xfrm>
          <a:prstGeom prst="rect">
            <a:avLst/>
          </a:prstGeom>
        </p:spPr>
      </p:pic>
      <p:sp>
        <p:nvSpPr>
          <p:cNvPr id="14" name="Stella a 16 punte 13"/>
          <p:cNvSpPr>
            <a:spLocks noChangeAspect="1"/>
          </p:cNvSpPr>
          <p:nvPr/>
        </p:nvSpPr>
        <p:spPr>
          <a:xfrm>
            <a:off x="7579098" y="75731"/>
            <a:ext cx="1440000" cy="1440000"/>
          </a:xfrm>
          <a:prstGeom prst="star16">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a:r>
              <a:rPr lang="en-US" sz="1400" b="1" dirty="0" err="1" smtClean="0"/>
              <a:t>Introdotta</a:t>
            </a:r>
            <a:r>
              <a:rPr lang="en-US" sz="1400" b="1" dirty="0" smtClean="0"/>
              <a:t/>
            </a:r>
            <a:br>
              <a:rPr lang="en-US" sz="1400" b="1" dirty="0" smtClean="0"/>
            </a:br>
            <a:r>
              <a:rPr lang="en-US" sz="1400" b="1" dirty="0" smtClean="0"/>
              <a:t>in  IE 10</a:t>
            </a:r>
            <a:endParaRPr lang="it-IT" sz="1400" b="1" dirty="0"/>
          </a:p>
        </p:txBody>
      </p:sp>
      <p:sp>
        <p:nvSpPr>
          <p:cNvPr id="16" name="Rettangolo 15"/>
          <p:cNvSpPr/>
          <p:nvPr/>
        </p:nvSpPr>
        <p:spPr>
          <a:xfrm>
            <a:off x="4693784" y="2525584"/>
            <a:ext cx="4248000" cy="430887"/>
          </a:xfrm>
          <a:prstGeom prst="rect">
            <a:avLst/>
          </a:prstGeom>
        </p:spPr>
        <p:txBody>
          <a:bodyPr wrap="square">
            <a:spAutoFit/>
          </a:bodyPr>
          <a:lstStyle/>
          <a:p>
            <a:r>
              <a:rPr lang="it-IT" sz="1100" dirty="0">
                <a:hlinkClick r:id="rId5"/>
              </a:rPr>
              <a:t>https://msdn.microsoft.com/en-us/library/bb250462(v=vs.85).</a:t>
            </a:r>
            <a:r>
              <a:rPr lang="it-IT" sz="1100" dirty="0" smtClean="0">
                <a:hlinkClick r:id="rId5"/>
              </a:rPr>
              <a:t>aspx</a:t>
            </a:r>
            <a:r>
              <a:rPr lang="it-IT" sz="1100" dirty="0"/>
              <a:t/>
            </a:r>
            <a:br>
              <a:rPr lang="it-IT" sz="1100" dirty="0"/>
            </a:br>
            <a:r>
              <a:rPr lang="it-IT" sz="1100" dirty="0">
                <a:hlinkClick r:id="rId6"/>
              </a:rPr>
              <a:t>https://</a:t>
            </a:r>
            <a:r>
              <a:rPr lang="it-IT" sz="1100" dirty="0" smtClean="0">
                <a:hlinkClick r:id="rId6"/>
              </a:rPr>
              <a:t>support.microsoft.com/en-us/kb/2864914</a:t>
            </a:r>
            <a:endParaRPr lang="it-IT" sz="1100" dirty="0"/>
          </a:p>
        </p:txBody>
      </p:sp>
    </p:spTree>
    <p:extLst>
      <p:ext uri="{BB962C8B-B14F-4D97-AF65-F5344CB8AC3E}">
        <p14:creationId xmlns:p14="http://schemas.microsoft.com/office/powerpoint/2010/main" val="175610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0"/>
          </p:nvPr>
        </p:nvSpPr>
        <p:spPr>
          <a:xfrm>
            <a:off x="148470" y="985642"/>
            <a:ext cx="8583828" cy="3305520"/>
          </a:xfrm>
          <a:prstGeom prst="rect">
            <a:avLst/>
          </a:prstGeom>
        </p:spPr>
        <p:txBody>
          <a:bodyPr/>
          <a:lstStyle/>
          <a:p>
            <a:r>
              <a:rPr lang="nl-NL" sz="2400" dirty="0" err="1"/>
              <a:t>Sandboxed</a:t>
            </a:r>
            <a:r>
              <a:rPr lang="nl-NL" sz="2400" dirty="0"/>
              <a:t> in </a:t>
            </a:r>
            <a:r>
              <a:rPr lang="nl-NL" sz="2400" dirty="0" err="1"/>
              <a:t>AppContainer</a:t>
            </a:r>
            <a:endParaRPr lang="nl-NL" sz="2400" dirty="0"/>
          </a:p>
          <a:p>
            <a:r>
              <a:rPr lang="nl-NL" sz="2400" dirty="0" smtClean="0"/>
              <a:t>Eseguite con Restricted Token</a:t>
            </a:r>
          </a:p>
          <a:p>
            <a:r>
              <a:rPr lang="nl-NL" sz="2400" dirty="0" smtClean="0"/>
              <a:t>Eseguite a Low Integrity Level</a:t>
            </a:r>
            <a:endParaRPr lang="nl-NL" sz="2400" dirty="0"/>
          </a:p>
          <a:p>
            <a:r>
              <a:rPr lang="nl-NL" sz="2400" dirty="0" smtClean="0"/>
              <a:t>Possono accedere solo alla propria folder:</a:t>
            </a:r>
            <a:br>
              <a:rPr lang="nl-NL" sz="2400" dirty="0" smtClean="0"/>
            </a:br>
            <a:r>
              <a:rPr lang="nl-NL" sz="2400" i="1" dirty="0" smtClean="0"/>
              <a:t>%</a:t>
            </a:r>
            <a:r>
              <a:rPr lang="nl-NL" sz="2400" i="1" dirty="0"/>
              <a:t>programfiles%\WindowsApps</a:t>
            </a:r>
            <a:endParaRPr lang="nl-NL" sz="1800" i="1" dirty="0"/>
          </a:p>
          <a:p>
            <a:r>
              <a:rPr lang="nl-NL" sz="2400" dirty="0" smtClean="0"/>
              <a:t>Capabilities definite dallo sviluppatore</a:t>
            </a:r>
          </a:p>
          <a:p>
            <a:r>
              <a:rPr lang="nl-NL" sz="2400" dirty="0" smtClean="0"/>
              <a:t>Helper Processes può eseguire solo alcuni common tasks</a:t>
            </a:r>
            <a:endParaRPr lang="nl-NL" sz="2400" dirty="0"/>
          </a:p>
        </p:txBody>
      </p:sp>
      <p:sp>
        <p:nvSpPr>
          <p:cNvPr id="2" name="Titel 1"/>
          <p:cNvSpPr>
            <a:spLocks noGrp="1"/>
          </p:cNvSpPr>
          <p:nvPr>
            <p:ph type="title"/>
          </p:nvPr>
        </p:nvSpPr>
        <p:spPr/>
        <p:txBody>
          <a:bodyPr/>
          <a:lstStyle/>
          <a:p>
            <a:r>
              <a:rPr lang="nl-NL" dirty="0" smtClean="0"/>
              <a:t>Universal App</a:t>
            </a:r>
            <a:endParaRPr lang="nl-NL" dirty="0"/>
          </a:p>
        </p:txBody>
      </p:sp>
      <p:pic>
        <p:nvPicPr>
          <p:cNvPr id="4" name="Afbeelding 3"/>
          <p:cNvPicPr>
            <a:picLocks noChangeAspect="1"/>
          </p:cNvPicPr>
          <p:nvPr/>
        </p:nvPicPr>
        <p:blipFill>
          <a:blip r:embed="rId2"/>
          <a:stretch>
            <a:fillRect/>
          </a:stretch>
        </p:blipFill>
        <p:spPr>
          <a:xfrm>
            <a:off x="6667468" y="1063229"/>
            <a:ext cx="2064830" cy="2064830"/>
          </a:xfrm>
          <a:prstGeom prst="rect">
            <a:avLst/>
          </a:prstGeom>
        </p:spPr>
      </p:pic>
    </p:spTree>
    <p:extLst>
      <p:ext uri="{BB962C8B-B14F-4D97-AF65-F5344CB8AC3E}">
        <p14:creationId xmlns:p14="http://schemas.microsoft.com/office/powerpoint/2010/main" val="2972858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Configurare le </a:t>
            </a:r>
            <a:r>
              <a:rPr lang="it-IT" dirty="0" smtClean="0"/>
              <a:t>esclusioni per l’Anti-Virus</a:t>
            </a:r>
            <a:endParaRPr lang="it-IT" dirty="0"/>
          </a:p>
        </p:txBody>
      </p:sp>
      <p:sp>
        <p:nvSpPr>
          <p:cNvPr id="12" name="Rettangolo 11"/>
          <p:cNvSpPr/>
          <p:nvPr/>
        </p:nvSpPr>
        <p:spPr>
          <a:xfrm>
            <a:off x="71562" y="2456670"/>
            <a:ext cx="8992925" cy="2631490"/>
          </a:xfrm>
          <a:prstGeom prst="rect">
            <a:avLst/>
          </a:prstGeom>
          <a:solidFill>
            <a:schemeClr val="bg2"/>
          </a:solidFill>
        </p:spPr>
        <p:txBody>
          <a:bodyPr wrap="square">
            <a:spAutoFit/>
          </a:bodyPr>
          <a:lstStyle/>
          <a:p>
            <a:pPr marL="171450" indent="-171450">
              <a:buFont typeface="Arial" panose="020B0604020202020204" pitchFamily="34" charset="0"/>
              <a:buChar char="•"/>
            </a:pPr>
            <a:r>
              <a:rPr lang="it-IT" sz="1100" b="1" dirty="0" smtClean="0"/>
              <a:t>Microsoft </a:t>
            </a:r>
            <a:r>
              <a:rPr lang="it-IT" sz="1100" b="1" dirty="0"/>
              <a:t>Anti-Virus </a:t>
            </a:r>
            <a:r>
              <a:rPr lang="it-IT" sz="1100" b="1" dirty="0" err="1"/>
              <a:t>Exclusion</a:t>
            </a:r>
            <a:r>
              <a:rPr lang="it-IT" sz="1100" b="1" dirty="0"/>
              <a:t> </a:t>
            </a:r>
            <a:r>
              <a:rPr lang="it-IT" sz="1100" b="1" dirty="0" smtClean="0"/>
              <a:t>List</a:t>
            </a:r>
            <a:br>
              <a:rPr lang="it-IT" sz="1100" b="1" dirty="0" smtClean="0"/>
            </a:br>
            <a:r>
              <a:rPr lang="it-IT" sz="1100" dirty="0" smtClean="0">
                <a:hlinkClick r:id="rId2"/>
              </a:rPr>
              <a:t>http</a:t>
            </a:r>
            <a:r>
              <a:rPr lang="it-IT" sz="1100" dirty="0">
                <a:hlinkClick r:id="rId2"/>
              </a:rPr>
              <a:t>://</a:t>
            </a:r>
            <a:r>
              <a:rPr lang="it-IT" sz="1100" dirty="0" smtClean="0">
                <a:hlinkClick r:id="rId2"/>
              </a:rPr>
              <a:t>social.technet.microsoft.com/wiki/contents/articles/953.microsoft-anti-virus-exclusion-list.aspx</a:t>
            </a:r>
            <a:endParaRPr lang="it-IT" sz="1100" dirty="0"/>
          </a:p>
          <a:p>
            <a:pPr marL="171450" indent="-171450">
              <a:buFont typeface="Arial" panose="020B0604020202020204" pitchFamily="34" charset="0"/>
              <a:buChar char="•"/>
            </a:pPr>
            <a:r>
              <a:rPr lang="it-IT" sz="1100" b="1" dirty="0" smtClean="0"/>
              <a:t>Virus </a:t>
            </a:r>
            <a:r>
              <a:rPr lang="it-IT" sz="1100" b="1" dirty="0"/>
              <a:t>scanning </a:t>
            </a:r>
            <a:r>
              <a:rPr lang="it-IT" sz="1100" b="1" dirty="0" err="1"/>
              <a:t>recommendations</a:t>
            </a:r>
            <a:r>
              <a:rPr lang="it-IT" sz="1100" b="1" dirty="0"/>
              <a:t> for Enterprise </a:t>
            </a:r>
            <a:r>
              <a:rPr lang="it-IT" sz="1100" b="1" dirty="0" err="1"/>
              <a:t>computers</a:t>
            </a:r>
            <a:r>
              <a:rPr lang="it-IT" sz="1100" b="1" dirty="0"/>
              <a:t> </a:t>
            </a:r>
            <a:r>
              <a:rPr lang="it-IT" sz="1100" b="1" dirty="0" err="1"/>
              <a:t>that</a:t>
            </a:r>
            <a:r>
              <a:rPr lang="it-IT" sz="1100" b="1" dirty="0"/>
              <a:t> are </a:t>
            </a:r>
            <a:r>
              <a:rPr lang="it-IT" sz="1100" b="1" dirty="0" err="1"/>
              <a:t>running</a:t>
            </a:r>
            <a:r>
              <a:rPr lang="it-IT" sz="1100" b="1" dirty="0"/>
              <a:t> </a:t>
            </a:r>
            <a:r>
              <a:rPr lang="it-IT" sz="1100" b="1" dirty="0" err="1"/>
              <a:t>currently</a:t>
            </a:r>
            <a:r>
              <a:rPr lang="it-IT" sz="1100" b="1" dirty="0"/>
              <a:t> </a:t>
            </a:r>
            <a:r>
              <a:rPr lang="it-IT" sz="1100" b="1" dirty="0" err="1"/>
              <a:t>supported</a:t>
            </a:r>
            <a:r>
              <a:rPr lang="it-IT" sz="1100" b="1" dirty="0"/>
              <a:t> </a:t>
            </a:r>
            <a:r>
              <a:rPr lang="it-IT" sz="1100" b="1" dirty="0" err="1"/>
              <a:t>versions</a:t>
            </a:r>
            <a:r>
              <a:rPr lang="it-IT" sz="1100" b="1" dirty="0"/>
              <a:t> of </a:t>
            </a:r>
            <a:r>
              <a:rPr lang="it-IT" sz="1100" b="1" dirty="0" smtClean="0"/>
              <a:t>Windows</a:t>
            </a:r>
            <a:r>
              <a:rPr lang="it-IT" sz="1100" dirty="0" smtClean="0"/>
              <a:t/>
            </a:r>
            <a:br>
              <a:rPr lang="it-IT" sz="1100" dirty="0" smtClean="0"/>
            </a:br>
            <a:r>
              <a:rPr lang="it-IT" sz="1100" dirty="0" smtClean="0">
                <a:hlinkClick r:id="rId3"/>
              </a:rPr>
              <a:t>https</a:t>
            </a:r>
            <a:r>
              <a:rPr lang="it-IT" sz="1100" dirty="0">
                <a:hlinkClick r:id="rId3"/>
              </a:rPr>
              <a:t>://</a:t>
            </a:r>
            <a:r>
              <a:rPr lang="it-IT" sz="1100" dirty="0" smtClean="0">
                <a:hlinkClick r:id="rId3"/>
              </a:rPr>
              <a:t>support.microsoft.com/en-us/kb/822158</a:t>
            </a:r>
            <a:endParaRPr lang="it-IT" sz="1100" dirty="0" smtClean="0"/>
          </a:p>
          <a:p>
            <a:pPr marL="171450" indent="-171450">
              <a:buFont typeface="Arial" panose="020B0604020202020204" pitchFamily="34" charset="0"/>
              <a:buChar char="•"/>
            </a:pPr>
            <a:r>
              <a:rPr lang="it-IT" sz="1100" b="1" dirty="0" err="1" smtClean="0"/>
              <a:t>Recommended</a:t>
            </a:r>
            <a:r>
              <a:rPr lang="it-IT" sz="1100" b="1" dirty="0" smtClean="0"/>
              <a:t> </a:t>
            </a:r>
            <a:r>
              <a:rPr lang="it-IT" sz="1100" b="1" dirty="0"/>
              <a:t>file and folder </a:t>
            </a:r>
            <a:r>
              <a:rPr lang="it-IT" sz="1100" b="1" dirty="0" err="1"/>
              <a:t>exclusions</a:t>
            </a:r>
            <a:r>
              <a:rPr lang="it-IT" sz="1100" b="1" dirty="0"/>
              <a:t> for Microsoft </a:t>
            </a:r>
            <a:r>
              <a:rPr lang="it-IT" sz="1100" b="1" dirty="0" err="1"/>
              <a:t>Forefront</a:t>
            </a:r>
            <a:r>
              <a:rPr lang="it-IT" sz="1100" b="1" dirty="0"/>
              <a:t> Client Security, </a:t>
            </a:r>
            <a:r>
              <a:rPr lang="it-IT" sz="1100" b="1" dirty="0" err="1"/>
              <a:t>Forefront</a:t>
            </a:r>
            <a:r>
              <a:rPr lang="it-IT" sz="1100" b="1" dirty="0"/>
              <a:t> </a:t>
            </a:r>
            <a:r>
              <a:rPr lang="it-IT" sz="1100" b="1" dirty="0" err="1"/>
              <a:t>Endpoint</a:t>
            </a:r>
            <a:r>
              <a:rPr lang="it-IT" sz="1100" b="1" dirty="0"/>
              <a:t> </a:t>
            </a:r>
            <a:r>
              <a:rPr lang="it-IT" sz="1100" b="1" dirty="0" err="1"/>
              <a:t>Protection</a:t>
            </a:r>
            <a:r>
              <a:rPr lang="it-IT" sz="1100" b="1" dirty="0"/>
              <a:t> 2010, and Microsoft System Center 2012 </a:t>
            </a:r>
            <a:r>
              <a:rPr lang="it-IT" sz="1100" b="1" dirty="0" err="1"/>
              <a:t>Endpoint</a:t>
            </a:r>
            <a:r>
              <a:rPr lang="it-IT" sz="1100" b="1" dirty="0"/>
              <a:t> </a:t>
            </a:r>
            <a:r>
              <a:rPr lang="it-IT" sz="1100" b="1" dirty="0" err="1" smtClean="0"/>
              <a:t>Protection</a:t>
            </a:r>
            <a:r>
              <a:rPr lang="it-IT" sz="1100" dirty="0" smtClean="0"/>
              <a:t/>
            </a:r>
            <a:br>
              <a:rPr lang="it-IT" sz="1100" dirty="0" smtClean="0"/>
            </a:br>
            <a:r>
              <a:rPr lang="it-IT" sz="1100" dirty="0" smtClean="0">
                <a:hlinkClick r:id="rId4"/>
              </a:rPr>
              <a:t>https</a:t>
            </a:r>
            <a:r>
              <a:rPr lang="it-IT" sz="1100" dirty="0">
                <a:hlinkClick r:id="rId4"/>
              </a:rPr>
              <a:t>://</a:t>
            </a:r>
            <a:r>
              <a:rPr lang="it-IT" sz="1100" dirty="0" smtClean="0">
                <a:hlinkClick r:id="rId4"/>
              </a:rPr>
              <a:t>support.microsoft.com/en-us/kb/943556</a:t>
            </a:r>
            <a:endParaRPr lang="it-IT" sz="1100" dirty="0" smtClean="0"/>
          </a:p>
          <a:p>
            <a:pPr marL="171450" indent="-171450">
              <a:buFont typeface="Arial" panose="020B0604020202020204" pitchFamily="34" charset="0"/>
              <a:buChar char="•"/>
            </a:pPr>
            <a:r>
              <a:rPr lang="it-IT" sz="1100" b="1" dirty="0" err="1" smtClean="0"/>
              <a:t>Certain</a:t>
            </a:r>
            <a:r>
              <a:rPr lang="it-IT" sz="1100" b="1" dirty="0" smtClean="0"/>
              <a:t> </a:t>
            </a:r>
            <a:r>
              <a:rPr lang="it-IT" sz="1100" b="1" dirty="0"/>
              <a:t>folders </a:t>
            </a:r>
            <a:r>
              <a:rPr lang="it-IT" sz="1100" b="1" dirty="0" err="1"/>
              <a:t>may</a:t>
            </a:r>
            <a:r>
              <a:rPr lang="it-IT" sz="1100" b="1" dirty="0"/>
              <a:t> </a:t>
            </a:r>
            <a:r>
              <a:rPr lang="it-IT" sz="1100" b="1" dirty="0" err="1"/>
              <a:t>have</a:t>
            </a:r>
            <a:r>
              <a:rPr lang="it-IT" sz="1100" b="1" dirty="0"/>
              <a:t> to be </a:t>
            </a:r>
            <a:r>
              <a:rPr lang="it-IT" sz="1100" b="1" dirty="0" err="1"/>
              <a:t>excluded</a:t>
            </a:r>
            <a:r>
              <a:rPr lang="it-IT" sz="1100" b="1" dirty="0"/>
              <a:t> from antivirus scanning </a:t>
            </a:r>
            <a:r>
              <a:rPr lang="it-IT" sz="1100" b="1" dirty="0" err="1"/>
              <a:t>when</a:t>
            </a:r>
            <a:r>
              <a:rPr lang="it-IT" sz="1100" b="1" dirty="0"/>
              <a:t> </a:t>
            </a:r>
            <a:r>
              <a:rPr lang="it-IT" sz="1100" b="1" dirty="0" err="1"/>
              <a:t>you</a:t>
            </a:r>
            <a:r>
              <a:rPr lang="it-IT" sz="1100" b="1" dirty="0"/>
              <a:t> use file-</a:t>
            </a:r>
            <a:r>
              <a:rPr lang="it-IT" sz="1100" b="1" dirty="0" err="1"/>
              <a:t>level</a:t>
            </a:r>
            <a:r>
              <a:rPr lang="it-IT" sz="1100" b="1" dirty="0"/>
              <a:t> antivirus software in </a:t>
            </a:r>
            <a:r>
              <a:rPr lang="it-IT" sz="1100" b="1" dirty="0" smtClean="0"/>
              <a:t>SharePoint</a:t>
            </a:r>
            <a:r>
              <a:rPr lang="it-IT" sz="1100" dirty="0" smtClean="0"/>
              <a:t/>
            </a:r>
            <a:br>
              <a:rPr lang="it-IT" sz="1100" dirty="0" smtClean="0"/>
            </a:br>
            <a:r>
              <a:rPr lang="it-IT" sz="1100" dirty="0" smtClean="0">
                <a:hlinkClick r:id="rId5"/>
              </a:rPr>
              <a:t>https</a:t>
            </a:r>
            <a:r>
              <a:rPr lang="it-IT" sz="1100" dirty="0">
                <a:hlinkClick r:id="rId5"/>
              </a:rPr>
              <a:t>://</a:t>
            </a:r>
            <a:r>
              <a:rPr lang="it-IT" sz="1100" dirty="0" smtClean="0">
                <a:hlinkClick r:id="rId5"/>
              </a:rPr>
              <a:t>support.microsoft.com/en-us/kb/952167</a:t>
            </a:r>
            <a:endParaRPr lang="it-IT" sz="1100" dirty="0" smtClean="0"/>
          </a:p>
          <a:p>
            <a:pPr marL="171450" indent="-171450">
              <a:buFont typeface="Arial" panose="020B0604020202020204" pitchFamily="34" charset="0"/>
              <a:buChar char="•"/>
            </a:pPr>
            <a:r>
              <a:rPr lang="it-IT" sz="1100" b="1" dirty="0" smtClean="0"/>
              <a:t>How </a:t>
            </a:r>
            <a:r>
              <a:rPr lang="it-IT" sz="1100" b="1" dirty="0"/>
              <a:t>to </a:t>
            </a:r>
            <a:r>
              <a:rPr lang="it-IT" sz="1100" b="1" dirty="0" err="1"/>
              <a:t>choose</a:t>
            </a:r>
            <a:r>
              <a:rPr lang="it-IT" sz="1100" b="1" dirty="0"/>
              <a:t> antivirus software to </a:t>
            </a:r>
            <a:r>
              <a:rPr lang="it-IT" sz="1100" b="1" dirty="0" err="1"/>
              <a:t>run</a:t>
            </a:r>
            <a:r>
              <a:rPr lang="it-IT" sz="1100" b="1" dirty="0"/>
              <a:t> on </a:t>
            </a:r>
            <a:r>
              <a:rPr lang="it-IT" sz="1100" b="1" dirty="0" err="1"/>
              <a:t>computers</a:t>
            </a:r>
            <a:r>
              <a:rPr lang="it-IT" sz="1100" b="1" dirty="0"/>
              <a:t> </a:t>
            </a:r>
            <a:r>
              <a:rPr lang="it-IT" sz="1100" b="1" dirty="0" err="1"/>
              <a:t>that</a:t>
            </a:r>
            <a:r>
              <a:rPr lang="it-IT" sz="1100" b="1" dirty="0"/>
              <a:t> are </a:t>
            </a:r>
            <a:r>
              <a:rPr lang="it-IT" sz="1100" b="1" dirty="0" err="1"/>
              <a:t>running</a:t>
            </a:r>
            <a:r>
              <a:rPr lang="it-IT" sz="1100" b="1" dirty="0"/>
              <a:t> SQL </a:t>
            </a:r>
            <a:r>
              <a:rPr lang="it-IT" sz="1100" b="1" dirty="0" smtClean="0"/>
              <a:t>Server</a:t>
            </a:r>
            <a:r>
              <a:rPr lang="it-IT" sz="1100" dirty="0" smtClean="0"/>
              <a:t/>
            </a:r>
            <a:br>
              <a:rPr lang="it-IT" sz="1100" dirty="0" smtClean="0"/>
            </a:br>
            <a:r>
              <a:rPr lang="it-IT" sz="1100" dirty="0" smtClean="0">
                <a:hlinkClick r:id="rId6"/>
              </a:rPr>
              <a:t>https</a:t>
            </a:r>
            <a:r>
              <a:rPr lang="it-IT" sz="1100" dirty="0">
                <a:hlinkClick r:id="rId6"/>
              </a:rPr>
              <a:t>://</a:t>
            </a:r>
            <a:r>
              <a:rPr lang="it-IT" sz="1100" dirty="0" smtClean="0">
                <a:hlinkClick r:id="rId6"/>
              </a:rPr>
              <a:t>support.microsoft.com/en-us/kb/309422</a:t>
            </a:r>
            <a:r>
              <a:rPr lang="it-IT" sz="1100" dirty="0" smtClean="0"/>
              <a:t> </a:t>
            </a:r>
            <a:endParaRPr lang="it-IT" sz="1100" dirty="0"/>
          </a:p>
          <a:p>
            <a:pPr marL="171450" indent="-171450">
              <a:buFont typeface="Arial" panose="020B0604020202020204" pitchFamily="34" charset="0"/>
              <a:buChar char="•"/>
            </a:pPr>
            <a:r>
              <a:rPr lang="it-IT" sz="1100" b="1" dirty="0" err="1"/>
              <a:t>Hyper</a:t>
            </a:r>
            <a:r>
              <a:rPr lang="it-IT" sz="1100" b="1" dirty="0"/>
              <a:t>-V: Anti-Virus </a:t>
            </a:r>
            <a:r>
              <a:rPr lang="it-IT" sz="1100" b="1" dirty="0" err="1"/>
              <a:t>Exclusions</a:t>
            </a:r>
            <a:r>
              <a:rPr lang="it-IT" sz="1100" b="1" dirty="0"/>
              <a:t> for </a:t>
            </a:r>
            <a:r>
              <a:rPr lang="it-IT" sz="1100" b="1" dirty="0" err="1"/>
              <a:t>Hyper</a:t>
            </a:r>
            <a:r>
              <a:rPr lang="it-IT" sz="1100" b="1" dirty="0"/>
              <a:t>-V </a:t>
            </a:r>
            <a:r>
              <a:rPr lang="it-IT" sz="1100" b="1" dirty="0" err="1" smtClean="0"/>
              <a:t>Hosts</a:t>
            </a:r>
            <a:r>
              <a:rPr lang="it-IT" sz="1100" b="1" dirty="0" smtClean="0"/>
              <a:t/>
            </a:r>
            <a:br>
              <a:rPr lang="it-IT" sz="1100" b="1" dirty="0" smtClean="0"/>
            </a:br>
            <a:r>
              <a:rPr lang="it-IT" sz="1100" dirty="0" smtClean="0">
                <a:hlinkClick r:id="rId7"/>
              </a:rPr>
              <a:t>http</a:t>
            </a:r>
            <a:r>
              <a:rPr lang="it-IT" sz="1100" dirty="0">
                <a:hlinkClick r:id="rId7"/>
              </a:rPr>
              <a:t>://</a:t>
            </a:r>
            <a:r>
              <a:rPr lang="it-IT" sz="1100" dirty="0" smtClean="0">
                <a:hlinkClick r:id="rId7"/>
              </a:rPr>
              <a:t>social.technet.microsoft.com/wiki/contents/articles/2179.hyper-v-anti-virus-exclusions-for-hyper-v-hosts.aspx</a:t>
            </a:r>
            <a:endParaRPr lang="it-IT" sz="1100" dirty="0"/>
          </a:p>
          <a:p>
            <a:pPr marL="171450" indent="-171450">
              <a:buFont typeface="Arial" panose="020B0604020202020204" pitchFamily="34" charset="0"/>
              <a:buChar char="•"/>
            </a:pPr>
            <a:r>
              <a:rPr lang="en-US" sz="1100" b="1" dirty="0"/>
              <a:t>Virtual machines are missing, or error 0x800704C8, 0x80070037, or 0x800703E3 occurs when you try to start or create a virtual </a:t>
            </a:r>
            <a:r>
              <a:rPr lang="en-US" sz="1100" b="1" dirty="0" smtClean="0"/>
              <a:t>machine</a:t>
            </a:r>
            <a:br>
              <a:rPr lang="en-US" sz="1100" b="1" dirty="0" smtClean="0"/>
            </a:br>
            <a:r>
              <a:rPr lang="it-IT" sz="1100" dirty="0" smtClean="0">
                <a:hlinkClick r:id="rId8"/>
              </a:rPr>
              <a:t>https</a:t>
            </a:r>
            <a:r>
              <a:rPr lang="it-IT" sz="1100" dirty="0">
                <a:hlinkClick r:id="rId8"/>
              </a:rPr>
              <a:t>://</a:t>
            </a:r>
            <a:r>
              <a:rPr lang="it-IT" sz="1100" dirty="0" smtClean="0">
                <a:hlinkClick r:id="rId8"/>
              </a:rPr>
              <a:t>support.microsoft.com/en-us/kb/961804</a:t>
            </a:r>
            <a:endParaRPr lang="it-IT" sz="1100" dirty="0"/>
          </a:p>
        </p:txBody>
      </p:sp>
      <p:grpSp>
        <p:nvGrpSpPr>
          <p:cNvPr id="7" name="Gruppo 6"/>
          <p:cNvGrpSpPr/>
          <p:nvPr/>
        </p:nvGrpSpPr>
        <p:grpSpPr>
          <a:xfrm>
            <a:off x="71562" y="1132159"/>
            <a:ext cx="3204001" cy="1252952"/>
            <a:chOff x="71562" y="1132159"/>
            <a:chExt cx="3204001" cy="1252952"/>
          </a:xfrm>
        </p:grpSpPr>
        <p:sp>
          <p:nvSpPr>
            <p:cNvPr id="13" name="Rettangolo 12"/>
            <p:cNvSpPr/>
            <p:nvPr/>
          </p:nvSpPr>
          <p:spPr>
            <a:xfrm>
              <a:off x="71563" y="1132927"/>
              <a:ext cx="3204000" cy="1252184"/>
            </a:xfrm>
            <a:prstGeom prst="rect">
              <a:avLst/>
            </a:prstGeom>
            <a:solidFill>
              <a:schemeClr val="accent1"/>
            </a:solidFill>
          </p:spPr>
          <p:txBody>
            <a:bodyPr wrap="square" lIns="36000" tIns="360000" rIns="36000" anchor="t">
              <a:noAutofit/>
            </a:bodyPr>
            <a:lstStyle/>
            <a:p>
              <a:r>
                <a:rPr lang="it-IT" sz="1050" i="1" dirty="0" smtClean="0">
                  <a:solidFill>
                    <a:schemeClr val="bg1"/>
                  </a:solidFill>
                </a:rPr>
                <a:t>%</a:t>
              </a:r>
              <a:r>
                <a:rPr lang="it-IT" sz="1050" i="1" dirty="0" err="1">
                  <a:solidFill>
                    <a:schemeClr val="bg1"/>
                  </a:solidFill>
                </a:rPr>
                <a:t>windir</a:t>
              </a:r>
              <a:r>
                <a:rPr lang="it-IT" sz="1050" i="1" dirty="0">
                  <a:solidFill>
                    <a:schemeClr val="bg1"/>
                  </a:solidFill>
                </a:rPr>
                <a:t>%\</a:t>
              </a:r>
              <a:r>
                <a:rPr lang="it-IT" sz="1050" i="1" dirty="0" err="1" smtClean="0">
                  <a:solidFill>
                    <a:schemeClr val="bg1"/>
                  </a:solidFill>
                </a:rPr>
                <a:t>SoftwareDistribution</a:t>
              </a:r>
              <a:r>
                <a:rPr lang="it-IT" sz="1050" i="1" dirty="0" smtClean="0">
                  <a:solidFill>
                    <a:schemeClr val="bg1"/>
                  </a:solidFill>
                </a:rPr>
                <a:t>\</a:t>
              </a:r>
              <a:r>
                <a:rPr lang="it-IT" sz="1050" i="1" dirty="0" err="1" smtClean="0">
                  <a:solidFill>
                    <a:schemeClr val="bg1"/>
                  </a:solidFill>
                </a:rPr>
                <a:t>Datastore</a:t>
              </a:r>
              <a:r>
                <a:rPr lang="it-IT" sz="1050" i="1" dirty="0" smtClean="0">
                  <a:solidFill>
                    <a:schemeClr val="bg1"/>
                  </a:solidFill>
                </a:rPr>
                <a:t>\</a:t>
              </a:r>
              <a:r>
                <a:rPr lang="it-IT" sz="1050" i="1" dirty="0" err="1" smtClean="0">
                  <a:solidFill>
                    <a:schemeClr val="bg1"/>
                  </a:solidFill>
                </a:rPr>
                <a:t>Datastore.edb</a:t>
              </a:r>
              <a:endParaRPr lang="it-IT" sz="1050" i="1" dirty="0">
                <a:solidFill>
                  <a:schemeClr val="bg1"/>
                </a:solidFill>
              </a:endParaRPr>
            </a:p>
            <a:p>
              <a:r>
                <a:rPr lang="it-IT" sz="1050" i="1" dirty="0">
                  <a:solidFill>
                    <a:schemeClr val="bg1"/>
                  </a:solidFill>
                </a:rPr>
                <a:t>%</a:t>
              </a:r>
              <a:r>
                <a:rPr lang="it-IT" sz="1050" i="1" dirty="0" err="1">
                  <a:solidFill>
                    <a:schemeClr val="bg1"/>
                  </a:solidFill>
                </a:rPr>
                <a:t>windir</a:t>
              </a:r>
              <a:r>
                <a:rPr lang="it-IT" sz="1050" i="1" dirty="0">
                  <a:solidFill>
                    <a:schemeClr val="bg1"/>
                  </a:solidFill>
                </a:rPr>
                <a:t>%\</a:t>
              </a:r>
              <a:r>
                <a:rPr lang="it-IT" sz="1050" i="1" dirty="0" err="1">
                  <a:solidFill>
                    <a:schemeClr val="bg1"/>
                  </a:solidFill>
                </a:rPr>
                <a:t>SoftwareDistribution</a:t>
              </a:r>
              <a:r>
                <a:rPr lang="it-IT" sz="1050" i="1" dirty="0">
                  <a:solidFill>
                    <a:schemeClr val="bg1"/>
                  </a:solidFill>
                </a:rPr>
                <a:t>\</a:t>
              </a:r>
              <a:r>
                <a:rPr lang="it-IT" sz="1050" i="1" dirty="0" err="1">
                  <a:solidFill>
                    <a:schemeClr val="bg1"/>
                  </a:solidFill>
                </a:rPr>
                <a:t>Datastore</a:t>
              </a:r>
              <a:r>
                <a:rPr lang="it-IT" sz="1050" i="1" dirty="0">
                  <a:solidFill>
                    <a:schemeClr val="bg1"/>
                  </a:solidFill>
                </a:rPr>
                <a:t>\</a:t>
              </a:r>
              <a:r>
                <a:rPr lang="it-IT" sz="1050" i="1" dirty="0" err="1">
                  <a:solidFill>
                    <a:schemeClr val="bg1"/>
                  </a:solidFill>
                </a:rPr>
                <a:t>Logs</a:t>
              </a:r>
              <a:r>
                <a:rPr lang="it-IT" sz="1050" i="1" dirty="0">
                  <a:solidFill>
                    <a:schemeClr val="bg1"/>
                  </a:solidFill>
                </a:rPr>
                <a:t>\</a:t>
              </a:r>
              <a:r>
                <a:rPr lang="it-IT" sz="1050" i="1" dirty="0" err="1">
                  <a:solidFill>
                    <a:schemeClr val="bg1"/>
                  </a:solidFill>
                </a:rPr>
                <a:t>Edb</a:t>
              </a:r>
              <a:r>
                <a:rPr lang="it-IT" sz="1050" i="1" dirty="0">
                  <a:solidFill>
                    <a:schemeClr val="bg1"/>
                  </a:solidFill>
                </a:rPr>
                <a:t>*.</a:t>
              </a:r>
              <a:r>
                <a:rPr lang="it-IT" sz="1050" i="1" dirty="0" err="1" smtClean="0">
                  <a:solidFill>
                    <a:schemeClr val="bg1"/>
                  </a:solidFill>
                </a:rPr>
                <a:t>jrs</a:t>
              </a:r>
              <a:endParaRPr lang="it-IT" sz="1050" i="1" dirty="0">
                <a:solidFill>
                  <a:schemeClr val="bg1"/>
                </a:solidFill>
              </a:endParaRPr>
            </a:p>
            <a:p>
              <a:r>
                <a:rPr lang="it-IT" sz="1050" i="1" dirty="0">
                  <a:solidFill>
                    <a:schemeClr val="bg1"/>
                  </a:solidFill>
                </a:rPr>
                <a:t>%</a:t>
              </a:r>
              <a:r>
                <a:rPr lang="it-IT" sz="1050" i="1" dirty="0" err="1">
                  <a:solidFill>
                    <a:schemeClr val="bg1"/>
                  </a:solidFill>
                </a:rPr>
                <a:t>windir</a:t>
              </a:r>
              <a:r>
                <a:rPr lang="it-IT" sz="1050" i="1" dirty="0">
                  <a:solidFill>
                    <a:schemeClr val="bg1"/>
                  </a:solidFill>
                </a:rPr>
                <a:t>%\</a:t>
              </a:r>
              <a:r>
                <a:rPr lang="it-IT" sz="1050" i="1" dirty="0" err="1" smtClean="0">
                  <a:solidFill>
                    <a:schemeClr val="bg1"/>
                  </a:solidFill>
                </a:rPr>
                <a:t>SoftwareDistribution</a:t>
              </a:r>
              <a:r>
                <a:rPr lang="it-IT" sz="1050" i="1" dirty="0" smtClean="0">
                  <a:solidFill>
                    <a:schemeClr val="bg1"/>
                  </a:solidFill>
                </a:rPr>
                <a:t>\</a:t>
              </a:r>
              <a:r>
                <a:rPr lang="it-IT" sz="1050" i="1" dirty="0" err="1" smtClean="0">
                  <a:solidFill>
                    <a:schemeClr val="bg1"/>
                  </a:solidFill>
                </a:rPr>
                <a:t>Datastore</a:t>
              </a:r>
              <a:r>
                <a:rPr lang="it-IT" sz="1050" i="1" dirty="0" smtClean="0">
                  <a:solidFill>
                    <a:schemeClr val="bg1"/>
                  </a:solidFill>
                </a:rPr>
                <a:t>\</a:t>
              </a:r>
              <a:r>
                <a:rPr lang="it-IT" sz="1050" i="1" dirty="0" err="1" smtClean="0">
                  <a:solidFill>
                    <a:schemeClr val="bg1"/>
                  </a:solidFill>
                </a:rPr>
                <a:t>Logs</a:t>
              </a:r>
              <a:r>
                <a:rPr lang="it-IT" sz="1050" i="1" dirty="0" smtClean="0">
                  <a:solidFill>
                    <a:schemeClr val="bg1"/>
                  </a:solidFill>
                </a:rPr>
                <a:t>\Edb.chk</a:t>
              </a:r>
              <a:endParaRPr lang="it-IT" sz="1050" i="1" dirty="0">
                <a:solidFill>
                  <a:schemeClr val="bg1"/>
                </a:solidFill>
              </a:endParaRPr>
            </a:p>
            <a:p>
              <a:r>
                <a:rPr lang="it-IT" sz="1050" i="1" dirty="0">
                  <a:solidFill>
                    <a:schemeClr val="bg1"/>
                  </a:solidFill>
                </a:rPr>
                <a:t>%</a:t>
              </a:r>
              <a:r>
                <a:rPr lang="it-IT" sz="1050" i="1" dirty="0" err="1">
                  <a:solidFill>
                    <a:schemeClr val="bg1"/>
                  </a:solidFill>
                </a:rPr>
                <a:t>windir</a:t>
              </a:r>
              <a:r>
                <a:rPr lang="it-IT" sz="1050" i="1" dirty="0">
                  <a:solidFill>
                    <a:schemeClr val="bg1"/>
                  </a:solidFill>
                </a:rPr>
                <a:t>%\</a:t>
              </a:r>
              <a:r>
                <a:rPr lang="it-IT" sz="1050" i="1" dirty="0" err="1" smtClean="0">
                  <a:solidFill>
                    <a:schemeClr val="bg1"/>
                  </a:solidFill>
                </a:rPr>
                <a:t>SoftwareDistribution</a:t>
              </a:r>
              <a:r>
                <a:rPr lang="it-IT" sz="1050" i="1" dirty="0" smtClean="0">
                  <a:solidFill>
                    <a:schemeClr val="bg1"/>
                  </a:solidFill>
                </a:rPr>
                <a:t>\</a:t>
              </a:r>
              <a:r>
                <a:rPr lang="it-IT" sz="1050" i="1" dirty="0" err="1" smtClean="0">
                  <a:solidFill>
                    <a:schemeClr val="bg1"/>
                  </a:solidFill>
                </a:rPr>
                <a:t>Datastore</a:t>
              </a:r>
              <a:r>
                <a:rPr lang="it-IT" sz="1050" i="1" dirty="0" smtClean="0">
                  <a:solidFill>
                    <a:schemeClr val="bg1"/>
                  </a:solidFill>
                </a:rPr>
                <a:t>\</a:t>
              </a:r>
              <a:r>
                <a:rPr lang="it-IT" sz="1050" i="1" dirty="0" err="1" smtClean="0">
                  <a:solidFill>
                    <a:schemeClr val="bg1"/>
                  </a:solidFill>
                </a:rPr>
                <a:t>Logs</a:t>
              </a:r>
              <a:r>
                <a:rPr lang="it-IT" sz="1050" i="1" dirty="0" smtClean="0">
                  <a:solidFill>
                    <a:schemeClr val="bg1"/>
                  </a:solidFill>
                </a:rPr>
                <a:t>\</a:t>
              </a:r>
              <a:r>
                <a:rPr lang="it-IT" sz="1050" i="1" dirty="0" err="1" smtClean="0">
                  <a:solidFill>
                    <a:schemeClr val="bg1"/>
                  </a:solidFill>
                </a:rPr>
                <a:t>Tmp.edb</a:t>
              </a:r>
              <a:endParaRPr lang="it-IT" sz="1050" i="1" dirty="0">
                <a:solidFill>
                  <a:schemeClr val="bg1"/>
                </a:solidFill>
              </a:endParaRPr>
            </a:p>
          </p:txBody>
        </p:sp>
        <p:pic>
          <p:nvPicPr>
            <p:cNvPr id="6" name="Immagine 5"/>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2877693" y="1146765"/>
              <a:ext cx="360000" cy="360000"/>
            </a:xfrm>
            <a:prstGeom prst="rect">
              <a:avLst/>
            </a:prstGeom>
          </p:spPr>
        </p:pic>
        <p:sp>
          <p:nvSpPr>
            <p:cNvPr id="3" name="Rettangolo 2"/>
            <p:cNvSpPr/>
            <p:nvPr/>
          </p:nvSpPr>
          <p:spPr>
            <a:xfrm>
              <a:off x="71562" y="1132159"/>
              <a:ext cx="1471365" cy="307777"/>
            </a:xfrm>
            <a:prstGeom prst="rect">
              <a:avLst/>
            </a:prstGeom>
          </p:spPr>
          <p:txBody>
            <a:bodyPr wrap="none">
              <a:spAutoFit/>
            </a:bodyPr>
            <a:lstStyle/>
            <a:p>
              <a:r>
                <a:rPr lang="it-IT" sz="1400" b="1" dirty="0">
                  <a:solidFill>
                    <a:schemeClr val="bg1"/>
                  </a:solidFill>
                </a:rPr>
                <a:t>Windows Update</a:t>
              </a:r>
            </a:p>
          </p:txBody>
        </p:sp>
      </p:grpSp>
      <p:grpSp>
        <p:nvGrpSpPr>
          <p:cNvPr id="5" name="Gruppo 4"/>
          <p:cNvGrpSpPr/>
          <p:nvPr/>
        </p:nvGrpSpPr>
        <p:grpSpPr>
          <a:xfrm>
            <a:off x="3467697" y="1132159"/>
            <a:ext cx="2016000" cy="1252184"/>
            <a:chOff x="3701726" y="1132927"/>
            <a:chExt cx="2016000" cy="1252184"/>
          </a:xfrm>
        </p:grpSpPr>
        <p:sp>
          <p:nvSpPr>
            <p:cNvPr id="14" name="Rettangolo 13"/>
            <p:cNvSpPr/>
            <p:nvPr/>
          </p:nvSpPr>
          <p:spPr>
            <a:xfrm>
              <a:off x="3701726" y="1132927"/>
              <a:ext cx="2016000" cy="1252184"/>
            </a:xfrm>
            <a:prstGeom prst="rect">
              <a:avLst/>
            </a:prstGeom>
            <a:solidFill>
              <a:schemeClr val="accent1"/>
            </a:solidFill>
          </p:spPr>
          <p:txBody>
            <a:bodyPr wrap="square" lIns="36000" tIns="360000" rIns="36000" anchor="t">
              <a:noAutofit/>
            </a:bodyPr>
            <a:lstStyle/>
            <a:p>
              <a:r>
                <a:rPr lang="it-IT" sz="1050" i="1" dirty="0">
                  <a:solidFill>
                    <a:schemeClr val="bg1"/>
                  </a:solidFill>
                </a:rPr>
                <a:t>%</a:t>
              </a:r>
              <a:r>
                <a:rPr lang="it-IT" sz="1050" i="1" dirty="0" err="1">
                  <a:solidFill>
                    <a:schemeClr val="bg1"/>
                  </a:solidFill>
                </a:rPr>
                <a:t>windir</a:t>
              </a:r>
              <a:r>
                <a:rPr lang="it-IT" sz="1050" i="1" dirty="0">
                  <a:solidFill>
                    <a:schemeClr val="bg1"/>
                  </a:solidFill>
                </a:rPr>
                <a:t>%\Security\Database\*.</a:t>
              </a:r>
              <a:r>
                <a:rPr lang="it-IT" sz="1050" i="1" dirty="0" err="1" smtClean="0">
                  <a:solidFill>
                    <a:schemeClr val="bg1"/>
                  </a:solidFill>
                </a:rPr>
                <a:t>edb</a:t>
              </a:r>
              <a:endParaRPr lang="it-IT" sz="1050" i="1" dirty="0">
                <a:solidFill>
                  <a:schemeClr val="bg1"/>
                </a:solidFill>
              </a:endParaRPr>
            </a:p>
            <a:p>
              <a:r>
                <a:rPr lang="it-IT" sz="1050" i="1" dirty="0">
                  <a:solidFill>
                    <a:schemeClr val="bg1"/>
                  </a:solidFill>
                </a:rPr>
                <a:t>%</a:t>
              </a:r>
              <a:r>
                <a:rPr lang="it-IT" sz="1050" i="1" dirty="0" err="1">
                  <a:solidFill>
                    <a:schemeClr val="bg1"/>
                  </a:solidFill>
                </a:rPr>
                <a:t>windir</a:t>
              </a:r>
              <a:r>
                <a:rPr lang="it-IT" sz="1050" i="1" dirty="0">
                  <a:solidFill>
                    <a:schemeClr val="bg1"/>
                  </a:solidFill>
                </a:rPr>
                <a:t>%\Security\Database\*.</a:t>
              </a:r>
              <a:r>
                <a:rPr lang="it-IT" sz="1050" i="1" dirty="0" err="1" smtClean="0">
                  <a:solidFill>
                    <a:schemeClr val="bg1"/>
                  </a:solidFill>
                </a:rPr>
                <a:t>sdb</a:t>
              </a:r>
              <a:endParaRPr lang="it-IT" sz="1050" i="1" dirty="0">
                <a:solidFill>
                  <a:schemeClr val="bg1"/>
                </a:solidFill>
              </a:endParaRPr>
            </a:p>
            <a:p>
              <a:r>
                <a:rPr lang="it-IT" sz="1050" i="1" dirty="0">
                  <a:solidFill>
                    <a:schemeClr val="bg1"/>
                  </a:solidFill>
                </a:rPr>
                <a:t>%</a:t>
              </a:r>
              <a:r>
                <a:rPr lang="it-IT" sz="1050" i="1" dirty="0" err="1">
                  <a:solidFill>
                    <a:schemeClr val="bg1"/>
                  </a:solidFill>
                </a:rPr>
                <a:t>windir</a:t>
              </a:r>
              <a:r>
                <a:rPr lang="it-IT" sz="1050" i="1" dirty="0">
                  <a:solidFill>
                    <a:schemeClr val="bg1"/>
                  </a:solidFill>
                </a:rPr>
                <a:t>%\Security\Database\*.</a:t>
              </a:r>
              <a:r>
                <a:rPr lang="it-IT" sz="1050" i="1" dirty="0" smtClean="0">
                  <a:solidFill>
                    <a:schemeClr val="bg1"/>
                  </a:solidFill>
                </a:rPr>
                <a:t>log</a:t>
              </a:r>
              <a:endParaRPr lang="it-IT" sz="1050" i="1" dirty="0">
                <a:solidFill>
                  <a:schemeClr val="bg1"/>
                </a:solidFill>
              </a:endParaRPr>
            </a:p>
            <a:p>
              <a:r>
                <a:rPr lang="it-IT" sz="1050" i="1" dirty="0">
                  <a:solidFill>
                    <a:schemeClr val="bg1"/>
                  </a:solidFill>
                </a:rPr>
                <a:t>%</a:t>
              </a:r>
              <a:r>
                <a:rPr lang="it-IT" sz="1050" i="1" dirty="0" err="1">
                  <a:solidFill>
                    <a:schemeClr val="bg1"/>
                  </a:solidFill>
                </a:rPr>
                <a:t>windir</a:t>
              </a:r>
              <a:r>
                <a:rPr lang="it-IT" sz="1050" i="1" dirty="0">
                  <a:solidFill>
                    <a:schemeClr val="bg1"/>
                  </a:solidFill>
                </a:rPr>
                <a:t>%\Security\Database\*.</a:t>
              </a:r>
              <a:r>
                <a:rPr lang="it-IT" sz="1050" i="1" dirty="0" err="1" smtClean="0">
                  <a:solidFill>
                    <a:schemeClr val="bg1"/>
                  </a:solidFill>
                </a:rPr>
                <a:t>chk</a:t>
              </a:r>
              <a:endParaRPr lang="it-IT" sz="1050" i="1" dirty="0">
                <a:solidFill>
                  <a:schemeClr val="bg1"/>
                </a:solidFill>
              </a:endParaRPr>
            </a:p>
            <a:p>
              <a:r>
                <a:rPr lang="it-IT" sz="1050" i="1" dirty="0">
                  <a:solidFill>
                    <a:schemeClr val="bg1"/>
                  </a:solidFill>
                </a:rPr>
                <a:t>%</a:t>
              </a:r>
              <a:r>
                <a:rPr lang="it-IT" sz="1050" i="1" dirty="0" err="1">
                  <a:solidFill>
                    <a:schemeClr val="bg1"/>
                  </a:solidFill>
                </a:rPr>
                <a:t>windir</a:t>
              </a:r>
              <a:r>
                <a:rPr lang="it-IT" sz="1050" i="1" dirty="0">
                  <a:solidFill>
                    <a:schemeClr val="bg1"/>
                  </a:solidFill>
                </a:rPr>
                <a:t>%\Security\Database\*.</a:t>
              </a:r>
              <a:r>
                <a:rPr lang="it-IT" sz="1050" i="1" dirty="0" err="1" smtClean="0">
                  <a:solidFill>
                    <a:schemeClr val="bg1"/>
                  </a:solidFill>
                </a:rPr>
                <a:t>jrs</a:t>
              </a:r>
              <a:endParaRPr lang="it-IT" sz="1050" i="1" dirty="0">
                <a:solidFill>
                  <a:schemeClr val="bg1"/>
                </a:solidFill>
              </a:endParaRPr>
            </a:p>
          </p:txBody>
        </p:sp>
        <p:sp>
          <p:nvSpPr>
            <p:cNvPr id="4" name="Rettangolo 3"/>
            <p:cNvSpPr/>
            <p:nvPr/>
          </p:nvSpPr>
          <p:spPr>
            <a:xfrm>
              <a:off x="3701726" y="1132927"/>
              <a:ext cx="1568186" cy="307777"/>
            </a:xfrm>
            <a:prstGeom prst="rect">
              <a:avLst/>
            </a:prstGeom>
          </p:spPr>
          <p:txBody>
            <a:bodyPr wrap="none">
              <a:spAutoFit/>
            </a:bodyPr>
            <a:lstStyle/>
            <a:p>
              <a:r>
                <a:rPr lang="it-IT" sz="1400" b="1" dirty="0">
                  <a:solidFill>
                    <a:schemeClr val="bg1"/>
                  </a:solidFill>
                </a:rPr>
                <a:t>Windows </a:t>
              </a:r>
              <a:r>
                <a:rPr lang="it-IT" sz="1400" b="1" dirty="0" smtClean="0">
                  <a:solidFill>
                    <a:schemeClr val="bg1"/>
                  </a:solidFill>
                </a:rPr>
                <a:t>Security </a:t>
              </a:r>
              <a:endParaRPr lang="it-IT" sz="1400" b="1" dirty="0">
                <a:solidFill>
                  <a:schemeClr val="bg1"/>
                </a:solidFill>
              </a:endParaRPr>
            </a:p>
          </p:txBody>
        </p:sp>
        <p:pic>
          <p:nvPicPr>
            <p:cNvPr id="9" name="Picture 13"/>
            <p:cNvPicPr>
              <a:picLocks noChangeAspect="1" noChangeArrowheads="1"/>
            </p:cNvPicPr>
            <p:nvPr/>
          </p:nvPicPr>
          <p:blipFill rotWithShape="1">
            <a:blip r:embed="rId10" cstate="email">
              <a:grayscl/>
              <a:extLst>
                <a:ext uri="{28A0092B-C50C-407E-A947-70E740481C1C}">
                  <a14:useLocalDpi xmlns:a14="http://schemas.microsoft.com/office/drawing/2010/main"/>
                </a:ext>
              </a:extLst>
            </a:blip>
            <a:srcRect r="83507"/>
            <a:stretch/>
          </p:blipFill>
          <p:spPr bwMode="auto">
            <a:xfrm>
              <a:off x="5321765" y="1169796"/>
              <a:ext cx="360000" cy="31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uppo 7"/>
          <p:cNvGrpSpPr/>
          <p:nvPr/>
        </p:nvGrpSpPr>
        <p:grpSpPr>
          <a:xfrm>
            <a:off x="5680487" y="1132927"/>
            <a:ext cx="3384000" cy="1252184"/>
            <a:chOff x="5579352" y="1132927"/>
            <a:chExt cx="3384000" cy="1252184"/>
          </a:xfrm>
        </p:grpSpPr>
        <p:sp>
          <p:nvSpPr>
            <p:cNvPr id="16" name="Rettangolo 15"/>
            <p:cNvSpPr/>
            <p:nvPr/>
          </p:nvSpPr>
          <p:spPr>
            <a:xfrm>
              <a:off x="5579352" y="1132927"/>
              <a:ext cx="3384000" cy="1252184"/>
            </a:xfrm>
            <a:prstGeom prst="rect">
              <a:avLst/>
            </a:prstGeom>
            <a:solidFill>
              <a:schemeClr val="accent1"/>
            </a:solidFill>
          </p:spPr>
          <p:txBody>
            <a:bodyPr wrap="square" lIns="36000" tIns="360000" rIns="36000" anchor="t">
              <a:noAutofit/>
            </a:bodyPr>
            <a:lstStyle/>
            <a:p>
              <a:r>
                <a:rPr lang="it-IT" sz="1050" i="1" dirty="0">
                  <a:solidFill>
                    <a:schemeClr val="bg1"/>
                  </a:solidFill>
                </a:rPr>
                <a:t>%</a:t>
              </a:r>
              <a:r>
                <a:rPr lang="it-IT" sz="1050" i="1" dirty="0" err="1">
                  <a:solidFill>
                    <a:schemeClr val="bg1"/>
                  </a:solidFill>
                </a:rPr>
                <a:t>allusersprofile</a:t>
              </a:r>
              <a:r>
                <a:rPr lang="it-IT" sz="1050" i="1" dirty="0">
                  <a:solidFill>
                    <a:schemeClr val="bg1"/>
                  </a:solidFill>
                </a:rPr>
                <a:t>%\</a:t>
              </a:r>
              <a:r>
                <a:rPr lang="it-IT" sz="1050" i="1" dirty="0" err="1" smtClean="0">
                  <a:solidFill>
                    <a:schemeClr val="bg1"/>
                  </a:solidFill>
                </a:rPr>
                <a:t>NTUser.pol</a:t>
              </a:r>
              <a:endParaRPr lang="it-IT" sz="1050" i="1" dirty="0">
                <a:solidFill>
                  <a:schemeClr val="bg1"/>
                </a:solidFill>
              </a:endParaRPr>
            </a:p>
            <a:p>
              <a:r>
                <a:rPr lang="it-IT" sz="1050" i="1" dirty="0">
                  <a:solidFill>
                    <a:schemeClr val="bg1"/>
                  </a:solidFill>
                </a:rPr>
                <a:t>%</a:t>
              </a:r>
              <a:r>
                <a:rPr lang="it-IT" sz="1050" i="1" dirty="0" err="1">
                  <a:solidFill>
                    <a:schemeClr val="bg1"/>
                  </a:solidFill>
                </a:rPr>
                <a:t>SystemRoot</a:t>
              </a:r>
              <a:r>
                <a:rPr lang="it-IT" sz="1050" i="1" dirty="0">
                  <a:solidFill>
                    <a:schemeClr val="bg1"/>
                  </a:solidFill>
                </a:rPr>
                <a:t>%\</a:t>
              </a:r>
              <a:r>
                <a:rPr lang="it-IT" sz="1050" i="1" dirty="0" smtClean="0">
                  <a:solidFill>
                    <a:schemeClr val="bg1"/>
                  </a:solidFill>
                </a:rPr>
                <a:t>System32\</a:t>
              </a:r>
              <a:r>
                <a:rPr lang="it-IT" sz="1050" i="1" dirty="0" err="1" smtClean="0">
                  <a:solidFill>
                    <a:schemeClr val="bg1"/>
                  </a:solidFill>
                </a:rPr>
                <a:t>GroupPolicy</a:t>
              </a:r>
              <a:r>
                <a:rPr lang="it-IT" sz="1050" i="1" dirty="0" smtClean="0">
                  <a:solidFill>
                    <a:schemeClr val="bg1"/>
                  </a:solidFill>
                </a:rPr>
                <a:t>\Machine\</a:t>
              </a:r>
              <a:r>
                <a:rPr lang="it-IT" sz="1050" i="1" dirty="0" err="1" smtClean="0">
                  <a:solidFill>
                    <a:schemeClr val="bg1"/>
                  </a:solidFill>
                </a:rPr>
                <a:t>Registry.pol</a:t>
              </a:r>
              <a:endParaRPr lang="it-IT" sz="1050" i="1" dirty="0">
                <a:solidFill>
                  <a:schemeClr val="bg1"/>
                </a:solidFill>
              </a:endParaRPr>
            </a:p>
            <a:p>
              <a:r>
                <a:rPr lang="it-IT" sz="1050" i="1" dirty="0">
                  <a:solidFill>
                    <a:schemeClr val="bg1"/>
                  </a:solidFill>
                </a:rPr>
                <a:t>%</a:t>
              </a:r>
              <a:r>
                <a:rPr lang="it-IT" sz="1050" i="1" dirty="0" err="1">
                  <a:solidFill>
                    <a:schemeClr val="bg1"/>
                  </a:solidFill>
                </a:rPr>
                <a:t>SystemRoot</a:t>
              </a:r>
              <a:r>
                <a:rPr lang="it-IT" sz="1050" i="1" dirty="0">
                  <a:solidFill>
                    <a:schemeClr val="bg1"/>
                  </a:solidFill>
                </a:rPr>
                <a:t>%\</a:t>
              </a:r>
              <a:r>
                <a:rPr lang="it-IT" sz="1050" i="1" dirty="0" smtClean="0">
                  <a:solidFill>
                    <a:schemeClr val="bg1"/>
                  </a:solidFill>
                </a:rPr>
                <a:t>System32\</a:t>
              </a:r>
              <a:r>
                <a:rPr lang="it-IT" sz="1050" i="1" dirty="0" err="1" smtClean="0">
                  <a:solidFill>
                    <a:schemeClr val="bg1"/>
                  </a:solidFill>
                </a:rPr>
                <a:t>GroupPolicy</a:t>
              </a:r>
              <a:r>
                <a:rPr lang="it-IT" sz="1050" i="1" dirty="0" smtClean="0">
                  <a:solidFill>
                    <a:schemeClr val="bg1"/>
                  </a:solidFill>
                </a:rPr>
                <a:t>\User\</a:t>
              </a:r>
              <a:r>
                <a:rPr lang="it-IT" sz="1050" i="1" dirty="0" err="1" smtClean="0">
                  <a:solidFill>
                    <a:schemeClr val="bg1"/>
                  </a:solidFill>
                </a:rPr>
                <a:t>Registry.pol</a:t>
              </a:r>
              <a:endParaRPr lang="it-IT" sz="1050" i="1" dirty="0">
                <a:solidFill>
                  <a:schemeClr val="bg1"/>
                </a:solidFill>
              </a:endParaRPr>
            </a:p>
          </p:txBody>
        </p:sp>
        <p:sp>
          <p:nvSpPr>
            <p:cNvPr id="17" name="Rettangolo 16"/>
            <p:cNvSpPr/>
            <p:nvPr/>
          </p:nvSpPr>
          <p:spPr>
            <a:xfrm>
              <a:off x="5579352" y="1132927"/>
              <a:ext cx="1168653" cy="307777"/>
            </a:xfrm>
            <a:prstGeom prst="rect">
              <a:avLst/>
            </a:prstGeom>
          </p:spPr>
          <p:txBody>
            <a:bodyPr wrap="none">
              <a:spAutoFit/>
            </a:bodyPr>
            <a:lstStyle/>
            <a:p>
              <a:r>
                <a:rPr lang="it-IT" sz="1400" b="1" dirty="0">
                  <a:solidFill>
                    <a:schemeClr val="bg1"/>
                  </a:solidFill>
                </a:rPr>
                <a:t>Group Policy </a:t>
              </a:r>
            </a:p>
          </p:txBody>
        </p:sp>
        <p:grpSp>
          <p:nvGrpSpPr>
            <p:cNvPr id="21" name="Group 22"/>
            <p:cNvGrpSpPr>
              <a:grpSpLocks noChangeAspect="1"/>
            </p:cNvGrpSpPr>
            <p:nvPr/>
          </p:nvGrpSpPr>
          <p:grpSpPr>
            <a:xfrm>
              <a:off x="8546261" y="1143666"/>
              <a:ext cx="359577" cy="360000"/>
              <a:chOff x="2245986" y="3924261"/>
              <a:chExt cx="206180" cy="206424"/>
            </a:xfrm>
          </p:grpSpPr>
          <p:grpSp>
            <p:nvGrpSpPr>
              <p:cNvPr id="23" name="Group 20"/>
              <p:cNvGrpSpPr/>
              <p:nvPr/>
            </p:nvGrpSpPr>
            <p:grpSpPr>
              <a:xfrm>
                <a:off x="2245986" y="3924261"/>
                <a:ext cx="206180" cy="206424"/>
                <a:chOff x="1779323" y="4627897"/>
                <a:chExt cx="472764" cy="473323"/>
              </a:xfrm>
            </p:grpSpPr>
            <p:sp>
              <p:nvSpPr>
                <p:cNvPr id="25" name="Isosceles Triangle 17"/>
                <p:cNvSpPr/>
                <p:nvPr/>
              </p:nvSpPr>
              <p:spPr bwMode="auto">
                <a:xfrm>
                  <a:off x="1779323" y="4627897"/>
                  <a:ext cx="472764" cy="407555"/>
                </a:xfrm>
                <a:prstGeom prst="triangle">
                  <a:avLst/>
                </a:prstGeom>
                <a:solidFill>
                  <a:srgbClr val="FFFFFF"/>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26" name="Rectangle 18"/>
                <p:cNvSpPr/>
                <p:nvPr/>
              </p:nvSpPr>
              <p:spPr bwMode="auto">
                <a:xfrm>
                  <a:off x="1779323" y="4824517"/>
                  <a:ext cx="472764" cy="60401"/>
                </a:xfrm>
                <a:prstGeom prst="rect">
                  <a:avLst/>
                </a:prstGeom>
                <a:solidFill>
                  <a:srgbClr val="FFFFFF"/>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27" name="Rectangle 19"/>
                <p:cNvSpPr/>
                <p:nvPr/>
              </p:nvSpPr>
              <p:spPr bwMode="auto">
                <a:xfrm rot="16200000">
                  <a:off x="1881399" y="4936712"/>
                  <a:ext cx="268612" cy="60403"/>
                </a:xfrm>
                <a:prstGeom prst="rect">
                  <a:avLst/>
                </a:prstGeom>
                <a:solidFill>
                  <a:srgbClr val="FFFFFF"/>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grpSp>
          <p:sp>
            <p:nvSpPr>
              <p:cNvPr id="24" name="Isosceles Triangle 21"/>
              <p:cNvSpPr/>
              <p:nvPr/>
            </p:nvSpPr>
            <p:spPr bwMode="auto">
              <a:xfrm>
                <a:off x="2304709" y="3989222"/>
                <a:ext cx="88734" cy="76495"/>
              </a:xfrm>
              <a:prstGeom prst="triangle">
                <a:avLst/>
              </a:prstGeom>
              <a:solidFill>
                <a:schemeClr val="accent1"/>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ndParaRPr>
              </a:p>
            </p:txBody>
          </p:sp>
        </p:grpSp>
      </p:grpSp>
    </p:spTree>
    <p:extLst>
      <p:ext uri="{BB962C8B-B14F-4D97-AF65-F5344CB8AC3E}">
        <p14:creationId xmlns:p14="http://schemas.microsoft.com/office/powerpoint/2010/main" val="218950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Virtual </a:t>
            </a:r>
            <a:r>
              <a:rPr lang="it-IT" dirty="0" err="1"/>
              <a:t>Secure</a:t>
            </a:r>
            <a:r>
              <a:rPr lang="it-IT" dirty="0"/>
              <a:t> Mode</a:t>
            </a:r>
          </a:p>
        </p:txBody>
      </p:sp>
      <p:grpSp>
        <p:nvGrpSpPr>
          <p:cNvPr id="3" name="Gruppo 2"/>
          <p:cNvGrpSpPr>
            <a:grpSpLocks noChangeAspect="1"/>
          </p:cNvGrpSpPr>
          <p:nvPr/>
        </p:nvGrpSpPr>
        <p:grpSpPr>
          <a:xfrm>
            <a:off x="1116000" y="1084630"/>
            <a:ext cx="6912000" cy="3600000"/>
            <a:chOff x="650142" y="892121"/>
            <a:chExt cx="7955770" cy="4143630"/>
          </a:xfrm>
        </p:grpSpPr>
        <p:sp>
          <p:nvSpPr>
            <p:cNvPr id="4" name="Rectangle 8"/>
            <p:cNvSpPr/>
            <p:nvPr/>
          </p:nvSpPr>
          <p:spPr bwMode="auto">
            <a:xfrm>
              <a:off x="650142" y="1405878"/>
              <a:ext cx="2577221" cy="2678589"/>
            </a:xfrm>
            <a:prstGeom prst="rect">
              <a:avLst/>
            </a:prstGeom>
            <a:solidFill>
              <a:schemeClr val="bg1">
                <a:lumMod val="95000"/>
              </a:schemeClr>
            </a:solid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b" anchorCtr="0" forceAA="0" compatLnSpc="1">
              <a:prstTxWarp prst="textNoShape">
                <a:avLst/>
              </a:prstTxWarp>
              <a:noAutofit/>
            </a:bodyPr>
            <a:lstStyle/>
            <a:p>
              <a:pPr algn="ctr" defTabSz="685647" fontAlgn="base">
                <a:lnSpc>
                  <a:spcPct val="90000"/>
                </a:lnSpc>
                <a:spcBef>
                  <a:spcPct val="0"/>
                </a:spcBef>
                <a:spcAft>
                  <a:spcPct val="0"/>
                </a:spcAft>
              </a:pPr>
              <a:r>
                <a:rPr lang="en-US" sz="1471" dirty="0">
                  <a:solidFill>
                    <a:srgbClr val="505050"/>
                  </a:solidFill>
                  <a:ea typeface="Segoe UI" pitchFamily="34" charset="0"/>
                  <a:cs typeface="Segoe UI" pitchFamily="34" charset="0"/>
                </a:rPr>
                <a:t>Virtual Secure Mode (VSM)</a:t>
              </a:r>
            </a:p>
          </p:txBody>
        </p:sp>
        <p:sp>
          <p:nvSpPr>
            <p:cNvPr id="5" name="Rectangle 3"/>
            <p:cNvSpPr/>
            <p:nvPr/>
          </p:nvSpPr>
          <p:spPr>
            <a:xfrm>
              <a:off x="762195" y="3133262"/>
              <a:ext cx="2381128" cy="324568"/>
            </a:xfrm>
            <a:prstGeom prst="rect">
              <a:avLst/>
            </a:prstGeom>
            <a:solidFill>
              <a:schemeClr val="tx1">
                <a:lumMod val="40000"/>
                <a:lumOff val="60000"/>
              </a:schemeClr>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1" tIns="137141" rIns="137141" bIns="137141" numCol="1" spcCol="0" rtlCol="0" fromWordArt="0" anchor="ctr" anchorCtr="0" forceAA="0" compatLnSpc="1">
              <a:prstTxWarp prst="textNoShape">
                <a:avLst/>
              </a:prstTxWarp>
              <a:noAutofit/>
            </a:bodyPr>
            <a:lstStyle/>
            <a:p>
              <a:pPr algn="ctr"/>
              <a:r>
                <a:rPr lang="en-US" sz="1471" spc="-75" dirty="0">
                  <a:gradFill>
                    <a:gsLst>
                      <a:gs pos="0">
                        <a:srgbClr val="FFFFFF"/>
                      </a:gs>
                      <a:gs pos="100000">
                        <a:srgbClr val="FFFFFF"/>
                      </a:gs>
                    </a:gsLst>
                    <a:lin ang="5400000" scaled="0"/>
                  </a:gradFill>
                  <a:ea typeface="Segoe UI" pitchFamily="34" charset="0"/>
                  <a:cs typeface="Segoe UI" panose="020B0502040204020203" pitchFamily="34" charset="0"/>
                </a:rPr>
                <a:t>Kernel</a:t>
              </a:r>
            </a:p>
          </p:txBody>
        </p:sp>
        <p:sp>
          <p:nvSpPr>
            <p:cNvPr id="6" name="Rectangle 5"/>
            <p:cNvSpPr/>
            <p:nvPr/>
          </p:nvSpPr>
          <p:spPr bwMode="auto">
            <a:xfrm>
              <a:off x="762194" y="1495928"/>
              <a:ext cx="672319" cy="154169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34464" tIns="107571" rIns="134464" bIns="107571" numCol="1" spcCol="0" rtlCol="0" fromWordArt="0" anchor="ctr" anchorCtr="0" forceAA="0" compatLnSpc="1">
              <a:prstTxWarp prst="textNoShape">
                <a:avLst/>
              </a:prstTxWarp>
              <a:noAutofit/>
            </a:bodyPr>
            <a:lstStyle/>
            <a:p>
              <a:pPr algn="ctr" defTabSz="685647" fontAlgn="base">
                <a:lnSpc>
                  <a:spcPct val="90000"/>
                </a:lnSpc>
                <a:spcBef>
                  <a:spcPct val="0"/>
                </a:spcBef>
                <a:spcAft>
                  <a:spcPct val="0"/>
                </a:spcAft>
              </a:pPr>
              <a:r>
                <a:rPr lang="en-US" sz="1471" dirty="0">
                  <a:solidFill>
                    <a:srgbClr val="505050"/>
                  </a:solidFill>
                  <a:ea typeface="Segoe UI" pitchFamily="34" charset="0"/>
                  <a:cs typeface="Segoe UI" pitchFamily="34" charset="0"/>
                </a:rPr>
                <a:t>Local Security Auth Service</a:t>
              </a:r>
              <a:endParaRPr lang="en-US" sz="1765" dirty="0">
                <a:solidFill>
                  <a:srgbClr val="505050"/>
                </a:solidFill>
                <a:ea typeface="Segoe UI" pitchFamily="34" charset="0"/>
                <a:cs typeface="Segoe UI" pitchFamily="34" charset="0"/>
              </a:endParaRPr>
            </a:p>
          </p:txBody>
        </p:sp>
        <p:sp>
          <p:nvSpPr>
            <p:cNvPr id="7" name="Rectangle 10"/>
            <p:cNvSpPr/>
            <p:nvPr/>
          </p:nvSpPr>
          <p:spPr>
            <a:xfrm>
              <a:off x="665315" y="4190100"/>
              <a:ext cx="2562048" cy="369558"/>
            </a:xfrm>
            <a:prstGeom prst="rect">
              <a:avLst/>
            </a:prstGeom>
            <a:solidFill>
              <a:schemeClr val="tx1">
                <a:lumMod val="60000"/>
                <a:lumOff val="40000"/>
              </a:schemeClr>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1" tIns="137141" rIns="137141" bIns="137141" numCol="1" spcCol="0" rtlCol="0" fromWordArt="0" anchor="ctr" anchorCtr="0" forceAA="0" compatLnSpc="1">
              <a:prstTxWarp prst="textNoShape">
                <a:avLst/>
              </a:prstTxWarp>
              <a:noAutofit/>
            </a:bodyPr>
            <a:lstStyle/>
            <a:p>
              <a:pPr algn="ctr"/>
              <a:r>
                <a:rPr lang="en-US" sz="1765" spc="-75" dirty="0">
                  <a:gradFill>
                    <a:gsLst>
                      <a:gs pos="0">
                        <a:srgbClr val="FFFFFF"/>
                      </a:gs>
                      <a:gs pos="100000">
                        <a:srgbClr val="FFFFFF"/>
                      </a:gs>
                    </a:gsLst>
                    <a:lin ang="5400000" scaled="0"/>
                  </a:gradFill>
                  <a:ea typeface="Segoe UI" pitchFamily="34" charset="0"/>
                  <a:cs typeface="Segoe UI" panose="020B0502040204020203" pitchFamily="34" charset="0"/>
                </a:rPr>
                <a:t>Hypervisor</a:t>
              </a:r>
            </a:p>
          </p:txBody>
        </p:sp>
        <p:sp>
          <p:nvSpPr>
            <p:cNvPr id="8" name="Rectangle 11"/>
            <p:cNvSpPr/>
            <p:nvPr/>
          </p:nvSpPr>
          <p:spPr>
            <a:xfrm>
              <a:off x="650142" y="4644733"/>
              <a:ext cx="7955770" cy="391018"/>
            </a:xfrm>
            <a:prstGeom prst="rect">
              <a:avLst/>
            </a:prstGeom>
            <a:solidFill>
              <a:schemeClr val="tx1">
                <a:lumMod val="50000"/>
              </a:schemeClr>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1" tIns="137141" rIns="137141" bIns="137141" numCol="1" spcCol="0" rtlCol="0" fromWordArt="0" anchor="ctr" anchorCtr="0" forceAA="0" compatLnSpc="1">
              <a:prstTxWarp prst="textNoShape">
                <a:avLst/>
              </a:prstTxWarp>
              <a:noAutofit/>
            </a:bodyPr>
            <a:lstStyle/>
            <a:p>
              <a:pPr algn="ctr"/>
              <a:r>
                <a:rPr lang="en-US" sz="1765" spc="-75" dirty="0">
                  <a:gradFill>
                    <a:gsLst>
                      <a:gs pos="0">
                        <a:srgbClr val="FFFFFF"/>
                      </a:gs>
                      <a:gs pos="100000">
                        <a:srgbClr val="FFFFFF"/>
                      </a:gs>
                    </a:gsLst>
                    <a:lin ang="5400000" scaled="0"/>
                  </a:gradFill>
                  <a:ea typeface="Segoe UI" pitchFamily="34" charset="0"/>
                  <a:cs typeface="Segoe UI" panose="020B0502040204020203" pitchFamily="34" charset="0"/>
                </a:rPr>
                <a:t>Hardware</a:t>
              </a:r>
            </a:p>
          </p:txBody>
        </p:sp>
        <p:grpSp>
          <p:nvGrpSpPr>
            <p:cNvPr id="9" name="Group 14"/>
            <p:cNvGrpSpPr/>
            <p:nvPr/>
          </p:nvGrpSpPr>
          <p:grpSpPr>
            <a:xfrm>
              <a:off x="3290644" y="892121"/>
              <a:ext cx="5315268" cy="3639392"/>
              <a:chOff x="4475503" y="147637"/>
              <a:chExt cx="7229134" cy="4949826"/>
            </a:xfrm>
          </p:grpSpPr>
          <p:sp>
            <p:nvSpPr>
              <p:cNvPr id="12" name="Rectangle 4"/>
              <p:cNvSpPr/>
              <p:nvPr/>
            </p:nvSpPr>
            <p:spPr>
              <a:xfrm>
                <a:off x="4475503" y="147637"/>
                <a:ext cx="7229134" cy="4949826"/>
              </a:xfrm>
              <a:prstGeom prst="rect">
                <a:avLst/>
              </a:prstGeom>
              <a:solidFill>
                <a:schemeClr val="bg1">
                  <a:lumMod val="95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1" tIns="137141" rIns="137141" bIns="137141" numCol="1" spcCol="0" rtlCol="0" fromWordArt="0" anchor="b" anchorCtr="0" forceAA="0" compatLnSpc="1">
                <a:prstTxWarp prst="textNoShape">
                  <a:avLst/>
                </a:prstTxWarp>
                <a:noAutofit/>
              </a:bodyPr>
              <a:lstStyle/>
              <a:p>
                <a:pPr algn="ctr"/>
                <a:r>
                  <a:rPr lang="en-US" sz="1765" spc="-75" dirty="0">
                    <a:solidFill>
                      <a:srgbClr val="505050"/>
                    </a:solidFill>
                    <a:ea typeface="Segoe UI" pitchFamily="34" charset="0"/>
                    <a:cs typeface="Segoe UI" panose="020B0502040204020203" pitchFamily="34" charset="0"/>
                  </a:rPr>
                  <a:t>Windows</a:t>
                </a:r>
              </a:p>
            </p:txBody>
          </p:sp>
          <p:sp>
            <p:nvSpPr>
              <p:cNvPr id="13" name="Rectangle 12"/>
              <p:cNvSpPr/>
              <p:nvPr/>
            </p:nvSpPr>
            <p:spPr>
              <a:xfrm>
                <a:off x="4675187" y="3357153"/>
                <a:ext cx="6877050" cy="1137239"/>
              </a:xfrm>
              <a:prstGeom prst="rect">
                <a:avLst/>
              </a:prstGeom>
              <a:solidFill>
                <a:schemeClr val="tx1">
                  <a:lumMod val="40000"/>
                  <a:lumOff val="60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1" tIns="137141" rIns="137141" bIns="137141" numCol="1" spcCol="0" rtlCol="0" fromWordArt="0" anchor="ctr" anchorCtr="0" forceAA="0" compatLnSpc="1">
                <a:prstTxWarp prst="textNoShape">
                  <a:avLst/>
                </a:prstTxWarp>
                <a:noAutofit/>
              </a:bodyPr>
              <a:lstStyle/>
              <a:p>
                <a:pPr algn="ctr"/>
                <a:r>
                  <a:rPr lang="en-US" sz="1471" spc="-75" dirty="0">
                    <a:gradFill>
                      <a:gsLst>
                        <a:gs pos="0">
                          <a:srgbClr val="FFFFFF"/>
                        </a:gs>
                        <a:gs pos="100000">
                          <a:srgbClr val="FFFFFF"/>
                        </a:gs>
                      </a:gsLst>
                      <a:lin ang="5400000" scaled="0"/>
                    </a:gradFill>
                    <a:ea typeface="Segoe UI" pitchFamily="34" charset="0"/>
                    <a:cs typeface="Segoe UI" panose="020B0502040204020203" pitchFamily="34" charset="0"/>
                  </a:rPr>
                  <a:t>Kernel</a:t>
                </a:r>
              </a:p>
            </p:txBody>
          </p:sp>
          <p:sp>
            <p:nvSpPr>
              <p:cNvPr id="14" name="Rectangle 13"/>
              <p:cNvSpPr/>
              <p:nvPr/>
            </p:nvSpPr>
            <p:spPr bwMode="auto">
              <a:xfrm>
                <a:off x="4675187" y="298449"/>
                <a:ext cx="6877050" cy="2904718"/>
              </a:xfrm>
              <a:prstGeom prst="rect">
                <a:avLst/>
              </a:prstGeom>
              <a:solidFill>
                <a:schemeClr val="bg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algn="ctr" defTabSz="685647" fontAlgn="base">
                  <a:lnSpc>
                    <a:spcPct val="90000"/>
                  </a:lnSpc>
                  <a:spcBef>
                    <a:spcPct val="0"/>
                  </a:spcBef>
                  <a:spcAft>
                    <a:spcPct val="0"/>
                  </a:spcAft>
                </a:pPr>
                <a:r>
                  <a:rPr lang="en-US" sz="1765" dirty="0">
                    <a:solidFill>
                      <a:srgbClr val="505050"/>
                    </a:solidFill>
                    <a:ea typeface="Segoe UI" pitchFamily="34" charset="0"/>
                    <a:cs typeface="Segoe UI" pitchFamily="34" charset="0"/>
                  </a:rPr>
                  <a:t>Apps</a:t>
                </a:r>
              </a:p>
            </p:txBody>
          </p:sp>
        </p:grpSp>
        <p:sp>
          <p:nvSpPr>
            <p:cNvPr id="10" name="Rectangle 24"/>
            <p:cNvSpPr/>
            <p:nvPr/>
          </p:nvSpPr>
          <p:spPr bwMode="auto">
            <a:xfrm>
              <a:off x="1626979" y="1491764"/>
              <a:ext cx="658312" cy="154169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34464" tIns="107571" rIns="134464" bIns="107571" numCol="1" spcCol="0" rtlCol="0" fromWordArt="0" anchor="ctr" anchorCtr="0" forceAA="0" compatLnSpc="1">
              <a:prstTxWarp prst="textNoShape">
                <a:avLst/>
              </a:prstTxWarp>
              <a:noAutofit/>
            </a:bodyPr>
            <a:lstStyle/>
            <a:p>
              <a:pPr algn="ctr" defTabSz="685647" fontAlgn="base">
                <a:lnSpc>
                  <a:spcPct val="90000"/>
                </a:lnSpc>
                <a:spcBef>
                  <a:spcPct val="0"/>
                </a:spcBef>
                <a:spcAft>
                  <a:spcPct val="0"/>
                </a:spcAft>
              </a:pPr>
              <a:r>
                <a:rPr lang="en-US" sz="1471" dirty="0">
                  <a:solidFill>
                    <a:srgbClr val="505050"/>
                  </a:solidFill>
                  <a:ea typeface="Segoe UI" pitchFamily="34" charset="0"/>
                  <a:cs typeface="Segoe UI" pitchFamily="34" charset="0"/>
                </a:rPr>
                <a:t>Virtual TPM</a:t>
              </a:r>
              <a:endParaRPr lang="en-US" sz="1765" dirty="0">
                <a:solidFill>
                  <a:srgbClr val="505050"/>
                </a:solidFill>
                <a:ea typeface="Segoe UI" pitchFamily="34" charset="0"/>
                <a:cs typeface="Segoe UI" pitchFamily="34" charset="0"/>
              </a:endParaRPr>
            </a:p>
          </p:txBody>
        </p:sp>
        <p:sp>
          <p:nvSpPr>
            <p:cNvPr id="11" name="Rectangle 25"/>
            <p:cNvSpPr/>
            <p:nvPr/>
          </p:nvSpPr>
          <p:spPr bwMode="auto">
            <a:xfrm>
              <a:off x="2504900" y="1499941"/>
              <a:ext cx="638423" cy="154169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34464" tIns="107571" rIns="134464" bIns="107571" numCol="1" spcCol="0" rtlCol="0" fromWordArt="0" anchor="ctr" anchorCtr="0" forceAA="0" compatLnSpc="1">
              <a:prstTxWarp prst="textNoShape">
                <a:avLst/>
              </a:prstTxWarp>
              <a:noAutofit/>
            </a:bodyPr>
            <a:lstStyle/>
            <a:p>
              <a:pPr algn="ctr" defTabSz="685647" fontAlgn="base">
                <a:lnSpc>
                  <a:spcPct val="90000"/>
                </a:lnSpc>
                <a:spcBef>
                  <a:spcPct val="0"/>
                </a:spcBef>
                <a:spcAft>
                  <a:spcPct val="0"/>
                </a:spcAft>
              </a:pPr>
              <a:r>
                <a:rPr lang="en-US" sz="1471" dirty="0">
                  <a:solidFill>
                    <a:srgbClr val="505050"/>
                  </a:solidFill>
                  <a:ea typeface="Segoe UI" pitchFamily="34" charset="0"/>
                  <a:cs typeface="Segoe UI" pitchFamily="34" charset="0"/>
                </a:rPr>
                <a:t>Hyper-Visor Code Integrity </a:t>
              </a:r>
              <a:endParaRPr lang="en-US" sz="1765" dirty="0">
                <a:solidFill>
                  <a:srgbClr val="505050"/>
                </a:solidFill>
                <a:ea typeface="Segoe UI" pitchFamily="34" charset="0"/>
                <a:cs typeface="Segoe UI" pitchFamily="34" charset="0"/>
              </a:endParaRPr>
            </a:p>
          </p:txBody>
        </p:sp>
      </p:grpSp>
      <p:sp>
        <p:nvSpPr>
          <p:cNvPr id="15" name="Rettangolo 14"/>
          <p:cNvSpPr/>
          <p:nvPr/>
        </p:nvSpPr>
        <p:spPr>
          <a:xfrm>
            <a:off x="311567" y="4756386"/>
            <a:ext cx="8520867" cy="369332"/>
          </a:xfrm>
          <a:prstGeom prst="rect">
            <a:avLst/>
          </a:prstGeom>
        </p:spPr>
        <p:txBody>
          <a:bodyPr wrap="square">
            <a:spAutoFit/>
          </a:bodyPr>
          <a:lstStyle/>
          <a:p>
            <a:r>
              <a:rPr lang="it-IT" dirty="0">
                <a:hlinkClick r:id="rId2"/>
              </a:rPr>
              <a:t>http://www.devadmin.it/2015/09/19/windows-10-security-virtual-secure-mode</a:t>
            </a:r>
            <a:r>
              <a:rPr lang="it-IT" dirty="0" smtClean="0">
                <a:hlinkClick r:id="rId2"/>
              </a:rPr>
              <a:t>/</a:t>
            </a:r>
            <a:endParaRPr lang="it-IT" dirty="0"/>
          </a:p>
        </p:txBody>
      </p:sp>
      <p:sp>
        <p:nvSpPr>
          <p:cNvPr id="16" name="Stella a 16 punte 15"/>
          <p:cNvSpPr>
            <a:spLocks noChangeAspect="1"/>
          </p:cNvSpPr>
          <p:nvPr/>
        </p:nvSpPr>
        <p:spPr>
          <a:xfrm>
            <a:off x="6859098" y="795731"/>
            <a:ext cx="2196000" cy="2196000"/>
          </a:xfrm>
          <a:prstGeom prst="star16">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a:r>
              <a:rPr lang="en-US" sz="1400" b="1" dirty="0" err="1" smtClean="0"/>
              <a:t>Contrasta</a:t>
            </a:r>
            <a:r>
              <a:rPr lang="en-US" sz="1400" b="1" dirty="0" smtClean="0"/>
              <a:t> </a:t>
            </a:r>
            <a:r>
              <a:rPr lang="en-US" sz="1400" b="1" dirty="0" err="1" smtClean="0"/>
              <a:t>gli</a:t>
            </a:r>
            <a:r>
              <a:rPr lang="en-US" sz="1400" b="1" dirty="0" smtClean="0"/>
              <a:t> </a:t>
            </a:r>
            <a:r>
              <a:rPr lang="en-US" sz="1400" b="1" dirty="0" err="1" smtClean="0"/>
              <a:t>attacchi</a:t>
            </a:r>
            <a:r>
              <a:rPr lang="en-US" sz="1400" b="1" dirty="0" smtClean="0"/>
              <a:t/>
            </a:r>
            <a:br>
              <a:rPr lang="en-US" sz="1400" b="1" dirty="0" smtClean="0"/>
            </a:br>
            <a:r>
              <a:rPr lang="en-US" sz="1400" b="1" dirty="0" smtClean="0"/>
              <a:t>Pass </a:t>
            </a:r>
            <a:r>
              <a:rPr lang="en-US" sz="1400" b="1" dirty="0"/>
              <a:t>the Hash </a:t>
            </a:r>
            <a:r>
              <a:rPr lang="en-US" sz="1400" b="1" dirty="0" smtClean="0"/>
              <a:t>o </a:t>
            </a:r>
            <a:r>
              <a:rPr lang="en-US" sz="1400" b="1" dirty="0"/>
              <a:t>Pass the Token</a:t>
            </a:r>
            <a:endParaRPr lang="it-IT" sz="1400" b="1" dirty="0"/>
          </a:p>
        </p:txBody>
      </p:sp>
      <p:sp>
        <p:nvSpPr>
          <p:cNvPr id="17" name="Fumetto 1 16"/>
          <p:cNvSpPr/>
          <p:nvPr/>
        </p:nvSpPr>
        <p:spPr>
          <a:xfrm>
            <a:off x="7007754" y="3351973"/>
            <a:ext cx="1897707" cy="612648"/>
          </a:xfrm>
          <a:prstGeom prst="wedgeRectCallout">
            <a:avLst>
              <a:gd name="adj1" fmla="val -90640"/>
              <a:gd name="adj2" fmla="val 534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t>Richiede</a:t>
            </a:r>
            <a:br>
              <a:rPr lang="it-IT" sz="1400" dirty="0" smtClean="0"/>
            </a:br>
            <a:r>
              <a:rPr lang="it-IT" sz="1400" dirty="0" smtClean="0"/>
              <a:t>Windows 10 Enterprise</a:t>
            </a:r>
            <a:endParaRPr lang="it-IT" sz="1400" dirty="0"/>
          </a:p>
        </p:txBody>
      </p:sp>
    </p:spTree>
    <p:extLst>
      <p:ext uri="{BB962C8B-B14F-4D97-AF65-F5344CB8AC3E}">
        <p14:creationId xmlns:p14="http://schemas.microsoft.com/office/powerpoint/2010/main" val="2471441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Device Guard</a:t>
            </a:r>
          </a:p>
        </p:txBody>
      </p:sp>
      <p:grpSp>
        <p:nvGrpSpPr>
          <p:cNvPr id="23" name="Gruppo 22"/>
          <p:cNvGrpSpPr/>
          <p:nvPr/>
        </p:nvGrpSpPr>
        <p:grpSpPr>
          <a:xfrm>
            <a:off x="44994" y="3807919"/>
            <a:ext cx="9054013" cy="1123724"/>
            <a:chOff x="49328" y="3759127"/>
            <a:chExt cx="9054013" cy="1123724"/>
          </a:xfrm>
        </p:grpSpPr>
        <p:grpSp>
          <p:nvGrpSpPr>
            <p:cNvPr id="6" name="Group 3"/>
            <p:cNvGrpSpPr>
              <a:grpSpLocks noChangeAspect="1"/>
            </p:cNvGrpSpPr>
            <p:nvPr/>
          </p:nvGrpSpPr>
          <p:grpSpPr>
            <a:xfrm>
              <a:off x="72517" y="4111041"/>
              <a:ext cx="9000000" cy="515933"/>
              <a:chOff x="766599" y="5508628"/>
              <a:chExt cx="11130985" cy="638097"/>
            </a:xfrm>
          </p:grpSpPr>
          <p:sp>
            <p:nvSpPr>
              <p:cNvPr id="12" name="Freeform 5"/>
              <p:cNvSpPr/>
              <p:nvPr/>
            </p:nvSpPr>
            <p:spPr>
              <a:xfrm>
                <a:off x="766599" y="5508628"/>
                <a:ext cx="1595242" cy="638097"/>
              </a:xfrm>
              <a:custGeom>
                <a:avLst/>
                <a:gdLst>
                  <a:gd name="connsiteX0" fmla="*/ 0 w 1595242"/>
                  <a:gd name="connsiteY0" fmla="*/ 0 h 638097"/>
                  <a:gd name="connsiteX1" fmla="*/ 1276194 w 1595242"/>
                  <a:gd name="connsiteY1" fmla="*/ 0 h 638097"/>
                  <a:gd name="connsiteX2" fmla="*/ 1595242 w 1595242"/>
                  <a:gd name="connsiteY2" fmla="*/ 319049 h 638097"/>
                  <a:gd name="connsiteX3" fmla="*/ 1276194 w 1595242"/>
                  <a:gd name="connsiteY3" fmla="*/ 638097 h 638097"/>
                  <a:gd name="connsiteX4" fmla="*/ 0 w 1595242"/>
                  <a:gd name="connsiteY4" fmla="*/ 638097 h 638097"/>
                  <a:gd name="connsiteX5" fmla="*/ 319049 w 1595242"/>
                  <a:gd name="connsiteY5" fmla="*/ 319049 h 638097"/>
                  <a:gd name="connsiteX6" fmla="*/ 0 w 1595242"/>
                  <a:gd name="connsiteY6" fmla="*/ 0 h 6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242" h="638097">
                    <a:moveTo>
                      <a:pt x="0" y="0"/>
                    </a:moveTo>
                    <a:lnTo>
                      <a:pt x="1276194" y="0"/>
                    </a:lnTo>
                    <a:lnTo>
                      <a:pt x="1595242" y="319049"/>
                    </a:lnTo>
                    <a:lnTo>
                      <a:pt x="1276194" y="638097"/>
                    </a:lnTo>
                    <a:lnTo>
                      <a:pt x="0" y="638097"/>
                    </a:lnTo>
                    <a:lnTo>
                      <a:pt x="319049" y="31904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0" tIns="17336" rIns="0" bIns="17336" numCol="1" spcCol="1270" anchor="ctr" anchorCtr="0">
                <a:noAutofit/>
              </a:bodyPr>
              <a:lstStyle/>
              <a:p>
                <a:pPr algn="ctr" defTabSz="577850">
                  <a:lnSpc>
                    <a:spcPct val="90000"/>
                  </a:lnSpc>
                  <a:spcBef>
                    <a:spcPct val="0"/>
                  </a:spcBef>
                  <a:spcAft>
                    <a:spcPct val="35000"/>
                  </a:spcAft>
                </a:pPr>
                <a:r>
                  <a:rPr lang="en-US" sz="1100" dirty="0" smtClean="0">
                    <a:solidFill>
                      <a:srgbClr val="FFFFFF"/>
                    </a:solidFill>
                  </a:rPr>
                  <a:t>ROM/Fuses</a:t>
                </a:r>
                <a:endParaRPr lang="en-US" sz="1100" dirty="0">
                  <a:solidFill>
                    <a:srgbClr val="FFFFFF"/>
                  </a:solidFill>
                </a:endParaRPr>
              </a:p>
            </p:txBody>
          </p:sp>
          <p:sp>
            <p:nvSpPr>
              <p:cNvPr id="13" name="Freeform 6"/>
              <p:cNvSpPr/>
              <p:nvPr/>
            </p:nvSpPr>
            <p:spPr>
              <a:xfrm>
                <a:off x="2202317" y="5508628"/>
                <a:ext cx="1595242" cy="638097"/>
              </a:xfrm>
              <a:custGeom>
                <a:avLst/>
                <a:gdLst>
                  <a:gd name="connsiteX0" fmla="*/ 0 w 1595242"/>
                  <a:gd name="connsiteY0" fmla="*/ 0 h 638097"/>
                  <a:gd name="connsiteX1" fmla="*/ 1276194 w 1595242"/>
                  <a:gd name="connsiteY1" fmla="*/ 0 h 638097"/>
                  <a:gd name="connsiteX2" fmla="*/ 1595242 w 1595242"/>
                  <a:gd name="connsiteY2" fmla="*/ 319049 h 638097"/>
                  <a:gd name="connsiteX3" fmla="*/ 1276194 w 1595242"/>
                  <a:gd name="connsiteY3" fmla="*/ 638097 h 638097"/>
                  <a:gd name="connsiteX4" fmla="*/ 0 w 1595242"/>
                  <a:gd name="connsiteY4" fmla="*/ 638097 h 638097"/>
                  <a:gd name="connsiteX5" fmla="*/ 319049 w 1595242"/>
                  <a:gd name="connsiteY5" fmla="*/ 319049 h 638097"/>
                  <a:gd name="connsiteX6" fmla="*/ 0 w 1595242"/>
                  <a:gd name="connsiteY6" fmla="*/ 0 h 6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242" h="638097">
                    <a:moveTo>
                      <a:pt x="0" y="0"/>
                    </a:moveTo>
                    <a:lnTo>
                      <a:pt x="1276194" y="0"/>
                    </a:lnTo>
                    <a:lnTo>
                      <a:pt x="1595242" y="319049"/>
                    </a:lnTo>
                    <a:lnTo>
                      <a:pt x="1276194" y="638097"/>
                    </a:lnTo>
                    <a:lnTo>
                      <a:pt x="0" y="638097"/>
                    </a:lnTo>
                    <a:lnTo>
                      <a:pt x="319049" y="31904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0" tIns="17336" rIns="0" bIns="17336" numCol="1" spcCol="1270" anchor="ctr" anchorCtr="0">
                <a:noAutofit/>
              </a:bodyPr>
              <a:lstStyle/>
              <a:p>
                <a:pPr algn="ctr" defTabSz="577850">
                  <a:lnSpc>
                    <a:spcPct val="90000"/>
                  </a:lnSpc>
                  <a:spcBef>
                    <a:spcPct val="0"/>
                  </a:spcBef>
                  <a:spcAft>
                    <a:spcPct val="35000"/>
                  </a:spcAft>
                </a:pPr>
                <a:r>
                  <a:rPr lang="en-US" sz="1100" dirty="0" err="1">
                    <a:solidFill>
                      <a:srgbClr val="FFFFFF"/>
                    </a:solidFill>
                  </a:rPr>
                  <a:t>Bootloaders</a:t>
                </a:r>
                <a:endParaRPr lang="en-US" sz="1100" dirty="0">
                  <a:solidFill>
                    <a:srgbClr val="FFFFFF"/>
                  </a:solidFill>
                </a:endParaRPr>
              </a:p>
            </p:txBody>
          </p:sp>
          <p:sp>
            <p:nvSpPr>
              <p:cNvPr id="14" name="Freeform 9"/>
              <p:cNvSpPr/>
              <p:nvPr/>
            </p:nvSpPr>
            <p:spPr>
              <a:xfrm>
                <a:off x="3638035" y="5508628"/>
                <a:ext cx="1595242" cy="638097"/>
              </a:xfrm>
              <a:custGeom>
                <a:avLst/>
                <a:gdLst>
                  <a:gd name="connsiteX0" fmla="*/ 0 w 1595242"/>
                  <a:gd name="connsiteY0" fmla="*/ 0 h 638097"/>
                  <a:gd name="connsiteX1" fmla="*/ 1276194 w 1595242"/>
                  <a:gd name="connsiteY1" fmla="*/ 0 h 638097"/>
                  <a:gd name="connsiteX2" fmla="*/ 1595242 w 1595242"/>
                  <a:gd name="connsiteY2" fmla="*/ 319049 h 638097"/>
                  <a:gd name="connsiteX3" fmla="*/ 1276194 w 1595242"/>
                  <a:gd name="connsiteY3" fmla="*/ 638097 h 638097"/>
                  <a:gd name="connsiteX4" fmla="*/ 0 w 1595242"/>
                  <a:gd name="connsiteY4" fmla="*/ 638097 h 638097"/>
                  <a:gd name="connsiteX5" fmla="*/ 319049 w 1595242"/>
                  <a:gd name="connsiteY5" fmla="*/ 319049 h 638097"/>
                  <a:gd name="connsiteX6" fmla="*/ 0 w 1595242"/>
                  <a:gd name="connsiteY6" fmla="*/ 0 h 6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242" h="638097">
                    <a:moveTo>
                      <a:pt x="0" y="0"/>
                    </a:moveTo>
                    <a:lnTo>
                      <a:pt x="1276194" y="0"/>
                    </a:lnTo>
                    <a:lnTo>
                      <a:pt x="1595242" y="319049"/>
                    </a:lnTo>
                    <a:lnTo>
                      <a:pt x="1276194" y="638097"/>
                    </a:lnTo>
                    <a:lnTo>
                      <a:pt x="0" y="638097"/>
                    </a:lnTo>
                    <a:lnTo>
                      <a:pt x="319049" y="319049"/>
                    </a:lnTo>
                    <a:lnTo>
                      <a:pt x="0"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367055" tIns="16002" rIns="335050" bIns="16002" numCol="1" spcCol="1270" anchor="ctr" anchorCtr="0">
                <a:noAutofit/>
              </a:bodyPr>
              <a:lstStyle/>
              <a:p>
                <a:pPr algn="ctr" defTabSz="533400">
                  <a:lnSpc>
                    <a:spcPct val="90000"/>
                  </a:lnSpc>
                  <a:spcBef>
                    <a:spcPct val="0"/>
                  </a:spcBef>
                  <a:spcAft>
                    <a:spcPct val="35000"/>
                  </a:spcAft>
                </a:pPr>
                <a:r>
                  <a:rPr lang="en-US" sz="1100" dirty="0" smtClean="0">
                    <a:solidFill>
                      <a:srgbClr val="FFFFFF"/>
                    </a:solidFill>
                    <a:cs typeface="Segoe UI" pitchFamily="34" charset="0"/>
                  </a:rPr>
                  <a:t>Native</a:t>
                </a:r>
                <a:r>
                  <a:rPr lang="en-US" sz="1000" dirty="0" smtClean="0">
                    <a:solidFill>
                      <a:srgbClr val="FFFFFF"/>
                    </a:solidFill>
                    <a:cs typeface="Segoe UI" pitchFamily="34" charset="0"/>
                  </a:rPr>
                  <a:t> UEFI</a:t>
                </a:r>
                <a:endParaRPr lang="en-US" sz="1000" dirty="0">
                  <a:solidFill>
                    <a:srgbClr val="FFFFFF"/>
                  </a:solidFill>
                  <a:cs typeface="Segoe UI" pitchFamily="34" charset="0"/>
                </a:endParaRPr>
              </a:p>
            </p:txBody>
          </p:sp>
          <p:sp>
            <p:nvSpPr>
              <p:cNvPr id="15" name="Freeform 11"/>
              <p:cNvSpPr/>
              <p:nvPr/>
            </p:nvSpPr>
            <p:spPr>
              <a:xfrm>
                <a:off x="5073753" y="5508628"/>
                <a:ext cx="1595242" cy="638097"/>
              </a:xfrm>
              <a:custGeom>
                <a:avLst/>
                <a:gdLst>
                  <a:gd name="connsiteX0" fmla="*/ 0 w 1595242"/>
                  <a:gd name="connsiteY0" fmla="*/ 0 h 638097"/>
                  <a:gd name="connsiteX1" fmla="*/ 1276194 w 1595242"/>
                  <a:gd name="connsiteY1" fmla="*/ 0 h 638097"/>
                  <a:gd name="connsiteX2" fmla="*/ 1595242 w 1595242"/>
                  <a:gd name="connsiteY2" fmla="*/ 319049 h 638097"/>
                  <a:gd name="connsiteX3" fmla="*/ 1276194 w 1595242"/>
                  <a:gd name="connsiteY3" fmla="*/ 638097 h 638097"/>
                  <a:gd name="connsiteX4" fmla="*/ 0 w 1595242"/>
                  <a:gd name="connsiteY4" fmla="*/ 638097 h 638097"/>
                  <a:gd name="connsiteX5" fmla="*/ 319049 w 1595242"/>
                  <a:gd name="connsiteY5" fmla="*/ 319049 h 638097"/>
                  <a:gd name="connsiteX6" fmla="*/ 0 w 1595242"/>
                  <a:gd name="connsiteY6" fmla="*/ 0 h 6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242" h="638097">
                    <a:moveTo>
                      <a:pt x="0" y="0"/>
                    </a:moveTo>
                    <a:lnTo>
                      <a:pt x="1276194" y="0"/>
                    </a:lnTo>
                    <a:lnTo>
                      <a:pt x="1595242" y="319049"/>
                    </a:lnTo>
                    <a:lnTo>
                      <a:pt x="1276194" y="638097"/>
                    </a:lnTo>
                    <a:lnTo>
                      <a:pt x="0" y="638097"/>
                    </a:lnTo>
                    <a:lnTo>
                      <a:pt x="319049" y="319049"/>
                    </a:lnTo>
                    <a:lnTo>
                      <a:pt x="0"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367055" tIns="16002" rIns="335050" bIns="16002" numCol="1" spcCol="1270" anchor="ctr" anchorCtr="0">
                <a:noAutofit/>
              </a:bodyPr>
              <a:lstStyle/>
              <a:p>
                <a:pPr algn="ctr" defTabSz="533400">
                  <a:lnSpc>
                    <a:spcPct val="90000"/>
                  </a:lnSpc>
                  <a:spcBef>
                    <a:spcPct val="0"/>
                  </a:spcBef>
                  <a:spcAft>
                    <a:spcPct val="35000"/>
                  </a:spcAft>
                </a:pPr>
                <a:r>
                  <a:rPr lang="en-US" sz="1100" dirty="0" smtClean="0">
                    <a:solidFill>
                      <a:srgbClr val="FFFFFF"/>
                    </a:solidFill>
                    <a:cs typeface="Segoe UI" pitchFamily="34" charset="0"/>
                  </a:rPr>
                  <a:t>Windows</a:t>
                </a:r>
              </a:p>
              <a:p>
                <a:pPr algn="ctr" defTabSz="533400">
                  <a:lnSpc>
                    <a:spcPct val="90000"/>
                  </a:lnSpc>
                  <a:spcBef>
                    <a:spcPct val="0"/>
                  </a:spcBef>
                  <a:spcAft>
                    <a:spcPct val="35000"/>
                  </a:spcAft>
                </a:pPr>
                <a:r>
                  <a:rPr lang="en-US" sz="1100" dirty="0" smtClean="0">
                    <a:solidFill>
                      <a:srgbClr val="FFFFFF"/>
                    </a:solidFill>
                    <a:cs typeface="Segoe UI" pitchFamily="34" charset="0"/>
                  </a:rPr>
                  <a:t>OS Loader</a:t>
                </a:r>
                <a:endParaRPr lang="en-US" sz="1100" dirty="0">
                  <a:solidFill>
                    <a:srgbClr val="FFFFFF"/>
                  </a:solidFill>
                  <a:cs typeface="Segoe UI" pitchFamily="34" charset="0"/>
                </a:endParaRPr>
              </a:p>
            </p:txBody>
          </p:sp>
          <p:sp>
            <p:nvSpPr>
              <p:cNvPr id="16" name="Freeform 12"/>
              <p:cNvSpPr/>
              <p:nvPr/>
            </p:nvSpPr>
            <p:spPr>
              <a:xfrm>
                <a:off x="6509471" y="5508628"/>
                <a:ext cx="1595242" cy="638097"/>
              </a:xfrm>
              <a:custGeom>
                <a:avLst/>
                <a:gdLst>
                  <a:gd name="connsiteX0" fmla="*/ 0 w 1595242"/>
                  <a:gd name="connsiteY0" fmla="*/ 0 h 638097"/>
                  <a:gd name="connsiteX1" fmla="*/ 1276194 w 1595242"/>
                  <a:gd name="connsiteY1" fmla="*/ 0 h 638097"/>
                  <a:gd name="connsiteX2" fmla="*/ 1595242 w 1595242"/>
                  <a:gd name="connsiteY2" fmla="*/ 319049 h 638097"/>
                  <a:gd name="connsiteX3" fmla="*/ 1276194 w 1595242"/>
                  <a:gd name="connsiteY3" fmla="*/ 638097 h 638097"/>
                  <a:gd name="connsiteX4" fmla="*/ 0 w 1595242"/>
                  <a:gd name="connsiteY4" fmla="*/ 638097 h 638097"/>
                  <a:gd name="connsiteX5" fmla="*/ 319049 w 1595242"/>
                  <a:gd name="connsiteY5" fmla="*/ 319049 h 638097"/>
                  <a:gd name="connsiteX6" fmla="*/ 0 w 1595242"/>
                  <a:gd name="connsiteY6" fmla="*/ 0 h 6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242" h="638097">
                    <a:moveTo>
                      <a:pt x="0" y="0"/>
                    </a:moveTo>
                    <a:lnTo>
                      <a:pt x="1276194" y="0"/>
                    </a:lnTo>
                    <a:lnTo>
                      <a:pt x="1595242" y="319049"/>
                    </a:lnTo>
                    <a:lnTo>
                      <a:pt x="1276194" y="638097"/>
                    </a:lnTo>
                    <a:lnTo>
                      <a:pt x="0" y="638097"/>
                    </a:lnTo>
                    <a:lnTo>
                      <a:pt x="319049" y="319049"/>
                    </a:lnTo>
                    <a:lnTo>
                      <a:pt x="0"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363055" tIns="14669" rIns="333717" bIns="14669" numCol="1" spcCol="1270" anchor="ctr" anchorCtr="0">
                <a:noAutofit/>
              </a:bodyPr>
              <a:lstStyle/>
              <a:p>
                <a:pPr algn="ctr" defTabSz="488950">
                  <a:lnSpc>
                    <a:spcPct val="90000"/>
                  </a:lnSpc>
                  <a:spcBef>
                    <a:spcPct val="0"/>
                  </a:spcBef>
                  <a:spcAft>
                    <a:spcPct val="35000"/>
                  </a:spcAft>
                </a:pPr>
                <a:r>
                  <a:rPr lang="en-US" sz="1050" dirty="0" smtClean="0">
                    <a:solidFill>
                      <a:srgbClr val="FFFFFF"/>
                    </a:solidFill>
                    <a:cs typeface="Segoe UI" pitchFamily="34" charset="0"/>
                  </a:rPr>
                  <a:t>Windows Kernel and Drivers</a:t>
                </a:r>
                <a:endParaRPr lang="en-US" sz="1050" dirty="0">
                  <a:solidFill>
                    <a:srgbClr val="FFFFFF"/>
                  </a:solidFill>
                  <a:cs typeface="Segoe UI" pitchFamily="34" charset="0"/>
                </a:endParaRPr>
              </a:p>
            </p:txBody>
          </p:sp>
          <p:sp>
            <p:nvSpPr>
              <p:cNvPr id="17" name="Freeform 13"/>
              <p:cNvSpPr/>
              <p:nvPr/>
            </p:nvSpPr>
            <p:spPr>
              <a:xfrm>
                <a:off x="7945190" y="5508628"/>
                <a:ext cx="1595242" cy="638097"/>
              </a:xfrm>
              <a:custGeom>
                <a:avLst/>
                <a:gdLst>
                  <a:gd name="connsiteX0" fmla="*/ 0 w 1595242"/>
                  <a:gd name="connsiteY0" fmla="*/ 0 h 638097"/>
                  <a:gd name="connsiteX1" fmla="*/ 1276194 w 1595242"/>
                  <a:gd name="connsiteY1" fmla="*/ 0 h 638097"/>
                  <a:gd name="connsiteX2" fmla="*/ 1595242 w 1595242"/>
                  <a:gd name="connsiteY2" fmla="*/ 319049 h 638097"/>
                  <a:gd name="connsiteX3" fmla="*/ 1276194 w 1595242"/>
                  <a:gd name="connsiteY3" fmla="*/ 638097 h 638097"/>
                  <a:gd name="connsiteX4" fmla="*/ 0 w 1595242"/>
                  <a:gd name="connsiteY4" fmla="*/ 638097 h 638097"/>
                  <a:gd name="connsiteX5" fmla="*/ 319049 w 1595242"/>
                  <a:gd name="connsiteY5" fmla="*/ 319049 h 638097"/>
                  <a:gd name="connsiteX6" fmla="*/ 0 w 1595242"/>
                  <a:gd name="connsiteY6" fmla="*/ 0 h 6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242" h="638097">
                    <a:moveTo>
                      <a:pt x="0" y="0"/>
                    </a:moveTo>
                    <a:lnTo>
                      <a:pt x="1276194" y="0"/>
                    </a:lnTo>
                    <a:lnTo>
                      <a:pt x="1595242" y="319049"/>
                    </a:lnTo>
                    <a:lnTo>
                      <a:pt x="1276194" y="638097"/>
                    </a:lnTo>
                    <a:lnTo>
                      <a:pt x="0" y="638097"/>
                    </a:lnTo>
                    <a:lnTo>
                      <a:pt x="319049" y="319049"/>
                    </a:lnTo>
                    <a:lnTo>
                      <a:pt x="0"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367055" tIns="16002" rIns="335050" bIns="16002" numCol="1" spcCol="1270" anchor="ctr" anchorCtr="0">
                <a:noAutofit/>
              </a:bodyPr>
              <a:lstStyle/>
              <a:p>
                <a:pPr algn="ctr" defTabSz="533400">
                  <a:lnSpc>
                    <a:spcPct val="90000"/>
                  </a:lnSpc>
                  <a:spcBef>
                    <a:spcPct val="0"/>
                  </a:spcBef>
                  <a:spcAft>
                    <a:spcPct val="35000"/>
                  </a:spcAft>
                </a:pPr>
                <a:r>
                  <a:rPr lang="en-US" sz="1100" dirty="0" smtClean="0">
                    <a:solidFill>
                      <a:srgbClr val="FFFFFF"/>
                    </a:solidFill>
                    <a:cs typeface="Segoe UI" pitchFamily="34" charset="0"/>
                  </a:rPr>
                  <a:t>3</a:t>
                </a:r>
                <a:r>
                  <a:rPr lang="en-US" sz="1100" baseline="30000" dirty="0" smtClean="0">
                    <a:solidFill>
                      <a:srgbClr val="FFFFFF"/>
                    </a:solidFill>
                    <a:cs typeface="Segoe UI" pitchFamily="34" charset="0"/>
                  </a:rPr>
                  <a:t>rd</a:t>
                </a:r>
                <a:r>
                  <a:rPr lang="en-US" sz="1100" dirty="0" smtClean="0">
                    <a:solidFill>
                      <a:srgbClr val="FFFFFF"/>
                    </a:solidFill>
                    <a:cs typeface="Segoe UI" pitchFamily="34" charset="0"/>
                  </a:rPr>
                  <a:t> Party Drivers</a:t>
                </a:r>
                <a:endParaRPr lang="en-US" sz="1100" dirty="0">
                  <a:solidFill>
                    <a:srgbClr val="FFFFFF"/>
                  </a:solidFill>
                  <a:cs typeface="Segoe UI" pitchFamily="34" charset="0"/>
                </a:endParaRPr>
              </a:p>
            </p:txBody>
          </p:sp>
          <p:sp>
            <p:nvSpPr>
              <p:cNvPr id="18" name="Freeform 14"/>
              <p:cNvSpPr/>
              <p:nvPr/>
            </p:nvSpPr>
            <p:spPr>
              <a:xfrm>
                <a:off x="9380908" y="5508628"/>
                <a:ext cx="2516676" cy="638097"/>
              </a:xfrm>
              <a:custGeom>
                <a:avLst/>
                <a:gdLst>
                  <a:gd name="connsiteX0" fmla="*/ 0 w 1595242"/>
                  <a:gd name="connsiteY0" fmla="*/ 0 h 638097"/>
                  <a:gd name="connsiteX1" fmla="*/ 1276194 w 1595242"/>
                  <a:gd name="connsiteY1" fmla="*/ 0 h 638097"/>
                  <a:gd name="connsiteX2" fmla="*/ 1595242 w 1595242"/>
                  <a:gd name="connsiteY2" fmla="*/ 319049 h 638097"/>
                  <a:gd name="connsiteX3" fmla="*/ 1276194 w 1595242"/>
                  <a:gd name="connsiteY3" fmla="*/ 638097 h 638097"/>
                  <a:gd name="connsiteX4" fmla="*/ 0 w 1595242"/>
                  <a:gd name="connsiteY4" fmla="*/ 638097 h 638097"/>
                  <a:gd name="connsiteX5" fmla="*/ 319049 w 1595242"/>
                  <a:gd name="connsiteY5" fmla="*/ 319049 h 638097"/>
                  <a:gd name="connsiteX6" fmla="*/ 0 w 1595242"/>
                  <a:gd name="connsiteY6" fmla="*/ 0 h 6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242" h="638097">
                    <a:moveTo>
                      <a:pt x="0" y="0"/>
                    </a:moveTo>
                    <a:lnTo>
                      <a:pt x="1276194" y="0"/>
                    </a:lnTo>
                    <a:lnTo>
                      <a:pt x="1595242" y="319049"/>
                    </a:lnTo>
                    <a:lnTo>
                      <a:pt x="1276194" y="638097"/>
                    </a:lnTo>
                    <a:lnTo>
                      <a:pt x="0" y="638097"/>
                    </a:lnTo>
                    <a:lnTo>
                      <a:pt x="319049" y="319049"/>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367055" tIns="16002" rIns="335050" bIns="16002" numCol="1" spcCol="1270" anchor="ctr" anchorCtr="0">
                <a:noAutofit/>
              </a:bodyPr>
              <a:lstStyle/>
              <a:p>
                <a:pPr algn="ctr" defTabSz="533400">
                  <a:lnSpc>
                    <a:spcPct val="90000"/>
                  </a:lnSpc>
                  <a:spcBef>
                    <a:spcPct val="0"/>
                  </a:spcBef>
                  <a:spcAft>
                    <a:spcPct val="35000"/>
                  </a:spcAft>
                </a:pPr>
                <a:r>
                  <a:rPr lang="en-US" sz="1100" dirty="0" smtClean="0">
                    <a:solidFill>
                      <a:srgbClr val="FFFFFF"/>
                    </a:solidFill>
                  </a:rPr>
                  <a:t>User mode code (apps, etc.)</a:t>
                </a:r>
                <a:endParaRPr lang="en-US" sz="1100" dirty="0">
                  <a:solidFill>
                    <a:srgbClr val="FFFFFF"/>
                  </a:solidFill>
                </a:endParaRPr>
              </a:p>
            </p:txBody>
          </p:sp>
        </p:grpSp>
        <p:sp>
          <p:nvSpPr>
            <p:cNvPr id="7" name="Rounded Rectangle 18"/>
            <p:cNvSpPr/>
            <p:nvPr/>
          </p:nvSpPr>
          <p:spPr bwMode="auto">
            <a:xfrm>
              <a:off x="4092029" y="3771114"/>
              <a:ext cx="2912788" cy="1111737"/>
            </a:xfrm>
            <a:prstGeom prst="roundRect">
              <a:avLst/>
            </a:prstGeom>
            <a:solidFill>
              <a:schemeClr val="tx1">
                <a:alpha val="0"/>
              </a:schemeClr>
            </a:solidFill>
            <a:ln w="952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algn="ctr" defTabSz="932290" fontAlgn="base">
                <a:spcBef>
                  <a:spcPct val="0"/>
                </a:spcBef>
                <a:spcAft>
                  <a:spcPct val="0"/>
                </a:spcAft>
              </a:pPr>
              <a:r>
                <a:rPr lang="en-US" sz="1200" b="1" spc="-51" dirty="0">
                  <a:solidFill>
                    <a:schemeClr val="tx1"/>
                  </a:solidFill>
                  <a:ea typeface="Segoe UI" pitchFamily="34" charset="0"/>
                  <a:cs typeface="Segoe UI" pitchFamily="34" charset="0"/>
                </a:rPr>
                <a:t>KMCI</a:t>
              </a:r>
            </a:p>
            <a:p>
              <a:pPr algn="ctr" defTabSz="932290" fontAlgn="base">
                <a:spcBef>
                  <a:spcPct val="0"/>
                </a:spcBef>
                <a:spcAft>
                  <a:spcPct val="0"/>
                </a:spcAft>
              </a:pPr>
              <a:endParaRPr lang="en-US" sz="1200" b="1" spc="-51" dirty="0">
                <a:solidFill>
                  <a:prstClr val="white"/>
                </a:solidFill>
                <a:ea typeface="Segoe UI" pitchFamily="34" charset="0"/>
                <a:cs typeface="Segoe UI" pitchFamily="34" charset="0"/>
              </a:endParaRPr>
            </a:p>
            <a:p>
              <a:pPr algn="ctr" defTabSz="932290" fontAlgn="base">
                <a:spcBef>
                  <a:spcPct val="0"/>
                </a:spcBef>
                <a:spcAft>
                  <a:spcPct val="0"/>
                </a:spcAft>
              </a:pPr>
              <a:endParaRPr lang="en-US" sz="1200" b="1" spc="-51" dirty="0">
                <a:solidFill>
                  <a:prstClr val="white"/>
                </a:solidFill>
                <a:ea typeface="Segoe UI" pitchFamily="34" charset="0"/>
                <a:cs typeface="Segoe UI" pitchFamily="34" charset="0"/>
              </a:endParaRPr>
            </a:p>
            <a:p>
              <a:pPr algn="ctr" defTabSz="932290" fontAlgn="base">
                <a:spcBef>
                  <a:spcPct val="0"/>
                </a:spcBef>
                <a:spcAft>
                  <a:spcPct val="0"/>
                </a:spcAft>
              </a:pPr>
              <a:endParaRPr lang="en-US" sz="1200" b="1" spc="-51" dirty="0">
                <a:solidFill>
                  <a:prstClr val="white"/>
                </a:solidFill>
                <a:ea typeface="Segoe UI" pitchFamily="34" charset="0"/>
                <a:cs typeface="Segoe UI" pitchFamily="34" charset="0"/>
              </a:endParaRPr>
            </a:p>
          </p:txBody>
        </p:sp>
        <p:sp>
          <p:nvSpPr>
            <p:cNvPr id="8" name="Rounded Rectangle 17"/>
            <p:cNvSpPr/>
            <p:nvPr/>
          </p:nvSpPr>
          <p:spPr bwMode="auto">
            <a:xfrm>
              <a:off x="2734961" y="3771114"/>
              <a:ext cx="1357068" cy="1111737"/>
            </a:xfrm>
            <a:prstGeom prst="roundRect">
              <a:avLst/>
            </a:prstGeom>
            <a:solidFill>
              <a:schemeClr val="tx1">
                <a:alpha val="0"/>
              </a:schemeClr>
            </a:solidFill>
            <a:ln w="952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algn="ctr" defTabSz="932290" fontAlgn="base">
                <a:spcBef>
                  <a:spcPct val="0"/>
                </a:spcBef>
                <a:spcAft>
                  <a:spcPct val="0"/>
                </a:spcAft>
              </a:pPr>
              <a:r>
                <a:rPr lang="en-US" sz="1200" b="1" spc="-51" dirty="0">
                  <a:solidFill>
                    <a:schemeClr val="tx1"/>
                  </a:solidFill>
                  <a:ea typeface="Segoe UI" pitchFamily="34" charset="0"/>
                  <a:cs typeface="Segoe UI" pitchFamily="34" charset="0"/>
                </a:rPr>
                <a:t>UEFI Secure Boot</a:t>
              </a:r>
            </a:p>
            <a:p>
              <a:pPr algn="ctr" defTabSz="932290" fontAlgn="base">
                <a:spcBef>
                  <a:spcPct val="0"/>
                </a:spcBef>
                <a:spcAft>
                  <a:spcPct val="0"/>
                </a:spcAft>
              </a:pPr>
              <a:endParaRPr lang="en-US" sz="1200" b="1" spc="-51" dirty="0">
                <a:solidFill>
                  <a:prstClr val="white"/>
                </a:solidFill>
                <a:ea typeface="Segoe UI" pitchFamily="34" charset="0"/>
                <a:cs typeface="Segoe UI" pitchFamily="34" charset="0"/>
              </a:endParaRPr>
            </a:p>
            <a:p>
              <a:pPr algn="ctr" defTabSz="932290" fontAlgn="base">
                <a:spcBef>
                  <a:spcPct val="0"/>
                </a:spcBef>
                <a:spcAft>
                  <a:spcPct val="0"/>
                </a:spcAft>
              </a:pPr>
              <a:endParaRPr lang="en-US" sz="1200" b="1" spc="-51" dirty="0">
                <a:solidFill>
                  <a:prstClr val="white"/>
                </a:solidFill>
                <a:ea typeface="Segoe UI" pitchFamily="34" charset="0"/>
                <a:cs typeface="Segoe UI" pitchFamily="34" charset="0"/>
              </a:endParaRPr>
            </a:p>
            <a:p>
              <a:pPr algn="ctr" defTabSz="932290" fontAlgn="base">
                <a:spcBef>
                  <a:spcPct val="0"/>
                </a:spcBef>
                <a:spcAft>
                  <a:spcPct val="0"/>
                </a:spcAft>
              </a:pPr>
              <a:endParaRPr lang="en-US" sz="1200" b="1" spc="-51" dirty="0">
                <a:solidFill>
                  <a:prstClr val="white"/>
                </a:solidFill>
                <a:ea typeface="Segoe UI" pitchFamily="34" charset="0"/>
                <a:cs typeface="Segoe UI" pitchFamily="34" charset="0"/>
              </a:endParaRPr>
            </a:p>
          </p:txBody>
        </p:sp>
        <p:sp>
          <p:nvSpPr>
            <p:cNvPr id="9" name="Rounded Rectangle 7"/>
            <p:cNvSpPr/>
            <p:nvPr/>
          </p:nvSpPr>
          <p:spPr bwMode="auto">
            <a:xfrm>
              <a:off x="7004817" y="3759127"/>
              <a:ext cx="1054524" cy="1111737"/>
            </a:xfrm>
            <a:prstGeom prst="roundRect">
              <a:avLst/>
            </a:prstGeom>
            <a:solidFill>
              <a:schemeClr val="tx1">
                <a:alpha val="0"/>
              </a:schemeClr>
            </a:solidFill>
            <a:ln w="952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algn="ctr" defTabSz="932290" fontAlgn="base">
                <a:spcBef>
                  <a:spcPct val="0"/>
                </a:spcBef>
                <a:spcAft>
                  <a:spcPct val="0"/>
                </a:spcAft>
              </a:pPr>
              <a:r>
                <a:rPr lang="en-US" sz="1200" b="1" spc="-51" dirty="0">
                  <a:solidFill>
                    <a:schemeClr val="tx1"/>
                  </a:solidFill>
                  <a:ea typeface="Segoe UI" pitchFamily="34" charset="0"/>
                  <a:cs typeface="Segoe UI" pitchFamily="34" charset="0"/>
                </a:rPr>
                <a:t>UMCI</a:t>
              </a:r>
            </a:p>
            <a:p>
              <a:pPr algn="ctr" defTabSz="932290" fontAlgn="base">
                <a:spcBef>
                  <a:spcPct val="0"/>
                </a:spcBef>
                <a:spcAft>
                  <a:spcPct val="0"/>
                </a:spcAft>
              </a:pPr>
              <a:endParaRPr lang="en-US" sz="1200" b="1" spc="-51" dirty="0">
                <a:solidFill>
                  <a:prstClr val="white"/>
                </a:solidFill>
                <a:ea typeface="Segoe UI" pitchFamily="34" charset="0"/>
                <a:cs typeface="Segoe UI" pitchFamily="34" charset="0"/>
              </a:endParaRPr>
            </a:p>
            <a:p>
              <a:pPr algn="ctr" defTabSz="932290" fontAlgn="base">
                <a:spcBef>
                  <a:spcPct val="0"/>
                </a:spcBef>
                <a:spcAft>
                  <a:spcPct val="0"/>
                </a:spcAft>
              </a:pPr>
              <a:endParaRPr lang="en-US" sz="1200" b="1" spc="-51" dirty="0">
                <a:solidFill>
                  <a:prstClr val="white"/>
                </a:solidFill>
                <a:ea typeface="Segoe UI" pitchFamily="34" charset="0"/>
                <a:cs typeface="Segoe UI" pitchFamily="34" charset="0"/>
              </a:endParaRPr>
            </a:p>
            <a:p>
              <a:pPr algn="ctr" defTabSz="932290" fontAlgn="base">
                <a:spcBef>
                  <a:spcPct val="0"/>
                </a:spcBef>
                <a:spcAft>
                  <a:spcPct val="0"/>
                </a:spcAft>
              </a:pPr>
              <a:endParaRPr lang="en-US" sz="1200" b="1" spc="-51" dirty="0">
                <a:solidFill>
                  <a:prstClr val="white"/>
                </a:solidFill>
                <a:ea typeface="Segoe UI" pitchFamily="34" charset="0"/>
                <a:cs typeface="Segoe UI" pitchFamily="34" charset="0"/>
              </a:endParaRPr>
            </a:p>
          </p:txBody>
        </p:sp>
        <p:sp>
          <p:nvSpPr>
            <p:cNvPr id="10" name="Rounded Rectangle 8"/>
            <p:cNvSpPr/>
            <p:nvPr/>
          </p:nvSpPr>
          <p:spPr bwMode="auto">
            <a:xfrm>
              <a:off x="49328" y="3771114"/>
              <a:ext cx="2685633" cy="1111737"/>
            </a:xfrm>
            <a:prstGeom prst="roundRect">
              <a:avLst/>
            </a:prstGeom>
            <a:solidFill>
              <a:schemeClr val="tx1">
                <a:alpha val="0"/>
              </a:schemeClr>
            </a:solidFill>
            <a:ln w="952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algn="ctr" defTabSz="932290" fontAlgn="base">
                <a:spcBef>
                  <a:spcPct val="0"/>
                </a:spcBef>
                <a:spcAft>
                  <a:spcPct val="0"/>
                </a:spcAft>
              </a:pPr>
              <a:r>
                <a:rPr lang="en-US" sz="1100" b="1" spc="-51" dirty="0">
                  <a:solidFill>
                    <a:schemeClr val="tx1"/>
                  </a:solidFill>
                  <a:ea typeface="Segoe UI" pitchFamily="34" charset="0"/>
                  <a:cs typeface="Segoe UI" pitchFamily="34" charset="0"/>
                </a:rPr>
                <a:t>Platform Secure Boot</a:t>
              </a:r>
              <a:endParaRPr lang="en-US" sz="1100" spc="-51" dirty="0">
                <a:solidFill>
                  <a:schemeClr val="tx1"/>
                </a:solidFill>
                <a:ea typeface="Segoe UI" pitchFamily="34" charset="0"/>
                <a:cs typeface="Segoe UI" pitchFamily="34" charset="0"/>
              </a:endParaRPr>
            </a:p>
          </p:txBody>
        </p:sp>
        <p:sp>
          <p:nvSpPr>
            <p:cNvPr id="11" name="Rounded Rectangle 20"/>
            <p:cNvSpPr/>
            <p:nvPr/>
          </p:nvSpPr>
          <p:spPr bwMode="auto">
            <a:xfrm>
              <a:off x="8059341" y="3759127"/>
              <a:ext cx="1044000" cy="1111737"/>
            </a:xfrm>
            <a:prstGeom prst="roundRect">
              <a:avLst/>
            </a:prstGeom>
            <a:solidFill>
              <a:schemeClr val="lt1">
                <a:alpha val="0"/>
              </a:schemeClr>
            </a:solidFill>
            <a:ln w="952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algn="ctr" defTabSz="932290" fontAlgn="base">
                <a:spcBef>
                  <a:spcPct val="0"/>
                </a:spcBef>
                <a:spcAft>
                  <a:spcPct val="0"/>
                </a:spcAft>
              </a:pPr>
              <a:r>
                <a:rPr lang="en-US" sz="1200" b="1" spc="-51" dirty="0" err="1" smtClean="0">
                  <a:solidFill>
                    <a:srgbClr val="FF0000"/>
                  </a:solidFill>
                  <a:ea typeface="Segoe UI" pitchFamily="34" charset="0"/>
                  <a:cs typeface="Segoe UI" pitchFamily="34" charset="0"/>
                </a:rPr>
                <a:t>AppLocker</a:t>
              </a:r>
              <a:endParaRPr lang="en-US" sz="1200" b="1" spc="-51" dirty="0">
                <a:solidFill>
                  <a:srgbClr val="FF0000"/>
                </a:solidFill>
                <a:ea typeface="Segoe UI" pitchFamily="34" charset="0"/>
                <a:cs typeface="Segoe UI" pitchFamily="34" charset="0"/>
              </a:endParaRPr>
            </a:p>
            <a:p>
              <a:pPr algn="ctr" defTabSz="932290" fontAlgn="base">
                <a:spcBef>
                  <a:spcPct val="0"/>
                </a:spcBef>
                <a:spcAft>
                  <a:spcPct val="0"/>
                </a:spcAft>
              </a:pPr>
              <a:endParaRPr lang="en-US" sz="1200" spc="-51" dirty="0">
                <a:solidFill>
                  <a:prstClr val="black"/>
                </a:solidFill>
                <a:ea typeface="Segoe UI" pitchFamily="34" charset="0"/>
                <a:cs typeface="Segoe UI" pitchFamily="34" charset="0"/>
              </a:endParaRPr>
            </a:p>
            <a:p>
              <a:pPr algn="ctr" defTabSz="932290" fontAlgn="base">
                <a:spcBef>
                  <a:spcPct val="0"/>
                </a:spcBef>
                <a:spcAft>
                  <a:spcPct val="0"/>
                </a:spcAft>
              </a:pPr>
              <a:endParaRPr lang="en-US" sz="1200" spc="-51" dirty="0">
                <a:solidFill>
                  <a:prstClr val="black"/>
                </a:solidFill>
                <a:ea typeface="Segoe UI" pitchFamily="34" charset="0"/>
                <a:cs typeface="Segoe UI" pitchFamily="34" charset="0"/>
              </a:endParaRPr>
            </a:p>
            <a:p>
              <a:pPr algn="ctr" defTabSz="932290" fontAlgn="base">
                <a:spcBef>
                  <a:spcPct val="0"/>
                </a:spcBef>
                <a:spcAft>
                  <a:spcPct val="0"/>
                </a:spcAft>
              </a:pPr>
              <a:endParaRPr lang="en-US" sz="1200" spc="-51" dirty="0">
                <a:solidFill>
                  <a:prstClr val="black"/>
                </a:solidFill>
                <a:ea typeface="Segoe UI" pitchFamily="34" charset="0"/>
                <a:cs typeface="Segoe UI" pitchFamily="34" charset="0"/>
              </a:endParaRPr>
            </a:p>
          </p:txBody>
        </p:sp>
      </p:grpSp>
      <p:sp>
        <p:nvSpPr>
          <p:cNvPr id="21" name="Figura a mano libera 20"/>
          <p:cNvSpPr>
            <a:spLocks/>
          </p:cNvSpPr>
          <p:nvPr/>
        </p:nvSpPr>
        <p:spPr>
          <a:xfrm>
            <a:off x="158667" y="983707"/>
            <a:ext cx="3929028" cy="1330605"/>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1600" b="1" dirty="0" smtClean="0"/>
              <a:t>Richiede Windows 10 Enterprise</a:t>
            </a:r>
            <a:endParaRPr lang="it-IT" sz="1600" b="1" dirty="0"/>
          </a:p>
          <a:p>
            <a:pPr marL="171450" indent="-171450">
              <a:buFont typeface="Arial" panose="020B0604020202020204" pitchFamily="34" charset="0"/>
              <a:buChar char="•"/>
            </a:pPr>
            <a:r>
              <a:rPr lang="en-US" sz="1200" dirty="0"/>
              <a:t>Hardware security</a:t>
            </a:r>
          </a:p>
          <a:p>
            <a:pPr marL="171450" indent="-171450">
              <a:buFont typeface="Arial" panose="020B0604020202020204" pitchFamily="34" charset="0"/>
              <a:buChar char="•"/>
            </a:pPr>
            <a:r>
              <a:rPr lang="en-US" sz="1200" dirty="0" smtClean="0"/>
              <a:t>Code integrity </a:t>
            </a:r>
            <a:r>
              <a:rPr lang="en-US" sz="1200" dirty="0" err="1" smtClean="0"/>
              <a:t>configurabile</a:t>
            </a:r>
            <a:endParaRPr lang="en-US" sz="1200" dirty="0"/>
          </a:p>
          <a:p>
            <a:pPr marL="171450" indent="-171450">
              <a:buFont typeface="Arial" panose="020B0604020202020204" pitchFamily="34" charset="0"/>
              <a:buChar char="•"/>
            </a:pPr>
            <a:r>
              <a:rPr lang="en-US" sz="1200" dirty="0"/>
              <a:t>Virtualization based security</a:t>
            </a:r>
          </a:p>
          <a:p>
            <a:pPr marL="171450" indent="-171450">
              <a:buFont typeface="Arial" panose="020B0604020202020204" pitchFamily="34" charset="0"/>
              <a:buChar char="•"/>
            </a:pPr>
            <a:r>
              <a:rPr lang="en-US" sz="1200" dirty="0" err="1" smtClean="0"/>
              <a:t>Protegge</a:t>
            </a:r>
            <a:r>
              <a:rPr lang="en-US" sz="1200" dirty="0" smtClean="0"/>
              <a:t> </a:t>
            </a:r>
            <a:r>
              <a:rPr lang="en-US" sz="1200" dirty="0" err="1" smtClean="0"/>
              <a:t>l’OS</a:t>
            </a:r>
            <a:r>
              <a:rPr lang="en-US" sz="1200" dirty="0" smtClean="0"/>
              <a:t> da admin/kernel </a:t>
            </a:r>
            <a:r>
              <a:rPr lang="en-US" sz="1200" dirty="0"/>
              <a:t>level malware</a:t>
            </a:r>
          </a:p>
          <a:p>
            <a:pPr marL="171450" indent="-171450">
              <a:buFont typeface="Arial" panose="020B0604020202020204" pitchFamily="34" charset="0"/>
              <a:buChar char="•"/>
            </a:pPr>
            <a:r>
              <a:rPr lang="en-US" sz="1200" dirty="0" err="1" smtClean="0"/>
              <a:t>Gestibile</a:t>
            </a:r>
            <a:r>
              <a:rPr lang="en-US" sz="1200" dirty="0" smtClean="0"/>
              <a:t> via </a:t>
            </a:r>
            <a:r>
              <a:rPr lang="en-US" sz="1200" dirty="0"/>
              <a:t>GP, </a:t>
            </a:r>
            <a:r>
              <a:rPr lang="en-US" sz="1200" dirty="0" smtClean="0"/>
              <a:t>MDM o </a:t>
            </a:r>
            <a:r>
              <a:rPr lang="en-US" sz="1200" dirty="0"/>
              <a:t>PowerShell</a:t>
            </a:r>
          </a:p>
        </p:txBody>
      </p:sp>
      <p:sp>
        <p:nvSpPr>
          <p:cNvPr id="22" name="Figura a mano libera 21"/>
          <p:cNvSpPr>
            <a:spLocks/>
          </p:cNvSpPr>
          <p:nvPr/>
        </p:nvSpPr>
        <p:spPr>
          <a:xfrm>
            <a:off x="158667" y="2399703"/>
            <a:ext cx="3929028" cy="1330605"/>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1600" b="1" dirty="0" smtClean="0"/>
              <a:t>Messa in sicurezza di Applicazioni e Script</a:t>
            </a:r>
            <a:endParaRPr lang="it-IT" sz="1600" b="1" dirty="0"/>
          </a:p>
          <a:p>
            <a:pPr marL="171450" indent="-171450">
              <a:buFont typeface="Arial" panose="020B0604020202020204" pitchFamily="34" charset="0"/>
              <a:buChar char="•"/>
            </a:pPr>
            <a:r>
              <a:rPr lang="en-US" sz="1200" dirty="0"/>
              <a:t>Windows Script </a:t>
            </a:r>
            <a:r>
              <a:rPr lang="en-US" sz="1200" dirty="0" smtClean="0"/>
              <a:t>Host </a:t>
            </a:r>
            <a:r>
              <a:rPr lang="en-US" sz="1200" dirty="0" err="1" smtClean="0"/>
              <a:t>richiede</a:t>
            </a:r>
            <a:r>
              <a:rPr lang="en-US" sz="1200" dirty="0" smtClean="0"/>
              <a:t> script </a:t>
            </a:r>
            <a:r>
              <a:rPr lang="en-US" sz="1200" dirty="0" err="1" smtClean="0"/>
              <a:t>firmati</a:t>
            </a:r>
            <a:r>
              <a:rPr lang="en-US" sz="1200" dirty="0" smtClean="0"/>
              <a:t> (.</a:t>
            </a:r>
            <a:r>
              <a:rPr lang="en-US" sz="1200" dirty="0" err="1" smtClean="0"/>
              <a:t>vbs</a:t>
            </a:r>
            <a:r>
              <a:rPr lang="en-US" sz="1200" dirty="0" smtClean="0"/>
              <a:t>, </a:t>
            </a:r>
            <a:r>
              <a:rPr lang="en-US" sz="1200" dirty="0" err="1" smtClean="0"/>
              <a:t>js</a:t>
            </a:r>
            <a:r>
              <a:rPr lang="en-US" sz="1200" dirty="0" smtClean="0"/>
              <a:t> e .</a:t>
            </a:r>
            <a:r>
              <a:rPr lang="en-US" sz="1200" dirty="0" err="1" smtClean="0"/>
              <a:t>wsc</a:t>
            </a:r>
            <a:r>
              <a:rPr lang="en-US" sz="1200" dirty="0" smtClean="0"/>
              <a:t>)</a:t>
            </a:r>
          </a:p>
          <a:p>
            <a:pPr marL="171450" indent="-171450">
              <a:buFont typeface="Arial" panose="020B0604020202020204" pitchFamily="34" charset="0"/>
              <a:buChar char="•"/>
            </a:pPr>
            <a:r>
              <a:rPr lang="en-US" sz="1200" dirty="0" smtClean="0"/>
              <a:t>I </a:t>
            </a:r>
            <a:r>
              <a:rPr lang="en-US" sz="1200" dirty="0" err="1" smtClean="0"/>
              <a:t>pacchetti</a:t>
            </a:r>
            <a:r>
              <a:rPr lang="en-US" sz="1200" dirty="0" smtClean="0"/>
              <a:t> </a:t>
            </a:r>
            <a:r>
              <a:rPr lang="en-US" sz="1200" dirty="0" err="1" smtClean="0"/>
              <a:t>d’installazione</a:t>
            </a:r>
            <a:r>
              <a:rPr lang="en-US" sz="1200" dirty="0" smtClean="0"/>
              <a:t> </a:t>
            </a:r>
            <a:r>
              <a:rPr lang="en-US" sz="1200" dirty="0" err="1" smtClean="0"/>
              <a:t>msi</a:t>
            </a:r>
            <a:r>
              <a:rPr lang="en-US" sz="1200" dirty="0" smtClean="0"/>
              <a:t> </a:t>
            </a:r>
            <a:r>
              <a:rPr lang="en-US" sz="1200" dirty="0" err="1" smtClean="0"/>
              <a:t>devono</a:t>
            </a:r>
            <a:r>
              <a:rPr lang="en-US" sz="1200" dirty="0" smtClean="0"/>
              <a:t> </a:t>
            </a:r>
            <a:r>
              <a:rPr lang="en-US" sz="1200" dirty="0" err="1" smtClean="0"/>
              <a:t>essere</a:t>
            </a:r>
            <a:r>
              <a:rPr lang="en-US" sz="1200" dirty="0" smtClean="0"/>
              <a:t> </a:t>
            </a:r>
            <a:r>
              <a:rPr lang="en-US" sz="1200" dirty="0" err="1" smtClean="0"/>
              <a:t>firmati</a:t>
            </a:r>
            <a:endParaRPr lang="en-US" sz="1200" dirty="0" smtClean="0"/>
          </a:p>
          <a:p>
            <a:pPr marL="171450" indent="-171450">
              <a:buFont typeface="Arial" panose="020B0604020202020204" pitchFamily="34" charset="0"/>
              <a:buChar char="•"/>
            </a:pPr>
            <a:r>
              <a:rPr lang="en-US" sz="1200" dirty="0" err="1" smtClean="0"/>
              <a:t>Gli</a:t>
            </a:r>
            <a:r>
              <a:rPr lang="en-US" sz="1200" dirty="0" smtClean="0"/>
              <a:t> script PowerShell non </a:t>
            </a:r>
            <a:r>
              <a:rPr lang="en-US" sz="1200" dirty="0" err="1" smtClean="0"/>
              <a:t>firmati</a:t>
            </a:r>
            <a:r>
              <a:rPr lang="en-US" sz="1200" dirty="0" smtClean="0"/>
              <a:t> </a:t>
            </a:r>
            <a:r>
              <a:rPr lang="en-US" sz="1200" dirty="0" err="1" smtClean="0"/>
              <a:t>devono</a:t>
            </a:r>
            <a:r>
              <a:rPr lang="en-US" sz="1200" dirty="0" smtClean="0"/>
              <a:t> </a:t>
            </a:r>
            <a:r>
              <a:rPr lang="en-US" sz="1200" dirty="0" err="1" smtClean="0"/>
              <a:t>essere</a:t>
            </a:r>
            <a:r>
              <a:rPr lang="en-US" sz="1200" dirty="0"/>
              <a:t> in </a:t>
            </a:r>
            <a:r>
              <a:rPr lang="en-US" sz="1200" dirty="0" smtClean="0"/>
              <a:t>Constrained Language mode o </a:t>
            </a:r>
            <a:r>
              <a:rPr lang="en-US" sz="1200" dirty="0" err="1" smtClean="0"/>
              <a:t>essere</a:t>
            </a:r>
            <a:r>
              <a:rPr lang="en-US" sz="1200" dirty="0" smtClean="0"/>
              <a:t> </a:t>
            </a:r>
            <a:r>
              <a:rPr lang="en-US" sz="1200" dirty="0" err="1" smtClean="0"/>
              <a:t>firmati</a:t>
            </a:r>
            <a:endParaRPr lang="en-US" sz="1200" dirty="0" smtClean="0"/>
          </a:p>
          <a:p>
            <a:pPr marL="171450" indent="-171450">
              <a:buFont typeface="Arial" panose="020B0604020202020204" pitchFamily="34" charset="0"/>
              <a:buChar char="•"/>
            </a:pPr>
            <a:r>
              <a:rPr lang="en-US" sz="1200" dirty="0" smtClean="0"/>
              <a:t>Script .bat o .</a:t>
            </a:r>
            <a:r>
              <a:rPr lang="en-US" sz="1200" dirty="0" err="1" smtClean="0"/>
              <a:t>cmd</a:t>
            </a:r>
            <a:r>
              <a:rPr lang="en-US" sz="1200" dirty="0" smtClean="0"/>
              <a:t> non </a:t>
            </a:r>
            <a:r>
              <a:rPr lang="en-US" sz="1200" dirty="0" err="1" smtClean="0"/>
              <a:t>hanno</a:t>
            </a:r>
            <a:r>
              <a:rPr lang="en-US" sz="1200" dirty="0" smtClean="0"/>
              <a:t> </a:t>
            </a:r>
            <a:r>
              <a:rPr lang="en-US" sz="1200" dirty="0" err="1" smtClean="0"/>
              <a:t>limitazioni</a:t>
            </a:r>
            <a:endParaRPr lang="en-US" sz="1200" dirty="0" smtClean="0"/>
          </a:p>
          <a:p>
            <a:pPr marL="171450" indent="-171450">
              <a:buFont typeface="Arial" panose="020B0604020202020204" pitchFamily="34" charset="0"/>
              <a:buChar char="•"/>
            </a:pPr>
            <a:endParaRPr lang="en-US" sz="1200" dirty="0"/>
          </a:p>
        </p:txBody>
      </p:sp>
      <p:sp>
        <p:nvSpPr>
          <p:cNvPr id="24" name="Rettangolo 23"/>
          <p:cNvSpPr/>
          <p:nvPr/>
        </p:nvSpPr>
        <p:spPr>
          <a:xfrm>
            <a:off x="158667" y="4911034"/>
            <a:ext cx="4234230" cy="261610"/>
          </a:xfrm>
          <a:prstGeom prst="rect">
            <a:avLst/>
          </a:prstGeom>
        </p:spPr>
        <p:txBody>
          <a:bodyPr wrap="square">
            <a:spAutoFit/>
          </a:bodyPr>
          <a:lstStyle/>
          <a:p>
            <a:r>
              <a:rPr lang="it-IT" sz="1050" dirty="0">
                <a:hlinkClick r:id="rId3"/>
              </a:rPr>
              <a:t>http://www.devadmin.it/2015/10/01/windows-10-device-guard</a:t>
            </a:r>
            <a:r>
              <a:rPr lang="it-IT" sz="1050" dirty="0" smtClean="0">
                <a:hlinkClick r:id="rId3"/>
              </a:rPr>
              <a:t>/</a:t>
            </a:r>
            <a:endParaRPr lang="it-IT" sz="1050" dirty="0"/>
          </a:p>
        </p:txBody>
      </p:sp>
      <p:grpSp>
        <p:nvGrpSpPr>
          <p:cNvPr id="36" name="Gruppo 35"/>
          <p:cNvGrpSpPr/>
          <p:nvPr/>
        </p:nvGrpSpPr>
        <p:grpSpPr>
          <a:xfrm>
            <a:off x="4280277" y="1061747"/>
            <a:ext cx="4671141" cy="2522891"/>
            <a:chOff x="395139" y="1548828"/>
            <a:chExt cx="4671141" cy="2522891"/>
          </a:xfrm>
        </p:grpSpPr>
        <p:sp>
          <p:nvSpPr>
            <p:cNvPr id="37" name="Rectangle 6"/>
            <p:cNvSpPr/>
            <p:nvPr/>
          </p:nvSpPr>
          <p:spPr>
            <a:xfrm>
              <a:off x="832050" y="1990007"/>
              <a:ext cx="1985291" cy="988407"/>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672358"/>
              <a:endParaRPr lang="en-US" sz="1000" b="1" kern="0">
                <a:solidFill>
                  <a:srgbClr val="FFFFFF"/>
                </a:solidFill>
              </a:endParaRPr>
            </a:p>
          </p:txBody>
        </p:sp>
        <p:sp>
          <p:nvSpPr>
            <p:cNvPr id="38" name="TextBox 13"/>
            <p:cNvSpPr txBox="1"/>
            <p:nvPr/>
          </p:nvSpPr>
          <p:spPr>
            <a:xfrm>
              <a:off x="794966" y="1775252"/>
              <a:ext cx="2059457" cy="246221"/>
            </a:xfrm>
            <a:prstGeom prst="rect">
              <a:avLst/>
            </a:prstGeom>
            <a:noFill/>
          </p:spPr>
          <p:txBody>
            <a:bodyPr wrap="square" rtlCol="0">
              <a:spAutoFit/>
            </a:bodyPr>
            <a:lstStyle/>
            <a:p>
              <a:pPr algn="ctr" defTabSz="932597">
                <a:defRPr/>
              </a:pPr>
              <a:r>
                <a:rPr lang="en-US" sz="1000" b="1" kern="0" dirty="0"/>
                <a:t>Host OS</a:t>
              </a:r>
            </a:p>
          </p:txBody>
        </p:sp>
        <p:sp>
          <p:nvSpPr>
            <p:cNvPr id="39" name="TextBox 23"/>
            <p:cNvSpPr txBox="1"/>
            <p:nvPr/>
          </p:nvSpPr>
          <p:spPr>
            <a:xfrm>
              <a:off x="395139" y="2264782"/>
              <a:ext cx="609909" cy="246221"/>
            </a:xfrm>
            <a:prstGeom prst="rect">
              <a:avLst/>
            </a:prstGeom>
            <a:noFill/>
          </p:spPr>
          <p:txBody>
            <a:bodyPr wrap="square" lIns="0" rtlCol="0">
              <a:spAutoFit/>
            </a:bodyPr>
            <a:lstStyle/>
            <a:p>
              <a:pPr defTabSz="932597">
                <a:defRPr/>
              </a:pPr>
              <a:r>
                <a:rPr lang="en-US" sz="1000" b="1" kern="0" dirty="0"/>
                <a:t>User</a:t>
              </a:r>
            </a:p>
          </p:txBody>
        </p:sp>
        <p:sp>
          <p:nvSpPr>
            <p:cNvPr id="40" name="TextBox 24"/>
            <p:cNvSpPr txBox="1"/>
            <p:nvPr/>
          </p:nvSpPr>
          <p:spPr>
            <a:xfrm>
              <a:off x="395139" y="2531432"/>
              <a:ext cx="636696" cy="246221"/>
            </a:xfrm>
            <a:prstGeom prst="rect">
              <a:avLst/>
            </a:prstGeom>
            <a:noFill/>
          </p:spPr>
          <p:txBody>
            <a:bodyPr wrap="square" lIns="0" rtlCol="0">
              <a:spAutoFit/>
            </a:bodyPr>
            <a:lstStyle/>
            <a:p>
              <a:pPr defTabSz="932597">
                <a:defRPr/>
              </a:pPr>
              <a:r>
                <a:rPr lang="en-US" sz="1000" b="1" kern="0" dirty="0"/>
                <a:t>Kernel</a:t>
              </a:r>
            </a:p>
          </p:txBody>
        </p:sp>
        <p:sp>
          <p:nvSpPr>
            <p:cNvPr id="41" name="TextBox 63"/>
            <p:cNvSpPr txBox="1">
              <a:spLocks noChangeAspect="1"/>
            </p:cNvSpPr>
            <p:nvPr/>
          </p:nvSpPr>
          <p:spPr>
            <a:xfrm>
              <a:off x="849935" y="2016223"/>
              <a:ext cx="1949520" cy="246221"/>
            </a:xfrm>
            <a:prstGeom prst="rect">
              <a:avLst/>
            </a:prstGeom>
            <a:noFill/>
          </p:spPr>
          <p:txBody>
            <a:bodyPr wrap="square" rtlCol="0">
              <a:spAutoFit/>
            </a:bodyPr>
            <a:lstStyle/>
            <a:p>
              <a:pPr algn="ctr" defTabSz="932597">
                <a:defRPr/>
              </a:pPr>
              <a:r>
                <a:rPr lang="en-US" sz="1000" b="1" kern="0" dirty="0">
                  <a:solidFill>
                    <a:schemeClr val="bg1"/>
                  </a:solidFill>
                </a:rPr>
                <a:t>Normal World</a:t>
              </a:r>
            </a:p>
          </p:txBody>
        </p:sp>
        <p:sp>
          <p:nvSpPr>
            <p:cNvPr id="42" name="Rectangle 64"/>
            <p:cNvSpPr/>
            <p:nvPr/>
          </p:nvSpPr>
          <p:spPr>
            <a:xfrm>
              <a:off x="834122" y="3028627"/>
              <a:ext cx="1983219" cy="316167"/>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672358"/>
              <a:r>
                <a:rPr lang="en-US" sz="1000" b="1" kern="0" dirty="0">
                  <a:solidFill>
                    <a:srgbClr val="505050"/>
                  </a:solidFill>
                </a:rPr>
                <a:t>Firmware (UEFI)</a:t>
              </a:r>
            </a:p>
          </p:txBody>
        </p:sp>
        <p:sp>
          <p:nvSpPr>
            <p:cNvPr id="43" name="Rectangle 69"/>
            <p:cNvSpPr/>
            <p:nvPr/>
          </p:nvSpPr>
          <p:spPr>
            <a:xfrm>
              <a:off x="834122" y="3391725"/>
              <a:ext cx="1983219" cy="316167"/>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672358"/>
              <a:r>
                <a:rPr lang="en-US" sz="1000" b="1" kern="0" dirty="0">
                  <a:solidFill>
                    <a:srgbClr val="505050"/>
                  </a:solidFill>
                </a:rPr>
                <a:t>Hardware (TPM 2.0, Vt-x2, IOMMU)</a:t>
              </a:r>
            </a:p>
          </p:txBody>
        </p:sp>
        <p:sp>
          <p:nvSpPr>
            <p:cNvPr id="44" name="Rectangle 30"/>
            <p:cNvSpPr/>
            <p:nvPr/>
          </p:nvSpPr>
          <p:spPr>
            <a:xfrm>
              <a:off x="882005" y="2607972"/>
              <a:ext cx="582767" cy="303179"/>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672358"/>
              <a:r>
                <a:rPr lang="en-US" sz="1000" b="1" kern="0" dirty="0">
                  <a:solidFill>
                    <a:srgbClr val="505050"/>
                  </a:solidFill>
                </a:rPr>
                <a:t>KMCI</a:t>
              </a:r>
            </a:p>
          </p:txBody>
        </p:sp>
        <p:sp>
          <p:nvSpPr>
            <p:cNvPr id="45" name="Rectangle 82"/>
            <p:cNvSpPr/>
            <p:nvPr/>
          </p:nvSpPr>
          <p:spPr>
            <a:xfrm>
              <a:off x="2199637" y="2626063"/>
              <a:ext cx="582767" cy="303179"/>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672358"/>
              <a:r>
                <a:rPr lang="en-US" sz="1000" b="1" kern="0" dirty="0">
                  <a:solidFill>
                    <a:srgbClr val="FFFFFF"/>
                  </a:solidFill>
                </a:rPr>
                <a:t>Malware</a:t>
              </a:r>
            </a:p>
          </p:txBody>
        </p:sp>
        <p:sp>
          <p:nvSpPr>
            <p:cNvPr id="46" name="Rectangle 6"/>
            <p:cNvSpPr/>
            <p:nvPr/>
          </p:nvSpPr>
          <p:spPr>
            <a:xfrm>
              <a:off x="3043907" y="1984757"/>
              <a:ext cx="993600" cy="98840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672358"/>
              <a:endParaRPr lang="en-US" sz="1000" b="1" kern="0">
                <a:solidFill>
                  <a:srgbClr val="FFFFFF"/>
                </a:solidFill>
              </a:endParaRPr>
            </a:p>
          </p:txBody>
        </p:sp>
        <p:sp>
          <p:nvSpPr>
            <p:cNvPr id="47" name="TextBox 13"/>
            <p:cNvSpPr txBox="1"/>
            <p:nvPr/>
          </p:nvSpPr>
          <p:spPr>
            <a:xfrm>
              <a:off x="3006823" y="1770002"/>
              <a:ext cx="2059457" cy="246221"/>
            </a:xfrm>
            <a:prstGeom prst="rect">
              <a:avLst/>
            </a:prstGeom>
            <a:noFill/>
          </p:spPr>
          <p:txBody>
            <a:bodyPr wrap="square" rtlCol="0">
              <a:spAutoFit/>
            </a:bodyPr>
            <a:lstStyle/>
            <a:p>
              <a:pPr algn="ctr" defTabSz="932597">
                <a:defRPr/>
              </a:pPr>
              <a:r>
                <a:rPr lang="en-US" sz="1000" b="1" kern="0" dirty="0"/>
                <a:t>Host OS</a:t>
              </a:r>
            </a:p>
          </p:txBody>
        </p:sp>
        <p:sp>
          <p:nvSpPr>
            <p:cNvPr id="48" name="TextBox 63"/>
            <p:cNvSpPr txBox="1">
              <a:spLocks/>
            </p:cNvSpPr>
            <p:nvPr/>
          </p:nvSpPr>
          <p:spPr>
            <a:xfrm>
              <a:off x="3061791" y="2016238"/>
              <a:ext cx="972000" cy="246221"/>
            </a:xfrm>
            <a:prstGeom prst="rect">
              <a:avLst/>
            </a:prstGeom>
            <a:noFill/>
          </p:spPr>
          <p:txBody>
            <a:bodyPr wrap="square" rtlCol="0">
              <a:spAutoFit/>
            </a:bodyPr>
            <a:lstStyle/>
            <a:p>
              <a:pPr algn="ctr" defTabSz="932597">
                <a:defRPr/>
              </a:pPr>
              <a:r>
                <a:rPr lang="en-US" sz="1000" b="1" kern="0" dirty="0" smtClean="0">
                  <a:solidFill>
                    <a:schemeClr val="bg1"/>
                  </a:solidFill>
                </a:rPr>
                <a:t>Secure </a:t>
              </a:r>
              <a:r>
                <a:rPr lang="en-US" sz="1000" b="1" kern="0" dirty="0">
                  <a:solidFill>
                    <a:schemeClr val="bg1"/>
                  </a:solidFill>
                </a:rPr>
                <a:t>World</a:t>
              </a:r>
            </a:p>
          </p:txBody>
        </p:sp>
        <p:sp>
          <p:nvSpPr>
            <p:cNvPr id="49" name="Rectangle 64"/>
            <p:cNvSpPr/>
            <p:nvPr/>
          </p:nvSpPr>
          <p:spPr>
            <a:xfrm>
              <a:off x="3045979" y="3392454"/>
              <a:ext cx="1983219" cy="316167"/>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672358"/>
              <a:r>
                <a:rPr lang="en-US" sz="1000" b="1" kern="0" dirty="0">
                  <a:solidFill>
                    <a:srgbClr val="505050"/>
                  </a:solidFill>
                </a:rPr>
                <a:t>Firmware (UEFI)</a:t>
              </a:r>
            </a:p>
          </p:txBody>
        </p:sp>
        <p:sp>
          <p:nvSpPr>
            <p:cNvPr id="50" name="Rectangle 69"/>
            <p:cNvSpPr/>
            <p:nvPr/>
          </p:nvSpPr>
          <p:spPr>
            <a:xfrm>
              <a:off x="3045979" y="3755552"/>
              <a:ext cx="1983219" cy="316167"/>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672358"/>
              <a:r>
                <a:rPr lang="en-US" sz="1000" b="1" kern="0" dirty="0">
                  <a:solidFill>
                    <a:srgbClr val="505050"/>
                  </a:solidFill>
                </a:rPr>
                <a:t>Hardware (TPM 2.0, Vt-x2, IOMMU)</a:t>
              </a:r>
            </a:p>
          </p:txBody>
        </p:sp>
        <p:sp>
          <p:nvSpPr>
            <p:cNvPr id="51" name="Rectangle 6"/>
            <p:cNvSpPr/>
            <p:nvPr/>
          </p:nvSpPr>
          <p:spPr>
            <a:xfrm>
              <a:off x="4033791" y="1984756"/>
              <a:ext cx="993600" cy="988407"/>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672358"/>
              <a:endParaRPr lang="en-US" sz="1000" b="1" kern="0">
                <a:solidFill>
                  <a:srgbClr val="FFFFFF"/>
                </a:solidFill>
              </a:endParaRPr>
            </a:p>
          </p:txBody>
        </p:sp>
        <p:sp>
          <p:nvSpPr>
            <p:cNvPr id="52" name="Rectangle 82"/>
            <p:cNvSpPr/>
            <p:nvPr/>
          </p:nvSpPr>
          <p:spPr>
            <a:xfrm>
              <a:off x="4411494" y="2620813"/>
              <a:ext cx="582767" cy="303179"/>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672358"/>
              <a:r>
                <a:rPr lang="en-US" sz="1000" b="1" kern="0" dirty="0">
                  <a:solidFill>
                    <a:srgbClr val="FFFFFF"/>
                  </a:solidFill>
                </a:rPr>
                <a:t>Malware</a:t>
              </a:r>
            </a:p>
          </p:txBody>
        </p:sp>
        <p:sp>
          <p:nvSpPr>
            <p:cNvPr id="53" name="Rectangle 64"/>
            <p:cNvSpPr/>
            <p:nvPr/>
          </p:nvSpPr>
          <p:spPr>
            <a:xfrm>
              <a:off x="3045979" y="3033801"/>
              <a:ext cx="1983219" cy="316167"/>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672358"/>
              <a:r>
                <a:rPr lang="en-US" sz="1000" b="1" kern="0" dirty="0" smtClean="0">
                  <a:solidFill>
                    <a:schemeClr val="bg1"/>
                  </a:solidFill>
                </a:rPr>
                <a:t>Hypervisor</a:t>
              </a:r>
              <a:endParaRPr lang="en-US" sz="1000" b="1" kern="0" dirty="0">
                <a:solidFill>
                  <a:schemeClr val="bg1"/>
                </a:solidFill>
              </a:endParaRPr>
            </a:p>
          </p:txBody>
        </p:sp>
        <p:cxnSp>
          <p:nvCxnSpPr>
            <p:cNvPr id="54" name="Straight Connector 19"/>
            <p:cNvCxnSpPr/>
            <p:nvPr/>
          </p:nvCxnSpPr>
          <p:spPr>
            <a:xfrm>
              <a:off x="395139" y="2511003"/>
              <a:ext cx="4572000" cy="0"/>
            </a:xfrm>
            <a:prstGeom prst="line">
              <a:avLst/>
            </a:prstGeom>
            <a:ln w="57150">
              <a:solidFill>
                <a:schemeClr val="tx1">
                  <a:lumMod val="95000"/>
                </a:schemeClr>
              </a:solidFill>
              <a:prstDash val="dash"/>
            </a:ln>
          </p:spPr>
          <p:style>
            <a:lnRef idx="1">
              <a:schemeClr val="dk1"/>
            </a:lnRef>
            <a:fillRef idx="0">
              <a:schemeClr val="dk1"/>
            </a:fillRef>
            <a:effectRef idx="0">
              <a:schemeClr val="dk1"/>
            </a:effectRef>
            <a:fontRef idx="minor">
              <a:schemeClr val="tx1"/>
            </a:fontRef>
          </p:style>
        </p:cxnSp>
        <p:sp>
          <p:nvSpPr>
            <p:cNvPr id="55" name="Rectangle 30"/>
            <p:cNvSpPr/>
            <p:nvPr/>
          </p:nvSpPr>
          <p:spPr>
            <a:xfrm>
              <a:off x="3093862" y="2289679"/>
              <a:ext cx="582767" cy="303179"/>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672358"/>
              <a:r>
                <a:rPr lang="en-US" sz="1000" b="1" kern="0" dirty="0">
                  <a:solidFill>
                    <a:srgbClr val="505050"/>
                  </a:solidFill>
                </a:rPr>
                <a:t>KMCI</a:t>
              </a:r>
            </a:p>
          </p:txBody>
        </p:sp>
        <p:sp>
          <p:nvSpPr>
            <p:cNvPr id="56" name="TextBox 63"/>
            <p:cNvSpPr txBox="1">
              <a:spLocks/>
            </p:cNvSpPr>
            <p:nvPr/>
          </p:nvSpPr>
          <p:spPr>
            <a:xfrm>
              <a:off x="4033791" y="2021473"/>
              <a:ext cx="972000" cy="246221"/>
            </a:xfrm>
            <a:prstGeom prst="rect">
              <a:avLst/>
            </a:prstGeom>
            <a:noFill/>
          </p:spPr>
          <p:txBody>
            <a:bodyPr wrap="square" rtlCol="0">
              <a:spAutoFit/>
            </a:bodyPr>
            <a:lstStyle/>
            <a:p>
              <a:pPr algn="ctr" defTabSz="932597">
                <a:defRPr/>
              </a:pPr>
              <a:r>
                <a:rPr lang="en-US" sz="1000" b="1" kern="0" dirty="0" smtClean="0">
                  <a:solidFill>
                    <a:schemeClr val="bg1"/>
                  </a:solidFill>
                </a:rPr>
                <a:t>Normal </a:t>
              </a:r>
              <a:r>
                <a:rPr lang="en-US" sz="1000" b="1" kern="0" dirty="0">
                  <a:solidFill>
                    <a:schemeClr val="bg1"/>
                  </a:solidFill>
                </a:rPr>
                <a:t>World</a:t>
              </a:r>
            </a:p>
          </p:txBody>
        </p:sp>
        <p:sp>
          <p:nvSpPr>
            <p:cNvPr id="57" name="Rettangolo 56"/>
            <p:cNvSpPr/>
            <p:nvPr/>
          </p:nvSpPr>
          <p:spPr>
            <a:xfrm>
              <a:off x="3190512" y="1548828"/>
              <a:ext cx="1693990" cy="307777"/>
            </a:xfrm>
            <a:prstGeom prst="rect">
              <a:avLst/>
            </a:prstGeom>
          </p:spPr>
          <p:txBody>
            <a:bodyPr wrap="none">
              <a:spAutoFit/>
            </a:bodyPr>
            <a:lstStyle/>
            <a:p>
              <a:r>
                <a:rPr lang="en-US" sz="1400" dirty="0"/>
                <a:t>KMCI </a:t>
              </a:r>
              <a:r>
                <a:rPr lang="en-US" sz="1400" dirty="0" smtClean="0"/>
                <a:t>in </a:t>
              </a:r>
              <a:r>
                <a:rPr lang="en-US" sz="1400" dirty="0"/>
                <a:t>Windows </a:t>
              </a:r>
              <a:r>
                <a:rPr lang="en-US" sz="1400" dirty="0" smtClean="0"/>
                <a:t>10</a:t>
              </a:r>
              <a:endParaRPr lang="it-IT" sz="1400" dirty="0"/>
            </a:p>
          </p:txBody>
        </p:sp>
        <p:sp>
          <p:nvSpPr>
            <p:cNvPr id="58" name="Rettangolo 57"/>
            <p:cNvSpPr/>
            <p:nvPr/>
          </p:nvSpPr>
          <p:spPr>
            <a:xfrm>
              <a:off x="977699" y="1551685"/>
              <a:ext cx="1738874" cy="307777"/>
            </a:xfrm>
            <a:prstGeom prst="rect">
              <a:avLst/>
            </a:prstGeom>
          </p:spPr>
          <p:txBody>
            <a:bodyPr wrap="none">
              <a:spAutoFit/>
            </a:bodyPr>
            <a:lstStyle/>
            <a:p>
              <a:r>
                <a:rPr lang="en-US" sz="1400" dirty="0"/>
                <a:t>KMCI </a:t>
              </a:r>
              <a:r>
                <a:rPr lang="en-US" sz="1400" dirty="0" smtClean="0"/>
                <a:t>in </a:t>
              </a:r>
              <a:r>
                <a:rPr lang="en-US" sz="1400" dirty="0"/>
                <a:t>Windows </a:t>
              </a:r>
              <a:r>
                <a:rPr lang="en-US" sz="1400" dirty="0" smtClean="0"/>
                <a:t>8.1</a:t>
              </a:r>
              <a:endParaRPr lang="it-IT" sz="1400" dirty="0"/>
            </a:p>
          </p:txBody>
        </p:sp>
      </p:grpSp>
    </p:spTree>
    <p:extLst>
      <p:ext uri="{BB962C8B-B14F-4D97-AF65-F5344CB8AC3E}">
        <p14:creationId xmlns:p14="http://schemas.microsoft.com/office/powerpoint/2010/main" val="198988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smtClean="0"/>
              <a:t>Mitigare gli attacchi PTH/PTT in W8/WS2012</a:t>
            </a:r>
            <a:endParaRPr lang="it-IT" dirty="0"/>
          </a:p>
        </p:txBody>
      </p:sp>
      <p:grpSp>
        <p:nvGrpSpPr>
          <p:cNvPr id="35" name="Gruppo 34"/>
          <p:cNvGrpSpPr/>
          <p:nvPr/>
        </p:nvGrpSpPr>
        <p:grpSpPr>
          <a:xfrm>
            <a:off x="44221" y="1229124"/>
            <a:ext cx="4500001" cy="1872000"/>
            <a:chOff x="285886" y="1649008"/>
            <a:chExt cx="4500001" cy="1872000"/>
          </a:xfrm>
        </p:grpSpPr>
        <p:sp>
          <p:nvSpPr>
            <p:cNvPr id="5" name="Figura a mano libera 4"/>
            <p:cNvSpPr>
              <a:spLocks/>
            </p:cNvSpPr>
            <p:nvPr/>
          </p:nvSpPr>
          <p:spPr>
            <a:xfrm>
              <a:off x="285887" y="1649008"/>
              <a:ext cx="4500000" cy="187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r"/>
              <a:r>
                <a:rPr lang="it-IT" sz="1600" b="1" dirty="0">
                  <a:solidFill>
                    <a:schemeClr val="tx1"/>
                  </a:solidFill>
                </a:rPr>
                <a:t>Aumentare la sicurezza di </a:t>
              </a:r>
              <a:r>
                <a:rPr lang="it-IT" sz="1600" b="1" dirty="0" smtClean="0">
                  <a:solidFill>
                    <a:schemeClr val="tx1"/>
                  </a:solidFill>
                </a:rPr>
                <a:t>LSASS</a:t>
              </a:r>
            </a:p>
            <a:p>
              <a:endParaRPr lang="en-US" sz="1400" dirty="0" smtClean="0">
                <a:solidFill>
                  <a:schemeClr val="tx1"/>
                </a:solidFill>
              </a:endParaRPr>
            </a:p>
            <a:p>
              <a:r>
                <a:rPr lang="en-US" sz="1400" i="1" dirty="0" smtClean="0">
                  <a:solidFill>
                    <a:schemeClr val="tx1"/>
                  </a:solidFill>
                </a:rPr>
                <a:t>I plug-in </a:t>
              </a:r>
              <a:r>
                <a:rPr lang="en-US" sz="1400" i="1" dirty="0" err="1" smtClean="0">
                  <a:solidFill>
                    <a:schemeClr val="tx1"/>
                  </a:solidFill>
                </a:rPr>
                <a:t>caricati</a:t>
              </a:r>
              <a:r>
                <a:rPr lang="en-US" sz="1400" i="1" dirty="0" smtClean="0">
                  <a:solidFill>
                    <a:schemeClr val="tx1"/>
                  </a:solidFill>
                </a:rPr>
                <a:t> </a:t>
              </a:r>
              <a:r>
                <a:rPr lang="en-US" sz="1400" i="1" dirty="0" err="1" smtClean="0">
                  <a:solidFill>
                    <a:schemeClr val="tx1"/>
                  </a:solidFill>
                </a:rPr>
                <a:t>nel</a:t>
              </a:r>
              <a:r>
                <a:rPr lang="en-US" sz="1400" i="1" dirty="0" smtClean="0">
                  <a:solidFill>
                    <a:schemeClr val="tx1"/>
                  </a:solidFill>
                </a:rPr>
                <a:t> </a:t>
              </a:r>
              <a:r>
                <a:rPr lang="en-US" sz="1400" i="1" dirty="0" err="1" smtClean="0">
                  <a:solidFill>
                    <a:schemeClr val="tx1"/>
                  </a:solidFill>
                </a:rPr>
                <a:t>processo</a:t>
              </a:r>
              <a:r>
                <a:rPr lang="en-US" sz="1400" i="1" dirty="0">
                  <a:solidFill>
                    <a:schemeClr val="tx1"/>
                  </a:solidFill>
                </a:rPr>
                <a:t> Local Security Authority (LSA) </a:t>
              </a:r>
              <a:r>
                <a:rPr lang="en-US" sz="1400" i="1" dirty="0" err="1" smtClean="0">
                  <a:solidFill>
                    <a:schemeClr val="tx1"/>
                  </a:solidFill>
                </a:rPr>
                <a:t>devono</a:t>
              </a:r>
              <a:r>
                <a:rPr lang="en-US" sz="1400" i="1" dirty="0" smtClean="0">
                  <a:solidFill>
                    <a:schemeClr val="tx1"/>
                  </a:solidFill>
                </a:rPr>
                <a:t> </a:t>
              </a:r>
              <a:r>
                <a:rPr lang="en-US" sz="1400" i="1" dirty="0" err="1" smtClean="0">
                  <a:solidFill>
                    <a:schemeClr val="tx1"/>
                  </a:solidFill>
                </a:rPr>
                <a:t>essere</a:t>
              </a:r>
              <a:r>
                <a:rPr lang="en-US" sz="1400" i="1" dirty="0" smtClean="0">
                  <a:solidFill>
                    <a:schemeClr val="tx1"/>
                  </a:solidFill>
                </a:rPr>
                <a:t> </a:t>
              </a:r>
              <a:r>
                <a:rPr lang="en-US" sz="1400" i="1" dirty="0" err="1" smtClean="0">
                  <a:solidFill>
                    <a:schemeClr val="tx1"/>
                  </a:solidFill>
                </a:rPr>
                <a:t>firmati</a:t>
              </a:r>
              <a:r>
                <a:rPr lang="en-US" sz="1400" i="1" dirty="0" smtClean="0">
                  <a:solidFill>
                    <a:schemeClr val="tx1"/>
                  </a:solidFill>
                </a:rPr>
                <a:t> da Microsoft e se </a:t>
              </a:r>
              <a:r>
                <a:rPr lang="en-US" sz="1400" i="1" dirty="0" err="1" smtClean="0">
                  <a:solidFill>
                    <a:schemeClr val="tx1"/>
                  </a:solidFill>
                </a:rPr>
                <a:t>sono</a:t>
              </a:r>
              <a:r>
                <a:rPr lang="en-US" sz="1400" i="1" dirty="0" smtClean="0">
                  <a:solidFill>
                    <a:schemeClr val="tx1"/>
                  </a:solidFill>
                </a:rPr>
                <a:t> driver </a:t>
              </a:r>
              <a:r>
                <a:rPr lang="en-US" sz="1400" i="1" dirty="0" err="1" smtClean="0">
                  <a:solidFill>
                    <a:schemeClr val="tx1"/>
                  </a:solidFill>
                </a:rPr>
                <a:t>avere</a:t>
              </a:r>
              <a:r>
                <a:rPr lang="en-US" sz="1400" i="1" dirty="0" smtClean="0">
                  <a:solidFill>
                    <a:schemeClr val="tx1"/>
                  </a:solidFill>
                </a:rPr>
                <a:t> </a:t>
              </a:r>
              <a:r>
                <a:rPr lang="en-US" sz="1400" i="1" dirty="0">
                  <a:solidFill>
                    <a:schemeClr val="tx1"/>
                  </a:solidFill>
                </a:rPr>
                <a:t>la </a:t>
              </a:r>
              <a:r>
                <a:rPr lang="en-US" sz="1400" i="1" dirty="0" err="1" smtClean="0">
                  <a:solidFill>
                    <a:schemeClr val="tx1"/>
                  </a:solidFill>
                </a:rPr>
                <a:t>certificazione</a:t>
              </a:r>
              <a:r>
                <a:rPr lang="en-US" sz="1400" i="1" dirty="0" smtClean="0">
                  <a:solidFill>
                    <a:schemeClr val="tx1"/>
                  </a:solidFill>
                </a:rPr>
                <a:t> WHQL</a:t>
              </a:r>
              <a:endParaRPr lang="it-IT" sz="1400" i="1" dirty="0" smtClean="0">
                <a:solidFill>
                  <a:schemeClr val="tx1"/>
                </a:solidFill>
              </a:endParaRPr>
            </a:p>
          </p:txBody>
        </p:sp>
        <p:sp>
          <p:nvSpPr>
            <p:cNvPr id="6" name="Rettangolo 5"/>
            <p:cNvSpPr/>
            <p:nvPr/>
          </p:nvSpPr>
          <p:spPr>
            <a:xfrm>
              <a:off x="285886" y="3237104"/>
              <a:ext cx="3929028" cy="276999"/>
            </a:xfrm>
            <a:prstGeom prst="rect">
              <a:avLst/>
            </a:prstGeom>
          </p:spPr>
          <p:txBody>
            <a:bodyPr wrap="square">
              <a:spAutoFit/>
            </a:bodyPr>
            <a:lstStyle/>
            <a:p>
              <a:r>
                <a:rPr lang="it-IT" sz="1200" dirty="0">
                  <a:solidFill>
                    <a:schemeClr val="bg1"/>
                  </a:solidFill>
                  <a:hlinkClick r:id="rId3"/>
                </a:rPr>
                <a:t>https://</a:t>
              </a:r>
              <a:r>
                <a:rPr lang="it-IT" sz="1200" dirty="0" smtClean="0">
                  <a:solidFill>
                    <a:schemeClr val="bg1"/>
                  </a:solidFill>
                  <a:hlinkClick r:id="rId3"/>
                </a:rPr>
                <a:t>technet.microsoft.com/en-us/library/dn408187.aspx</a:t>
              </a:r>
              <a:r>
                <a:rPr lang="it-IT" sz="1200" dirty="0" smtClean="0">
                  <a:solidFill>
                    <a:schemeClr val="bg1"/>
                  </a:solidFill>
                </a:rPr>
                <a:t> </a:t>
              </a:r>
              <a:endParaRPr lang="it-IT" sz="1200" dirty="0">
                <a:solidFill>
                  <a:schemeClr val="bg1"/>
                </a:solidFill>
              </a:endParaRPr>
            </a:p>
          </p:txBody>
        </p:sp>
        <p:grpSp>
          <p:nvGrpSpPr>
            <p:cNvPr id="33" name="Gruppo 32"/>
            <p:cNvGrpSpPr/>
            <p:nvPr/>
          </p:nvGrpSpPr>
          <p:grpSpPr>
            <a:xfrm>
              <a:off x="365399" y="1690300"/>
              <a:ext cx="961681" cy="470952"/>
              <a:chOff x="365399" y="1690300"/>
              <a:chExt cx="961681" cy="470952"/>
            </a:xfrm>
          </p:grpSpPr>
          <p:pic>
            <p:nvPicPr>
              <p:cNvPr id="7" name="Picture 119"/>
              <p:cNvPicPr>
                <a:picLocks noChangeAspect="1"/>
              </p:cNvPicPr>
              <p:nvPr/>
            </p:nvPicPr>
            <p:blipFill>
              <a:blip r:embed="rId4" cstate="print"/>
              <a:srcRect/>
              <a:stretch>
                <a:fillRect/>
              </a:stretch>
            </p:blipFill>
            <p:spPr bwMode="auto">
              <a:xfrm>
                <a:off x="365399" y="1690300"/>
                <a:ext cx="575841" cy="396000"/>
              </a:xfrm>
              <a:prstGeom prst="rect">
                <a:avLst/>
              </a:prstGeom>
              <a:noFill/>
              <a:ln w="9525">
                <a:noFill/>
                <a:miter lim="800000"/>
                <a:headEnd/>
                <a:tailEnd/>
              </a:ln>
            </p:spPr>
          </p:pic>
          <p:grpSp>
            <p:nvGrpSpPr>
              <p:cNvPr id="32" name="Gruppo 31"/>
              <p:cNvGrpSpPr>
                <a:grpSpLocks noChangeAspect="1"/>
              </p:cNvGrpSpPr>
              <p:nvPr/>
            </p:nvGrpSpPr>
            <p:grpSpPr>
              <a:xfrm>
                <a:off x="1136550" y="1767563"/>
                <a:ext cx="190530" cy="216000"/>
                <a:chOff x="6381943" y="2587184"/>
                <a:chExt cx="285619" cy="323801"/>
              </a:xfrm>
            </p:grpSpPr>
            <p:sp>
              <p:nvSpPr>
                <p:cNvPr id="28" name="AutoShape 15"/>
                <p:cNvSpPr>
                  <a:spLocks noChangeAspect="1" noChangeArrowheads="1" noTextEdit="1"/>
                </p:cNvSpPr>
                <p:nvPr/>
              </p:nvSpPr>
              <p:spPr bwMode="auto">
                <a:xfrm>
                  <a:off x="6382538" y="2587184"/>
                  <a:ext cx="285024" cy="32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Freeform 17"/>
                <p:cNvSpPr>
                  <a:spLocks noEditPoints="1"/>
                </p:cNvSpPr>
                <p:nvPr/>
              </p:nvSpPr>
              <p:spPr bwMode="auto">
                <a:xfrm>
                  <a:off x="6381943" y="2726027"/>
                  <a:ext cx="285024" cy="184958"/>
                </a:xfrm>
                <a:custGeom>
                  <a:avLst/>
                  <a:gdLst>
                    <a:gd name="T0" fmla="*/ 587 w 663"/>
                    <a:gd name="T1" fmla="*/ 1 h 517"/>
                    <a:gd name="T2" fmla="*/ 575 w 663"/>
                    <a:gd name="T3" fmla="*/ 1 h 517"/>
                    <a:gd name="T4" fmla="*/ 575 w 663"/>
                    <a:gd name="T5" fmla="*/ 0 h 517"/>
                    <a:gd name="T6" fmla="*/ 481 w 663"/>
                    <a:gd name="T7" fmla="*/ 0 h 517"/>
                    <a:gd name="T8" fmla="*/ 481 w 663"/>
                    <a:gd name="T9" fmla="*/ 1 h 517"/>
                    <a:gd name="T10" fmla="*/ 177 w 663"/>
                    <a:gd name="T11" fmla="*/ 1 h 517"/>
                    <a:gd name="T12" fmla="*/ 177 w 663"/>
                    <a:gd name="T13" fmla="*/ 0 h 517"/>
                    <a:gd name="T14" fmla="*/ 83 w 663"/>
                    <a:gd name="T15" fmla="*/ 0 h 517"/>
                    <a:gd name="T16" fmla="*/ 83 w 663"/>
                    <a:gd name="T17" fmla="*/ 1 h 517"/>
                    <a:gd name="T18" fmla="*/ 77 w 663"/>
                    <a:gd name="T19" fmla="*/ 1 h 517"/>
                    <a:gd name="T20" fmla="*/ 0 w 663"/>
                    <a:gd name="T21" fmla="*/ 77 h 517"/>
                    <a:gd name="T22" fmla="*/ 0 w 663"/>
                    <a:gd name="T23" fmla="*/ 440 h 517"/>
                    <a:gd name="T24" fmla="*/ 77 w 663"/>
                    <a:gd name="T25" fmla="*/ 517 h 517"/>
                    <a:gd name="T26" fmla="*/ 587 w 663"/>
                    <a:gd name="T27" fmla="*/ 517 h 517"/>
                    <a:gd name="T28" fmla="*/ 663 w 663"/>
                    <a:gd name="T29" fmla="*/ 440 h 517"/>
                    <a:gd name="T30" fmla="*/ 663 w 663"/>
                    <a:gd name="T31" fmla="*/ 77 h 517"/>
                    <a:gd name="T32" fmla="*/ 587 w 663"/>
                    <a:gd name="T33" fmla="*/ 1 h 517"/>
                    <a:gd name="T34" fmla="*/ 357 w 663"/>
                    <a:gd name="T35" fmla="*/ 279 h 517"/>
                    <a:gd name="T36" fmla="*/ 357 w 663"/>
                    <a:gd name="T37" fmla="*/ 374 h 517"/>
                    <a:gd name="T38" fmla="*/ 295 w 663"/>
                    <a:gd name="T39" fmla="*/ 374 h 517"/>
                    <a:gd name="T40" fmla="*/ 295 w 663"/>
                    <a:gd name="T41" fmla="*/ 279 h 517"/>
                    <a:gd name="T42" fmla="*/ 257 w 663"/>
                    <a:gd name="T43" fmla="*/ 217 h 517"/>
                    <a:gd name="T44" fmla="*/ 326 w 663"/>
                    <a:gd name="T45" fmla="*/ 147 h 517"/>
                    <a:gd name="T46" fmla="*/ 396 w 663"/>
                    <a:gd name="T47" fmla="*/ 217 h 517"/>
                    <a:gd name="T48" fmla="*/ 357 w 663"/>
                    <a:gd name="T49" fmla="*/ 27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517">
                      <a:moveTo>
                        <a:pt x="587" y="1"/>
                      </a:moveTo>
                      <a:cubicBezTo>
                        <a:pt x="575" y="1"/>
                        <a:pt x="575" y="1"/>
                        <a:pt x="575" y="1"/>
                      </a:cubicBezTo>
                      <a:cubicBezTo>
                        <a:pt x="575" y="0"/>
                        <a:pt x="575" y="0"/>
                        <a:pt x="575" y="0"/>
                      </a:cubicBezTo>
                      <a:cubicBezTo>
                        <a:pt x="481" y="0"/>
                        <a:pt x="481" y="0"/>
                        <a:pt x="481" y="0"/>
                      </a:cubicBezTo>
                      <a:cubicBezTo>
                        <a:pt x="481" y="1"/>
                        <a:pt x="481" y="1"/>
                        <a:pt x="481" y="1"/>
                      </a:cubicBezTo>
                      <a:cubicBezTo>
                        <a:pt x="177" y="1"/>
                        <a:pt x="177" y="1"/>
                        <a:pt x="177" y="1"/>
                      </a:cubicBezTo>
                      <a:cubicBezTo>
                        <a:pt x="177" y="0"/>
                        <a:pt x="177" y="0"/>
                        <a:pt x="177" y="0"/>
                      </a:cubicBezTo>
                      <a:cubicBezTo>
                        <a:pt x="83" y="0"/>
                        <a:pt x="83" y="0"/>
                        <a:pt x="83" y="0"/>
                      </a:cubicBezTo>
                      <a:cubicBezTo>
                        <a:pt x="83" y="1"/>
                        <a:pt x="83" y="1"/>
                        <a:pt x="83" y="1"/>
                      </a:cubicBezTo>
                      <a:cubicBezTo>
                        <a:pt x="77" y="1"/>
                        <a:pt x="77" y="1"/>
                        <a:pt x="77" y="1"/>
                      </a:cubicBezTo>
                      <a:cubicBezTo>
                        <a:pt x="35" y="1"/>
                        <a:pt x="0" y="35"/>
                        <a:pt x="0" y="77"/>
                      </a:cubicBezTo>
                      <a:cubicBezTo>
                        <a:pt x="0" y="440"/>
                        <a:pt x="0" y="440"/>
                        <a:pt x="0" y="440"/>
                      </a:cubicBezTo>
                      <a:cubicBezTo>
                        <a:pt x="0" y="483"/>
                        <a:pt x="35" y="517"/>
                        <a:pt x="77" y="517"/>
                      </a:cubicBezTo>
                      <a:cubicBezTo>
                        <a:pt x="587" y="517"/>
                        <a:pt x="587" y="517"/>
                        <a:pt x="587" y="517"/>
                      </a:cubicBezTo>
                      <a:cubicBezTo>
                        <a:pt x="629" y="517"/>
                        <a:pt x="663" y="483"/>
                        <a:pt x="663" y="440"/>
                      </a:cubicBezTo>
                      <a:cubicBezTo>
                        <a:pt x="663" y="77"/>
                        <a:pt x="663" y="77"/>
                        <a:pt x="663" y="77"/>
                      </a:cubicBezTo>
                      <a:cubicBezTo>
                        <a:pt x="663" y="35"/>
                        <a:pt x="629" y="1"/>
                        <a:pt x="587" y="1"/>
                      </a:cubicBezTo>
                      <a:close/>
                      <a:moveTo>
                        <a:pt x="357" y="279"/>
                      </a:moveTo>
                      <a:cubicBezTo>
                        <a:pt x="357" y="374"/>
                        <a:pt x="357" y="374"/>
                        <a:pt x="357" y="374"/>
                      </a:cubicBezTo>
                      <a:cubicBezTo>
                        <a:pt x="295" y="374"/>
                        <a:pt x="295" y="374"/>
                        <a:pt x="295" y="374"/>
                      </a:cubicBezTo>
                      <a:cubicBezTo>
                        <a:pt x="295" y="279"/>
                        <a:pt x="295" y="279"/>
                        <a:pt x="295" y="279"/>
                      </a:cubicBezTo>
                      <a:cubicBezTo>
                        <a:pt x="272" y="268"/>
                        <a:pt x="257" y="244"/>
                        <a:pt x="257" y="217"/>
                      </a:cubicBezTo>
                      <a:cubicBezTo>
                        <a:pt x="257" y="178"/>
                        <a:pt x="288" y="147"/>
                        <a:pt x="326" y="147"/>
                      </a:cubicBezTo>
                      <a:cubicBezTo>
                        <a:pt x="365" y="147"/>
                        <a:pt x="396" y="178"/>
                        <a:pt x="396" y="217"/>
                      </a:cubicBezTo>
                      <a:cubicBezTo>
                        <a:pt x="396" y="244"/>
                        <a:pt x="380" y="268"/>
                        <a:pt x="357" y="27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Freeform 18"/>
                <p:cNvSpPr>
                  <a:spLocks/>
                </p:cNvSpPr>
                <p:nvPr/>
              </p:nvSpPr>
              <p:spPr bwMode="auto">
                <a:xfrm>
                  <a:off x="6417645" y="2587680"/>
                  <a:ext cx="211834" cy="131901"/>
                </a:xfrm>
                <a:custGeom>
                  <a:avLst/>
                  <a:gdLst>
                    <a:gd name="T0" fmla="*/ 0 w 492"/>
                    <a:gd name="T1" fmla="*/ 370 h 370"/>
                    <a:gd name="T2" fmla="*/ 94 w 492"/>
                    <a:gd name="T3" fmla="*/ 370 h 370"/>
                    <a:gd name="T4" fmla="*/ 94 w 492"/>
                    <a:gd name="T5" fmla="*/ 238 h 370"/>
                    <a:gd name="T6" fmla="*/ 94 w 492"/>
                    <a:gd name="T7" fmla="*/ 238 h 370"/>
                    <a:gd name="T8" fmla="*/ 94 w 492"/>
                    <a:gd name="T9" fmla="*/ 237 h 370"/>
                    <a:gd name="T10" fmla="*/ 133 w 492"/>
                    <a:gd name="T11" fmla="*/ 134 h 370"/>
                    <a:gd name="T12" fmla="*/ 253 w 492"/>
                    <a:gd name="T13" fmla="*/ 93 h 370"/>
                    <a:gd name="T14" fmla="*/ 328 w 492"/>
                    <a:gd name="T15" fmla="*/ 113 h 370"/>
                    <a:gd name="T16" fmla="*/ 398 w 492"/>
                    <a:gd name="T17" fmla="*/ 239 h 370"/>
                    <a:gd name="T18" fmla="*/ 398 w 492"/>
                    <a:gd name="T19" fmla="*/ 370 h 370"/>
                    <a:gd name="T20" fmla="*/ 492 w 492"/>
                    <a:gd name="T21" fmla="*/ 370 h 370"/>
                    <a:gd name="T22" fmla="*/ 492 w 492"/>
                    <a:gd name="T23" fmla="*/ 239 h 370"/>
                    <a:gd name="T24" fmla="*/ 370 w 492"/>
                    <a:gd name="T25" fmla="*/ 29 h 370"/>
                    <a:gd name="T26" fmla="*/ 253 w 492"/>
                    <a:gd name="T27" fmla="*/ 0 h 370"/>
                    <a:gd name="T28" fmla="*/ 65 w 492"/>
                    <a:gd name="T29" fmla="*/ 70 h 370"/>
                    <a:gd name="T30" fmla="*/ 0 w 492"/>
                    <a:gd name="T31" fmla="*/ 239 h 370"/>
                    <a:gd name="T32" fmla="*/ 0 w 492"/>
                    <a:gd name="T33"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2" h="370">
                      <a:moveTo>
                        <a:pt x="0" y="370"/>
                      </a:moveTo>
                      <a:cubicBezTo>
                        <a:pt x="94" y="370"/>
                        <a:pt x="94" y="370"/>
                        <a:pt x="94" y="370"/>
                      </a:cubicBezTo>
                      <a:cubicBezTo>
                        <a:pt x="94" y="238"/>
                        <a:pt x="94" y="238"/>
                        <a:pt x="94" y="238"/>
                      </a:cubicBezTo>
                      <a:cubicBezTo>
                        <a:pt x="94" y="238"/>
                        <a:pt x="94" y="238"/>
                        <a:pt x="94" y="238"/>
                      </a:cubicBezTo>
                      <a:cubicBezTo>
                        <a:pt x="94" y="237"/>
                        <a:pt x="94" y="237"/>
                        <a:pt x="94" y="237"/>
                      </a:cubicBezTo>
                      <a:cubicBezTo>
                        <a:pt x="94" y="236"/>
                        <a:pt x="93" y="175"/>
                        <a:pt x="133" y="134"/>
                      </a:cubicBezTo>
                      <a:cubicBezTo>
                        <a:pt x="160" y="107"/>
                        <a:pt x="200" y="93"/>
                        <a:pt x="253" y="93"/>
                      </a:cubicBezTo>
                      <a:cubicBezTo>
                        <a:pt x="253" y="93"/>
                        <a:pt x="291" y="94"/>
                        <a:pt x="328" y="113"/>
                      </a:cubicBezTo>
                      <a:cubicBezTo>
                        <a:pt x="375" y="137"/>
                        <a:pt x="398" y="178"/>
                        <a:pt x="398" y="239"/>
                      </a:cubicBezTo>
                      <a:cubicBezTo>
                        <a:pt x="398" y="370"/>
                        <a:pt x="398" y="370"/>
                        <a:pt x="398" y="370"/>
                      </a:cubicBezTo>
                      <a:cubicBezTo>
                        <a:pt x="492" y="370"/>
                        <a:pt x="492" y="370"/>
                        <a:pt x="492" y="370"/>
                      </a:cubicBezTo>
                      <a:cubicBezTo>
                        <a:pt x="492" y="239"/>
                        <a:pt x="492" y="239"/>
                        <a:pt x="492" y="239"/>
                      </a:cubicBezTo>
                      <a:cubicBezTo>
                        <a:pt x="492" y="116"/>
                        <a:pt x="426" y="57"/>
                        <a:pt x="370" y="29"/>
                      </a:cubicBezTo>
                      <a:cubicBezTo>
                        <a:pt x="314" y="1"/>
                        <a:pt x="259" y="0"/>
                        <a:pt x="253" y="0"/>
                      </a:cubicBezTo>
                      <a:cubicBezTo>
                        <a:pt x="173" y="0"/>
                        <a:pt x="110" y="23"/>
                        <a:pt x="65" y="70"/>
                      </a:cubicBezTo>
                      <a:cubicBezTo>
                        <a:pt x="1" y="137"/>
                        <a:pt x="0" y="227"/>
                        <a:pt x="0" y="239"/>
                      </a:cubicBezTo>
                      <a:lnTo>
                        <a:pt x="0" y="37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31" name="Picture 18"/>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983981" y="1909252"/>
                <a:ext cx="20509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4" name="Figura a mano libera 33"/>
          <p:cNvSpPr>
            <a:spLocks/>
          </p:cNvSpPr>
          <p:nvPr/>
        </p:nvSpPr>
        <p:spPr>
          <a:xfrm>
            <a:off x="44221" y="3137377"/>
            <a:ext cx="4500000" cy="187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r"/>
            <a:r>
              <a:rPr lang="it-IT" sz="1600" b="1" dirty="0" smtClean="0">
                <a:solidFill>
                  <a:schemeClr val="bg1"/>
                </a:solidFill>
              </a:rPr>
              <a:t>Mantenere meno credenziali in memoria</a:t>
            </a:r>
          </a:p>
        </p:txBody>
      </p:sp>
      <p:pic>
        <p:nvPicPr>
          <p:cNvPr id="1035" name="Picture 11" descr="http://freeiconbox.com/icon/256/18033.png"/>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rot="8700000">
            <a:off x="116351" y="3620533"/>
            <a:ext cx="468000" cy="468000"/>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uppo 37"/>
          <p:cNvGrpSpPr>
            <a:grpSpLocks noChangeAspect="1"/>
          </p:cNvGrpSpPr>
          <p:nvPr/>
        </p:nvGrpSpPr>
        <p:grpSpPr>
          <a:xfrm>
            <a:off x="6142862" y="7050720"/>
            <a:ext cx="190530" cy="216000"/>
            <a:chOff x="6381943" y="2587184"/>
            <a:chExt cx="285619" cy="323801"/>
          </a:xfrm>
        </p:grpSpPr>
        <p:sp>
          <p:nvSpPr>
            <p:cNvPr id="40" name="AutoShape 15"/>
            <p:cNvSpPr>
              <a:spLocks noChangeAspect="1" noChangeArrowheads="1" noTextEdit="1"/>
            </p:cNvSpPr>
            <p:nvPr/>
          </p:nvSpPr>
          <p:spPr bwMode="auto">
            <a:xfrm>
              <a:off x="6382538" y="2587184"/>
              <a:ext cx="285024" cy="32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Freeform 17"/>
            <p:cNvSpPr>
              <a:spLocks noEditPoints="1"/>
            </p:cNvSpPr>
            <p:nvPr/>
          </p:nvSpPr>
          <p:spPr bwMode="auto">
            <a:xfrm>
              <a:off x="6381943" y="2726027"/>
              <a:ext cx="285024" cy="184958"/>
            </a:xfrm>
            <a:custGeom>
              <a:avLst/>
              <a:gdLst>
                <a:gd name="T0" fmla="*/ 587 w 663"/>
                <a:gd name="T1" fmla="*/ 1 h 517"/>
                <a:gd name="T2" fmla="*/ 575 w 663"/>
                <a:gd name="T3" fmla="*/ 1 h 517"/>
                <a:gd name="T4" fmla="*/ 575 w 663"/>
                <a:gd name="T5" fmla="*/ 0 h 517"/>
                <a:gd name="T6" fmla="*/ 481 w 663"/>
                <a:gd name="T7" fmla="*/ 0 h 517"/>
                <a:gd name="T8" fmla="*/ 481 w 663"/>
                <a:gd name="T9" fmla="*/ 1 h 517"/>
                <a:gd name="T10" fmla="*/ 177 w 663"/>
                <a:gd name="T11" fmla="*/ 1 h 517"/>
                <a:gd name="T12" fmla="*/ 177 w 663"/>
                <a:gd name="T13" fmla="*/ 0 h 517"/>
                <a:gd name="T14" fmla="*/ 83 w 663"/>
                <a:gd name="T15" fmla="*/ 0 h 517"/>
                <a:gd name="T16" fmla="*/ 83 w 663"/>
                <a:gd name="T17" fmla="*/ 1 h 517"/>
                <a:gd name="T18" fmla="*/ 77 w 663"/>
                <a:gd name="T19" fmla="*/ 1 h 517"/>
                <a:gd name="T20" fmla="*/ 0 w 663"/>
                <a:gd name="T21" fmla="*/ 77 h 517"/>
                <a:gd name="T22" fmla="*/ 0 w 663"/>
                <a:gd name="T23" fmla="*/ 440 h 517"/>
                <a:gd name="T24" fmla="*/ 77 w 663"/>
                <a:gd name="T25" fmla="*/ 517 h 517"/>
                <a:gd name="T26" fmla="*/ 587 w 663"/>
                <a:gd name="T27" fmla="*/ 517 h 517"/>
                <a:gd name="T28" fmla="*/ 663 w 663"/>
                <a:gd name="T29" fmla="*/ 440 h 517"/>
                <a:gd name="T30" fmla="*/ 663 w 663"/>
                <a:gd name="T31" fmla="*/ 77 h 517"/>
                <a:gd name="T32" fmla="*/ 587 w 663"/>
                <a:gd name="T33" fmla="*/ 1 h 517"/>
                <a:gd name="T34" fmla="*/ 357 w 663"/>
                <a:gd name="T35" fmla="*/ 279 h 517"/>
                <a:gd name="T36" fmla="*/ 357 w 663"/>
                <a:gd name="T37" fmla="*/ 374 h 517"/>
                <a:gd name="T38" fmla="*/ 295 w 663"/>
                <a:gd name="T39" fmla="*/ 374 h 517"/>
                <a:gd name="T40" fmla="*/ 295 w 663"/>
                <a:gd name="T41" fmla="*/ 279 h 517"/>
                <a:gd name="T42" fmla="*/ 257 w 663"/>
                <a:gd name="T43" fmla="*/ 217 h 517"/>
                <a:gd name="T44" fmla="*/ 326 w 663"/>
                <a:gd name="T45" fmla="*/ 147 h 517"/>
                <a:gd name="T46" fmla="*/ 396 w 663"/>
                <a:gd name="T47" fmla="*/ 217 h 517"/>
                <a:gd name="T48" fmla="*/ 357 w 663"/>
                <a:gd name="T49" fmla="*/ 27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517">
                  <a:moveTo>
                    <a:pt x="587" y="1"/>
                  </a:moveTo>
                  <a:cubicBezTo>
                    <a:pt x="575" y="1"/>
                    <a:pt x="575" y="1"/>
                    <a:pt x="575" y="1"/>
                  </a:cubicBezTo>
                  <a:cubicBezTo>
                    <a:pt x="575" y="0"/>
                    <a:pt x="575" y="0"/>
                    <a:pt x="575" y="0"/>
                  </a:cubicBezTo>
                  <a:cubicBezTo>
                    <a:pt x="481" y="0"/>
                    <a:pt x="481" y="0"/>
                    <a:pt x="481" y="0"/>
                  </a:cubicBezTo>
                  <a:cubicBezTo>
                    <a:pt x="481" y="1"/>
                    <a:pt x="481" y="1"/>
                    <a:pt x="481" y="1"/>
                  </a:cubicBezTo>
                  <a:cubicBezTo>
                    <a:pt x="177" y="1"/>
                    <a:pt x="177" y="1"/>
                    <a:pt x="177" y="1"/>
                  </a:cubicBezTo>
                  <a:cubicBezTo>
                    <a:pt x="177" y="0"/>
                    <a:pt x="177" y="0"/>
                    <a:pt x="177" y="0"/>
                  </a:cubicBezTo>
                  <a:cubicBezTo>
                    <a:pt x="83" y="0"/>
                    <a:pt x="83" y="0"/>
                    <a:pt x="83" y="0"/>
                  </a:cubicBezTo>
                  <a:cubicBezTo>
                    <a:pt x="83" y="1"/>
                    <a:pt x="83" y="1"/>
                    <a:pt x="83" y="1"/>
                  </a:cubicBezTo>
                  <a:cubicBezTo>
                    <a:pt x="77" y="1"/>
                    <a:pt x="77" y="1"/>
                    <a:pt x="77" y="1"/>
                  </a:cubicBezTo>
                  <a:cubicBezTo>
                    <a:pt x="35" y="1"/>
                    <a:pt x="0" y="35"/>
                    <a:pt x="0" y="77"/>
                  </a:cubicBezTo>
                  <a:cubicBezTo>
                    <a:pt x="0" y="440"/>
                    <a:pt x="0" y="440"/>
                    <a:pt x="0" y="440"/>
                  </a:cubicBezTo>
                  <a:cubicBezTo>
                    <a:pt x="0" y="483"/>
                    <a:pt x="35" y="517"/>
                    <a:pt x="77" y="517"/>
                  </a:cubicBezTo>
                  <a:cubicBezTo>
                    <a:pt x="587" y="517"/>
                    <a:pt x="587" y="517"/>
                    <a:pt x="587" y="517"/>
                  </a:cubicBezTo>
                  <a:cubicBezTo>
                    <a:pt x="629" y="517"/>
                    <a:pt x="663" y="483"/>
                    <a:pt x="663" y="440"/>
                  </a:cubicBezTo>
                  <a:cubicBezTo>
                    <a:pt x="663" y="77"/>
                    <a:pt x="663" y="77"/>
                    <a:pt x="663" y="77"/>
                  </a:cubicBezTo>
                  <a:cubicBezTo>
                    <a:pt x="663" y="35"/>
                    <a:pt x="629" y="1"/>
                    <a:pt x="587" y="1"/>
                  </a:cubicBezTo>
                  <a:close/>
                  <a:moveTo>
                    <a:pt x="357" y="279"/>
                  </a:moveTo>
                  <a:cubicBezTo>
                    <a:pt x="357" y="374"/>
                    <a:pt x="357" y="374"/>
                    <a:pt x="357" y="374"/>
                  </a:cubicBezTo>
                  <a:cubicBezTo>
                    <a:pt x="295" y="374"/>
                    <a:pt x="295" y="374"/>
                    <a:pt x="295" y="374"/>
                  </a:cubicBezTo>
                  <a:cubicBezTo>
                    <a:pt x="295" y="279"/>
                    <a:pt x="295" y="279"/>
                    <a:pt x="295" y="279"/>
                  </a:cubicBezTo>
                  <a:cubicBezTo>
                    <a:pt x="272" y="268"/>
                    <a:pt x="257" y="244"/>
                    <a:pt x="257" y="217"/>
                  </a:cubicBezTo>
                  <a:cubicBezTo>
                    <a:pt x="257" y="178"/>
                    <a:pt x="288" y="147"/>
                    <a:pt x="326" y="147"/>
                  </a:cubicBezTo>
                  <a:cubicBezTo>
                    <a:pt x="365" y="147"/>
                    <a:pt x="396" y="178"/>
                    <a:pt x="396" y="217"/>
                  </a:cubicBezTo>
                  <a:cubicBezTo>
                    <a:pt x="396" y="244"/>
                    <a:pt x="380" y="268"/>
                    <a:pt x="357" y="27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18"/>
            <p:cNvSpPr>
              <a:spLocks/>
            </p:cNvSpPr>
            <p:nvPr/>
          </p:nvSpPr>
          <p:spPr bwMode="auto">
            <a:xfrm>
              <a:off x="6417645" y="2587680"/>
              <a:ext cx="211834" cy="131901"/>
            </a:xfrm>
            <a:custGeom>
              <a:avLst/>
              <a:gdLst>
                <a:gd name="T0" fmla="*/ 0 w 492"/>
                <a:gd name="T1" fmla="*/ 370 h 370"/>
                <a:gd name="T2" fmla="*/ 94 w 492"/>
                <a:gd name="T3" fmla="*/ 370 h 370"/>
                <a:gd name="T4" fmla="*/ 94 w 492"/>
                <a:gd name="T5" fmla="*/ 238 h 370"/>
                <a:gd name="T6" fmla="*/ 94 w 492"/>
                <a:gd name="T7" fmla="*/ 238 h 370"/>
                <a:gd name="T8" fmla="*/ 94 w 492"/>
                <a:gd name="T9" fmla="*/ 237 h 370"/>
                <a:gd name="T10" fmla="*/ 133 w 492"/>
                <a:gd name="T11" fmla="*/ 134 h 370"/>
                <a:gd name="T12" fmla="*/ 253 w 492"/>
                <a:gd name="T13" fmla="*/ 93 h 370"/>
                <a:gd name="T14" fmla="*/ 328 w 492"/>
                <a:gd name="T15" fmla="*/ 113 h 370"/>
                <a:gd name="T16" fmla="*/ 398 w 492"/>
                <a:gd name="T17" fmla="*/ 239 h 370"/>
                <a:gd name="T18" fmla="*/ 398 w 492"/>
                <a:gd name="T19" fmla="*/ 370 h 370"/>
                <a:gd name="T20" fmla="*/ 492 w 492"/>
                <a:gd name="T21" fmla="*/ 370 h 370"/>
                <a:gd name="T22" fmla="*/ 492 w 492"/>
                <a:gd name="T23" fmla="*/ 239 h 370"/>
                <a:gd name="T24" fmla="*/ 370 w 492"/>
                <a:gd name="T25" fmla="*/ 29 h 370"/>
                <a:gd name="T26" fmla="*/ 253 w 492"/>
                <a:gd name="T27" fmla="*/ 0 h 370"/>
                <a:gd name="T28" fmla="*/ 65 w 492"/>
                <a:gd name="T29" fmla="*/ 70 h 370"/>
                <a:gd name="T30" fmla="*/ 0 w 492"/>
                <a:gd name="T31" fmla="*/ 239 h 370"/>
                <a:gd name="T32" fmla="*/ 0 w 492"/>
                <a:gd name="T33"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2" h="370">
                  <a:moveTo>
                    <a:pt x="0" y="370"/>
                  </a:moveTo>
                  <a:cubicBezTo>
                    <a:pt x="94" y="370"/>
                    <a:pt x="94" y="370"/>
                    <a:pt x="94" y="370"/>
                  </a:cubicBezTo>
                  <a:cubicBezTo>
                    <a:pt x="94" y="238"/>
                    <a:pt x="94" y="238"/>
                    <a:pt x="94" y="238"/>
                  </a:cubicBezTo>
                  <a:cubicBezTo>
                    <a:pt x="94" y="238"/>
                    <a:pt x="94" y="238"/>
                    <a:pt x="94" y="238"/>
                  </a:cubicBezTo>
                  <a:cubicBezTo>
                    <a:pt x="94" y="237"/>
                    <a:pt x="94" y="237"/>
                    <a:pt x="94" y="237"/>
                  </a:cubicBezTo>
                  <a:cubicBezTo>
                    <a:pt x="94" y="236"/>
                    <a:pt x="93" y="175"/>
                    <a:pt x="133" y="134"/>
                  </a:cubicBezTo>
                  <a:cubicBezTo>
                    <a:pt x="160" y="107"/>
                    <a:pt x="200" y="93"/>
                    <a:pt x="253" y="93"/>
                  </a:cubicBezTo>
                  <a:cubicBezTo>
                    <a:pt x="253" y="93"/>
                    <a:pt x="291" y="94"/>
                    <a:pt x="328" y="113"/>
                  </a:cubicBezTo>
                  <a:cubicBezTo>
                    <a:pt x="375" y="137"/>
                    <a:pt x="398" y="178"/>
                    <a:pt x="398" y="239"/>
                  </a:cubicBezTo>
                  <a:cubicBezTo>
                    <a:pt x="398" y="370"/>
                    <a:pt x="398" y="370"/>
                    <a:pt x="398" y="370"/>
                  </a:cubicBezTo>
                  <a:cubicBezTo>
                    <a:pt x="492" y="370"/>
                    <a:pt x="492" y="370"/>
                    <a:pt x="492" y="370"/>
                  </a:cubicBezTo>
                  <a:cubicBezTo>
                    <a:pt x="492" y="239"/>
                    <a:pt x="492" y="239"/>
                    <a:pt x="492" y="239"/>
                  </a:cubicBezTo>
                  <a:cubicBezTo>
                    <a:pt x="492" y="116"/>
                    <a:pt x="426" y="57"/>
                    <a:pt x="370" y="29"/>
                  </a:cubicBezTo>
                  <a:cubicBezTo>
                    <a:pt x="314" y="1"/>
                    <a:pt x="259" y="0"/>
                    <a:pt x="253" y="0"/>
                  </a:cubicBezTo>
                  <a:cubicBezTo>
                    <a:pt x="173" y="0"/>
                    <a:pt x="110" y="23"/>
                    <a:pt x="65" y="70"/>
                  </a:cubicBezTo>
                  <a:cubicBezTo>
                    <a:pt x="1" y="137"/>
                    <a:pt x="0" y="227"/>
                    <a:pt x="0" y="239"/>
                  </a:cubicBezTo>
                  <a:lnTo>
                    <a:pt x="0" y="37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1039" name="Picture 15" descr="http://plainicon.com/dboard/userprod/2800_a1826/prod_thumb/plainicon.com-46110-512px-e8a.png"/>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352251" y="3386004"/>
            <a:ext cx="323999" cy="324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5" descr="http://plainicon.com/dboard/userprod/2800_a1826/prod_thumb/plainicon.com-46110-512px-e8a.png"/>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494845" y="3558492"/>
            <a:ext cx="323999" cy="324000"/>
          </a:xfrm>
          <a:prstGeom prst="rect">
            <a:avLst/>
          </a:prstGeom>
          <a:noFill/>
          <a:extLst>
            <a:ext uri="{909E8E84-426E-40DD-AFC4-6F175D3DCCD1}">
              <a14:hiddenFill xmlns:a14="http://schemas.microsoft.com/office/drawing/2010/main">
                <a:solidFill>
                  <a:srgbClr val="FFFFFF"/>
                </a:solidFill>
              </a14:hiddenFill>
            </a:ext>
          </a:extLst>
        </p:spPr>
      </p:pic>
      <p:sp>
        <p:nvSpPr>
          <p:cNvPr id="47" name="Figura a mano libera 46"/>
          <p:cNvSpPr>
            <a:spLocks/>
          </p:cNvSpPr>
          <p:nvPr/>
        </p:nvSpPr>
        <p:spPr>
          <a:xfrm>
            <a:off x="4606758" y="3137378"/>
            <a:ext cx="4500000" cy="187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r"/>
            <a:r>
              <a:rPr lang="en-US" sz="1600" b="1" dirty="0" err="1" smtClean="0">
                <a:solidFill>
                  <a:schemeClr val="bg1"/>
                </a:solidFill>
              </a:rPr>
              <a:t>Utilizzare</a:t>
            </a:r>
            <a:r>
              <a:rPr lang="en-US" sz="1600" b="1" dirty="0" smtClean="0">
                <a:solidFill>
                  <a:schemeClr val="bg1"/>
                </a:solidFill>
              </a:rPr>
              <a:t> </a:t>
            </a:r>
            <a:r>
              <a:rPr lang="en-US" sz="1600" b="1" dirty="0" err="1" smtClean="0">
                <a:solidFill>
                  <a:schemeClr val="bg1"/>
                </a:solidFill>
              </a:rPr>
              <a:t>il</a:t>
            </a:r>
            <a:r>
              <a:rPr lang="en-US" sz="1600" b="1" dirty="0" smtClean="0">
                <a:solidFill>
                  <a:schemeClr val="bg1"/>
                </a:solidFill>
              </a:rPr>
              <a:t> Protected Users group</a:t>
            </a:r>
          </a:p>
          <a:p>
            <a:pPr algn="r"/>
            <a:endParaRPr lang="en-US" sz="1600" b="1" dirty="0">
              <a:solidFill>
                <a:schemeClr val="bg1"/>
              </a:solidFill>
            </a:endParaRPr>
          </a:p>
          <a:p>
            <a:r>
              <a:rPr lang="it-IT" sz="1200" i="1" dirty="0" smtClean="0">
                <a:solidFill>
                  <a:schemeClr val="bg1"/>
                </a:solidFill>
              </a:rPr>
              <a:t>Quando gli utenti appartengono a questo gruppo Active Directory:</a:t>
            </a:r>
          </a:p>
          <a:p>
            <a:pPr marL="171450" indent="-171450">
              <a:buFont typeface="Arial" panose="020B0604020202020204" pitchFamily="34" charset="0"/>
              <a:buChar char="•"/>
            </a:pPr>
            <a:r>
              <a:rPr lang="it-IT" sz="1200" i="1" dirty="0">
                <a:solidFill>
                  <a:schemeClr val="bg1"/>
                </a:solidFill>
              </a:rPr>
              <a:t>N</a:t>
            </a:r>
            <a:r>
              <a:rPr lang="it-IT" sz="1200" i="1" dirty="0" smtClean="0">
                <a:solidFill>
                  <a:schemeClr val="bg1"/>
                </a:solidFill>
              </a:rPr>
              <a:t>on possono autenticarsi con </a:t>
            </a:r>
            <a:r>
              <a:rPr lang="en-US" sz="1200" i="1" dirty="0">
                <a:solidFill>
                  <a:schemeClr val="bg1"/>
                </a:solidFill>
              </a:rPr>
              <a:t> NTLM, Digest </a:t>
            </a:r>
            <a:r>
              <a:rPr lang="en-US" sz="1200" i="1" dirty="0" smtClean="0">
                <a:solidFill>
                  <a:schemeClr val="bg1"/>
                </a:solidFill>
              </a:rPr>
              <a:t>Authentication o </a:t>
            </a:r>
            <a:r>
              <a:rPr lang="en-US" sz="1200" i="1" dirty="0" err="1" smtClean="0">
                <a:solidFill>
                  <a:schemeClr val="bg1"/>
                </a:solidFill>
              </a:rPr>
              <a:t>CredSSP</a:t>
            </a:r>
            <a:r>
              <a:rPr lang="en-US" sz="1200" i="1" dirty="0" smtClean="0">
                <a:solidFill>
                  <a:schemeClr val="bg1"/>
                </a:solidFill>
              </a:rPr>
              <a:t>, ma </a:t>
            </a:r>
            <a:r>
              <a:rPr lang="it-IT" sz="1200" i="1" dirty="0" smtClean="0">
                <a:solidFill>
                  <a:schemeClr val="bg1"/>
                </a:solidFill>
              </a:rPr>
              <a:t>solo con </a:t>
            </a:r>
            <a:r>
              <a:rPr lang="it-IT" sz="1200" i="1" dirty="0" err="1" smtClean="0">
                <a:solidFill>
                  <a:schemeClr val="bg1"/>
                </a:solidFill>
              </a:rPr>
              <a:t>Kerberos</a:t>
            </a:r>
            <a:r>
              <a:rPr lang="it-IT" sz="1200" i="1" dirty="0" smtClean="0">
                <a:solidFill>
                  <a:schemeClr val="bg1"/>
                </a:solidFill>
              </a:rPr>
              <a:t> </a:t>
            </a:r>
          </a:p>
          <a:p>
            <a:pPr marL="171450" indent="-171450">
              <a:buFont typeface="Arial" panose="020B0604020202020204" pitchFamily="34" charset="0"/>
              <a:buChar char="•"/>
            </a:pPr>
            <a:r>
              <a:rPr lang="it-IT" sz="1200" i="1" dirty="0" smtClean="0">
                <a:solidFill>
                  <a:schemeClr val="bg1"/>
                </a:solidFill>
              </a:rPr>
              <a:t>La </a:t>
            </a:r>
            <a:r>
              <a:rPr lang="it-IT" sz="1200" i="1" dirty="0" err="1" smtClean="0">
                <a:solidFill>
                  <a:schemeClr val="bg1"/>
                </a:solidFill>
              </a:rPr>
              <a:t>preautenticazione</a:t>
            </a:r>
            <a:r>
              <a:rPr lang="it-IT" sz="1200" i="1" dirty="0" smtClean="0">
                <a:solidFill>
                  <a:schemeClr val="bg1"/>
                </a:solidFill>
              </a:rPr>
              <a:t> di </a:t>
            </a:r>
            <a:r>
              <a:rPr lang="it-IT" sz="1200" i="1" dirty="0" err="1">
                <a:solidFill>
                  <a:schemeClr val="bg1"/>
                </a:solidFill>
              </a:rPr>
              <a:t>K</a:t>
            </a:r>
            <a:r>
              <a:rPr lang="it-IT" sz="1200" i="1" dirty="0" err="1" smtClean="0">
                <a:solidFill>
                  <a:schemeClr val="bg1"/>
                </a:solidFill>
              </a:rPr>
              <a:t>erberos</a:t>
            </a:r>
            <a:r>
              <a:rPr lang="it-IT" sz="1200" i="1" dirty="0" smtClean="0">
                <a:solidFill>
                  <a:schemeClr val="bg1"/>
                </a:solidFill>
              </a:rPr>
              <a:t> non utilizza </a:t>
            </a:r>
            <a:r>
              <a:rPr lang="it-IT" sz="1200" i="1" dirty="0" err="1" smtClean="0">
                <a:solidFill>
                  <a:schemeClr val="bg1"/>
                </a:solidFill>
              </a:rPr>
              <a:t>crifratura</a:t>
            </a:r>
            <a:r>
              <a:rPr lang="it-IT" sz="1200" i="1" dirty="0" smtClean="0">
                <a:solidFill>
                  <a:schemeClr val="bg1"/>
                </a:solidFill>
              </a:rPr>
              <a:t> DES o RC4</a:t>
            </a:r>
          </a:p>
          <a:p>
            <a:pPr marL="171450" indent="-171450">
              <a:buFont typeface="Arial" panose="020B0604020202020204" pitchFamily="34" charset="0"/>
              <a:buChar char="•"/>
            </a:pPr>
            <a:r>
              <a:rPr lang="it-IT" sz="1200" i="1" dirty="0" smtClean="0">
                <a:solidFill>
                  <a:schemeClr val="bg1"/>
                </a:solidFill>
              </a:rPr>
              <a:t>La </a:t>
            </a:r>
            <a:r>
              <a:rPr lang="en-US" sz="1200" i="1" dirty="0">
                <a:solidFill>
                  <a:schemeClr val="bg1"/>
                </a:solidFill>
              </a:rPr>
              <a:t>Kerberos constrained </a:t>
            </a:r>
            <a:r>
              <a:rPr lang="en-US" sz="1200" i="1" dirty="0" smtClean="0">
                <a:solidFill>
                  <a:schemeClr val="bg1"/>
                </a:solidFill>
              </a:rPr>
              <a:t>o </a:t>
            </a:r>
            <a:r>
              <a:rPr lang="en-US" sz="1200" i="1" dirty="0">
                <a:solidFill>
                  <a:schemeClr val="bg1"/>
                </a:solidFill>
              </a:rPr>
              <a:t>unconstrained </a:t>
            </a:r>
            <a:r>
              <a:rPr lang="en-US" sz="1200" i="1" dirty="0" smtClean="0">
                <a:solidFill>
                  <a:schemeClr val="bg1"/>
                </a:solidFill>
              </a:rPr>
              <a:t>delegation non è </a:t>
            </a:r>
            <a:r>
              <a:rPr lang="en-US" sz="1200" i="1" dirty="0" err="1" smtClean="0">
                <a:solidFill>
                  <a:schemeClr val="bg1"/>
                </a:solidFill>
              </a:rPr>
              <a:t>ammessa</a:t>
            </a:r>
            <a:endParaRPr lang="it-IT" sz="1200" i="1" dirty="0" smtClean="0">
              <a:solidFill>
                <a:schemeClr val="bg1"/>
              </a:solidFill>
            </a:endParaRPr>
          </a:p>
        </p:txBody>
      </p:sp>
      <p:sp>
        <p:nvSpPr>
          <p:cNvPr id="49" name="Figura a mano libera 48"/>
          <p:cNvSpPr>
            <a:spLocks/>
          </p:cNvSpPr>
          <p:nvPr/>
        </p:nvSpPr>
        <p:spPr>
          <a:xfrm>
            <a:off x="4606759" y="1229123"/>
            <a:ext cx="4500000" cy="187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r"/>
            <a:r>
              <a:rPr lang="it-IT" sz="1600" b="1" dirty="0" smtClean="0">
                <a:solidFill>
                  <a:schemeClr val="tx1"/>
                </a:solidFill>
              </a:rPr>
              <a:t>Utilizzare RDP </a:t>
            </a:r>
            <a:r>
              <a:rPr lang="it-IT" sz="1600" b="1" dirty="0" err="1">
                <a:solidFill>
                  <a:schemeClr val="tx1"/>
                </a:solidFill>
              </a:rPr>
              <a:t>Restricted</a:t>
            </a:r>
            <a:r>
              <a:rPr lang="it-IT" sz="1600" b="1" dirty="0">
                <a:solidFill>
                  <a:schemeClr val="tx1"/>
                </a:solidFill>
              </a:rPr>
              <a:t> </a:t>
            </a:r>
            <a:r>
              <a:rPr lang="it-IT" sz="1600" b="1" dirty="0" err="1">
                <a:solidFill>
                  <a:schemeClr val="tx1"/>
                </a:solidFill>
              </a:rPr>
              <a:t>Admin</a:t>
            </a:r>
            <a:r>
              <a:rPr lang="it-IT" sz="1600" b="1" dirty="0">
                <a:solidFill>
                  <a:schemeClr val="tx1"/>
                </a:solidFill>
              </a:rPr>
              <a:t> </a:t>
            </a:r>
            <a:r>
              <a:rPr lang="it-IT" sz="1600" b="1" dirty="0" smtClean="0">
                <a:solidFill>
                  <a:schemeClr val="tx1"/>
                </a:solidFill>
              </a:rPr>
              <a:t>Mode</a:t>
            </a:r>
          </a:p>
          <a:p>
            <a:pPr algn="r"/>
            <a:r>
              <a:rPr lang="it-IT" sz="1600" b="1" i="1" dirty="0">
                <a:solidFill>
                  <a:schemeClr val="tx1"/>
                </a:solidFill>
              </a:rPr>
              <a:t>MSTSC.exe /</a:t>
            </a:r>
            <a:r>
              <a:rPr lang="it-IT" sz="1600" b="1" i="1" dirty="0" err="1">
                <a:solidFill>
                  <a:schemeClr val="tx1"/>
                </a:solidFill>
              </a:rPr>
              <a:t>restrictedAdmin</a:t>
            </a:r>
            <a:endParaRPr lang="it-IT" sz="1600" b="1" i="1" dirty="0">
              <a:solidFill>
                <a:schemeClr val="tx1"/>
              </a:solidFill>
            </a:endParaRPr>
          </a:p>
          <a:p>
            <a:r>
              <a:rPr lang="it-IT" sz="1400" i="1" dirty="0" smtClean="0">
                <a:solidFill>
                  <a:schemeClr val="tx1"/>
                </a:solidFill>
              </a:rPr>
              <a:t>Modalità di amministrazione limitata in cui le credenziali non sono inviate </a:t>
            </a:r>
            <a:r>
              <a:rPr lang="it-IT" sz="1400" i="1" dirty="0" err="1" smtClean="0">
                <a:solidFill>
                  <a:schemeClr val="tx1"/>
                </a:solidFill>
              </a:rPr>
              <a:t>all’host</a:t>
            </a:r>
            <a:r>
              <a:rPr lang="it-IT" sz="1400" i="1" dirty="0" smtClean="0">
                <a:solidFill>
                  <a:schemeClr val="tx1"/>
                </a:solidFill>
              </a:rPr>
              <a:t> remoto proteggendole nel caso sia compromesso (implica /</a:t>
            </a:r>
            <a:r>
              <a:rPr lang="it-IT" sz="1400" i="1" dirty="0" err="1" smtClean="0">
                <a:solidFill>
                  <a:schemeClr val="tx1"/>
                </a:solidFill>
              </a:rPr>
              <a:t>admin</a:t>
            </a:r>
            <a:r>
              <a:rPr lang="it-IT" sz="1400" i="1" dirty="0">
                <a:solidFill>
                  <a:schemeClr val="tx1"/>
                </a:solidFill>
              </a:rPr>
              <a:t>)</a:t>
            </a:r>
          </a:p>
          <a:p>
            <a:r>
              <a:rPr lang="it-IT" sz="1400" i="1" dirty="0" smtClean="0">
                <a:solidFill>
                  <a:schemeClr val="tx1"/>
                </a:solidFill>
              </a:rPr>
              <a:t>Disponibile anche in </a:t>
            </a:r>
            <a:r>
              <a:rPr lang="it-IT" sz="1400" i="1" dirty="0">
                <a:solidFill>
                  <a:schemeClr val="tx1"/>
                </a:solidFill>
              </a:rPr>
              <a:t>W7/WS2008R2</a:t>
            </a:r>
            <a:endParaRPr lang="it-IT" sz="1400" i="1" dirty="0" smtClean="0">
              <a:solidFill>
                <a:schemeClr val="tx1"/>
              </a:solidFill>
            </a:endParaRPr>
          </a:p>
        </p:txBody>
      </p:sp>
      <p:grpSp>
        <p:nvGrpSpPr>
          <p:cNvPr id="43" name="Gruppo 42"/>
          <p:cNvGrpSpPr/>
          <p:nvPr/>
        </p:nvGrpSpPr>
        <p:grpSpPr>
          <a:xfrm>
            <a:off x="4722598" y="1311762"/>
            <a:ext cx="683268" cy="434829"/>
            <a:chOff x="4800600" y="1764507"/>
            <a:chExt cx="683268" cy="434829"/>
          </a:xfrm>
        </p:grpSpPr>
        <p:grpSp>
          <p:nvGrpSpPr>
            <p:cNvPr id="50" name="Gruppo 49"/>
            <p:cNvGrpSpPr>
              <a:grpSpLocks noChangeAspect="1"/>
            </p:cNvGrpSpPr>
            <p:nvPr/>
          </p:nvGrpSpPr>
          <p:grpSpPr>
            <a:xfrm>
              <a:off x="4800600" y="1764507"/>
              <a:ext cx="429720" cy="396000"/>
              <a:chOff x="1570600" y="4376619"/>
              <a:chExt cx="656667" cy="605141"/>
            </a:xfrm>
          </p:grpSpPr>
          <p:pic>
            <p:nvPicPr>
              <p:cNvPr id="51" name="Picture 10"/>
              <p:cNvPicPr>
                <a:picLocks noChangeAspect="1" noChangeArrowheads="1"/>
              </p:cNvPicPr>
              <p:nvPr/>
            </p:nvPicPr>
            <p:blipFill>
              <a:blip r:embed="rId8" cstate="email">
                <a:biLevel thresh="50000"/>
                <a:extLst>
                  <a:ext uri="{28A0092B-C50C-407E-A947-70E740481C1C}">
                    <a14:useLocalDpi xmlns:a14="http://schemas.microsoft.com/office/drawing/2010/main"/>
                  </a:ext>
                </a:extLst>
              </a:blip>
              <a:srcRect/>
              <a:stretch>
                <a:fillRect/>
              </a:stretch>
            </p:blipFill>
            <p:spPr bwMode="auto">
              <a:xfrm>
                <a:off x="1570600" y="4376619"/>
                <a:ext cx="656667" cy="60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4"/>
              <p:cNvPicPr>
                <a:picLocks noChangeAspect="1" noChangeArrowheads="1"/>
              </p:cNvPicPr>
              <p:nvPr/>
            </p:nvPicPr>
            <p:blipFill>
              <a:blip r:embed="rId9" cstate="email">
                <a:biLevel thresh="50000"/>
                <a:extLst>
                  <a:ext uri="{28A0092B-C50C-407E-A947-70E740481C1C}">
                    <a14:useLocalDpi xmlns:a14="http://schemas.microsoft.com/office/drawing/2010/main"/>
                  </a:ext>
                </a:extLst>
              </a:blip>
              <a:srcRect/>
              <a:stretch>
                <a:fillRect/>
              </a:stretch>
            </p:blipFill>
            <p:spPr bwMode="auto">
              <a:xfrm rot="21037742">
                <a:off x="1721149" y="4408005"/>
                <a:ext cx="415671" cy="26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3" name="Immagine 52"/>
            <p:cNvPicPr>
              <a:picLocks noChangeAspect="1"/>
            </p:cNvPicPr>
            <p:nvPr/>
          </p:nvPicPr>
          <p:blipFill>
            <a:blip r:embed="rId10" cstate="print">
              <a:lum bright="70000" contrast="-7000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tretch>
              <a:fillRect/>
            </a:stretch>
          </p:blipFill>
          <p:spPr>
            <a:xfrm>
              <a:off x="5231868" y="1947336"/>
              <a:ext cx="252000" cy="252000"/>
            </a:xfrm>
            <a:prstGeom prst="rect">
              <a:avLst/>
            </a:prstGeom>
          </p:spPr>
        </p:pic>
      </p:grpSp>
      <p:grpSp>
        <p:nvGrpSpPr>
          <p:cNvPr id="55" name="Gruppo 54"/>
          <p:cNvGrpSpPr/>
          <p:nvPr/>
        </p:nvGrpSpPr>
        <p:grpSpPr>
          <a:xfrm>
            <a:off x="4712064" y="3201502"/>
            <a:ext cx="720201" cy="399596"/>
            <a:chOff x="4784065" y="3349355"/>
            <a:chExt cx="720201" cy="399596"/>
          </a:xfrm>
        </p:grpSpPr>
        <p:pic>
          <p:nvPicPr>
            <p:cNvPr id="58" name="Picture 13"/>
            <p:cNvPicPr>
              <a:picLocks noChangeAspect="1" noChangeArrowheads="1"/>
            </p:cNvPicPr>
            <p:nvPr/>
          </p:nvPicPr>
          <p:blipFill>
            <a:blip r:embed="rId12" cstate="email">
              <a:biLevel thresh="25000"/>
              <a:extLst>
                <a:ext uri="{28A0092B-C50C-407E-A947-70E740481C1C}">
                  <a14:useLocalDpi xmlns:a14="http://schemas.microsoft.com/office/drawing/2010/main"/>
                </a:ext>
              </a:extLst>
            </a:blip>
            <a:srcRect/>
            <a:stretch>
              <a:fillRect/>
            </a:stretch>
          </p:blipFill>
          <p:spPr bwMode="auto">
            <a:xfrm>
              <a:off x="4784065" y="3349355"/>
              <a:ext cx="450786"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Immagine 58"/>
            <p:cNvPicPr>
              <a:picLocks noChangeAspect="1"/>
            </p:cNvPicPr>
            <p:nvPr/>
          </p:nvPicPr>
          <p:blipFill>
            <a:blip r:embed="rId10" cstate="print">
              <a:lum bright="70000" contrast="-7000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tretch>
              <a:fillRect/>
            </a:stretch>
          </p:blipFill>
          <p:spPr>
            <a:xfrm>
              <a:off x="5252266" y="3496951"/>
              <a:ext cx="252000" cy="252000"/>
            </a:xfrm>
            <a:prstGeom prst="rect">
              <a:avLst/>
            </a:prstGeom>
          </p:spPr>
        </p:pic>
      </p:grpSp>
      <p:sp>
        <p:nvSpPr>
          <p:cNvPr id="56" name="Rettangolo 55"/>
          <p:cNvSpPr/>
          <p:nvPr/>
        </p:nvSpPr>
        <p:spPr>
          <a:xfrm>
            <a:off x="4606758" y="4732378"/>
            <a:ext cx="3977799" cy="276999"/>
          </a:xfrm>
          <a:prstGeom prst="rect">
            <a:avLst/>
          </a:prstGeom>
        </p:spPr>
        <p:txBody>
          <a:bodyPr wrap="square">
            <a:spAutoFit/>
          </a:bodyPr>
          <a:lstStyle/>
          <a:p>
            <a:r>
              <a:rPr lang="it-IT" sz="1200" dirty="0">
                <a:hlinkClick r:id="rId13"/>
              </a:rPr>
              <a:t>https://</a:t>
            </a:r>
            <a:r>
              <a:rPr lang="it-IT" sz="1200" dirty="0" smtClean="0">
                <a:hlinkClick r:id="rId13"/>
              </a:rPr>
              <a:t>technet.microsoft.com/en-us/library/dn466518.aspx</a:t>
            </a:r>
            <a:endParaRPr lang="it-IT" sz="1200" dirty="0"/>
          </a:p>
        </p:txBody>
      </p:sp>
    </p:spTree>
    <p:extLst>
      <p:ext uri="{BB962C8B-B14F-4D97-AF65-F5344CB8AC3E}">
        <p14:creationId xmlns:p14="http://schemas.microsoft.com/office/powerpoint/2010/main" val="3395372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Windows </a:t>
            </a:r>
            <a:r>
              <a:rPr lang="it-IT" dirty="0" err="1" smtClean="0"/>
              <a:t>Defender</a:t>
            </a:r>
            <a:r>
              <a:rPr lang="it-IT" dirty="0" smtClean="0"/>
              <a:t> in Windows 10</a:t>
            </a:r>
            <a:endParaRPr lang="it-IT" dirty="0"/>
          </a:p>
        </p:txBody>
      </p:sp>
      <p:grpSp>
        <p:nvGrpSpPr>
          <p:cNvPr id="3" name="Group 5"/>
          <p:cNvGrpSpPr/>
          <p:nvPr/>
        </p:nvGrpSpPr>
        <p:grpSpPr>
          <a:xfrm>
            <a:off x="457200" y="1633602"/>
            <a:ext cx="2605234" cy="2283082"/>
            <a:chOff x="457201" y="3314699"/>
            <a:chExt cx="3543299" cy="3105150"/>
          </a:xfrm>
        </p:grpSpPr>
        <p:sp>
          <p:nvSpPr>
            <p:cNvPr id="4" name="Rectangle 44"/>
            <p:cNvSpPr/>
            <p:nvPr/>
          </p:nvSpPr>
          <p:spPr>
            <a:xfrm>
              <a:off x="457203" y="4171040"/>
              <a:ext cx="3543297" cy="2248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41" tIns="68570" rIns="137141" bIns="68570"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nSpc>
                  <a:spcPct val="80000"/>
                </a:lnSpc>
                <a:spcAft>
                  <a:spcPts val="1176"/>
                </a:spcAft>
              </a:pPr>
              <a:endParaRPr lang="en-US" sz="100" dirty="0">
                <a:solidFill>
                  <a:srgbClr val="505050"/>
                </a:solidFill>
                <a:ea typeface="Segoe UI" pitchFamily="34" charset="0"/>
                <a:cs typeface="Segoe UI" pitchFamily="34" charset="0"/>
              </a:endParaRPr>
            </a:p>
            <a:p>
              <a:pPr>
                <a:lnSpc>
                  <a:spcPct val="80000"/>
                </a:lnSpc>
                <a:spcAft>
                  <a:spcPts val="1176"/>
                </a:spcAft>
              </a:pPr>
              <a:r>
                <a:rPr lang="en-US" sz="1350" dirty="0" smtClean="0">
                  <a:solidFill>
                    <a:srgbClr val="505050"/>
                  </a:solidFill>
                  <a:ea typeface="Segoe UI" pitchFamily="34" charset="0"/>
                  <a:cs typeface="Segoe UI" pitchFamily="34" charset="0"/>
                </a:rPr>
                <a:t>Defender in OS Client &amp; Server</a:t>
              </a:r>
              <a:endParaRPr lang="en-US" sz="1350" dirty="0">
                <a:solidFill>
                  <a:srgbClr val="505050"/>
                </a:solidFill>
                <a:ea typeface="Segoe UI" pitchFamily="34" charset="0"/>
                <a:cs typeface="Segoe UI" pitchFamily="34" charset="0"/>
              </a:endParaRPr>
            </a:p>
            <a:p>
              <a:pPr>
                <a:lnSpc>
                  <a:spcPct val="80000"/>
                </a:lnSpc>
                <a:spcAft>
                  <a:spcPts val="1176"/>
                </a:spcAft>
              </a:pPr>
              <a:r>
                <a:rPr lang="en-US" sz="1350" dirty="0" smtClean="0">
                  <a:solidFill>
                    <a:srgbClr val="505050"/>
                  </a:solidFill>
                  <a:ea typeface="Segoe UI" pitchFamily="34" charset="0"/>
                  <a:cs typeface="Segoe UI" pitchFamily="34" charset="0"/>
                </a:rPr>
                <a:t>Defender Offline</a:t>
              </a:r>
            </a:p>
            <a:p>
              <a:pPr>
                <a:lnSpc>
                  <a:spcPct val="80000"/>
                </a:lnSpc>
                <a:spcAft>
                  <a:spcPts val="1176"/>
                </a:spcAft>
              </a:pPr>
              <a:r>
                <a:rPr lang="en-US" sz="1350" dirty="0">
                  <a:solidFill>
                    <a:srgbClr val="505050"/>
                  </a:solidFill>
                  <a:ea typeface="Segoe UI" pitchFamily="34" charset="0"/>
                  <a:cs typeface="Segoe UI" pitchFamily="34" charset="0"/>
                </a:rPr>
                <a:t>Malicious Software Removal </a:t>
              </a:r>
              <a:r>
                <a:rPr lang="en-US" sz="1350" dirty="0" smtClean="0">
                  <a:solidFill>
                    <a:srgbClr val="505050"/>
                  </a:solidFill>
                  <a:ea typeface="Segoe UI" pitchFamily="34" charset="0"/>
                  <a:cs typeface="Segoe UI" pitchFamily="34" charset="0"/>
                </a:rPr>
                <a:t>Tool</a:t>
              </a:r>
              <a:endParaRPr lang="en-US" sz="1350" dirty="0">
                <a:solidFill>
                  <a:srgbClr val="505050"/>
                </a:solidFill>
                <a:ea typeface="Segoe UI" pitchFamily="34" charset="0"/>
                <a:cs typeface="Segoe UI" pitchFamily="34" charset="0"/>
              </a:endParaRPr>
            </a:p>
            <a:p>
              <a:pPr marL="252134" indent="-252134">
                <a:lnSpc>
                  <a:spcPct val="80000"/>
                </a:lnSpc>
                <a:spcAft>
                  <a:spcPts val="1176"/>
                </a:spcAft>
                <a:buFont typeface="Arial" panose="020B0604020202020204" pitchFamily="34" charset="0"/>
                <a:buChar char="•"/>
              </a:pPr>
              <a:endParaRPr lang="en-US" sz="1350" dirty="0">
                <a:solidFill>
                  <a:srgbClr val="505050"/>
                </a:solidFill>
                <a:ea typeface="Segoe UI" pitchFamily="34" charset="0"/>
                <a:cs typeface="Segoe UI" pitchFamily="34" charset="0"/>
              </a:endParaRPr>
            </a:p>
          </p:txBody>
        </p:sp>
        <p:sp>
          <p:nvSpPr>
            <p:cNvPr id="5" name="Rectangle 45"/>
            <p:cNvSpPr/>
            <p:nvPr/>
          </p:nvSpPr>
          <p:spPr>
            <a:xfrm>
              <a:off x="457201" y="3314699"/>
              <a:ext cx="3543297" cy="856347"/>
            </a:xfrm>
            <a:prstGeom prst="rect">
              <a:avLst/>
            </a:prstGeom>
            <a:solidFill>
              <a:schemeClr val="accent3"/>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41" tIns="137141" rIns="137141" bIns="137141"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1765" spc="-75" dirty="0" err="1" smtClean="0">
                  <a:gradFill>
                    <a:gsLst>
                      <a:gs pos="0">
                        <a:srgbClr val="FFFFFF"/>
                      </a:gs>
                      <a:gs pos="100000">
                        <a:srgbClr val="FFFFFF"/>
                      </a:gs>
                    </a:gsLst>
                    <a:lin ang="5400000" scaled="0"/>
                  </a:gradFill>
                  <a:ea typeface="Segoe UI" pitchFamily="34" charset="0"/>
                  <a:cs typeface="Segoe UI" panose="020B0502040204020203" pitchFamily="34" charset="0"/>
                </a:rPr>
                <a:t>Protezione</a:t>
              </a:r>
              <a:endParaRPr lang="en-US" sz="1765" spc="-75" dirty="0">
                <a:gradFill>
                  <a:gsLst>
                    <a:gs pos="0">
                      <a:srgbClr val="FFFFFF"/>
                    </a:gs>
                    <a:gs pos="100000">
                      <a:srgbClr val="FFFFFF"/>
                    </a:gs>
                  </a:gsLst>
                  <a:lin ang="5400000" scaled="0"/>
                </a:gradFill>
                <a:ea typeface="Segoe UI" pitchFamily="34" charset="0"/>
                <a:cs typeface="Segoe UI" panose="020B0502040204020203" pitchFamily="34" charset="0"/>
              </a:endParaRPr>
            </a:p>
          </p:txBody>
        </p:sp>
      </p:grpSp>
      <p:grpSp>
        <p:nvGrpSpPr>
          <p:cNvPr id="6" name="Group 4"/>
          <p:cNvGrpSpPr/>
          <p:nvPr/>
        </p:nvGrpSpPr>
        <p:grpSpPr>
          <a:xfrm>
            <a:off x="3362820" y="1633602"/>
            <a:ext cx="2605234" cy="2283082"/>
            <a:chOff x="4180937" y="3314699"/>
            <a:chExt cx="3543299" cy="3105150"/>
          </a:xfrm>
        </p:grpSpPr>
        <p:sp>
          <p:nvSpPr>
            <p:cNvPr id="7" name="Rectangle 11"/>
            <p:cNvSpPr/>
            <p:nvPr/>
          </p:nvSpPr>
          <p:spPr>
            <a:xfrm>
              <a:off x="4180939" y="4171040"/>
              <a:ext cx="3543297" cy="2248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41" tIns="68570" rIns="137141" bIns="68570"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nSpc>
                  <a:spcPct val="80000"/>
                </a:lnSpc>
                <a:spcAft>
                  <a:spcPts val="1176"/>
                </a:spcAft>
              </a:pPr>
              <a:endParaRPr lang="en-US" sz="100" dirty="0">
                <a:solidFill>
                  <a:srgbClr val="505050"/>
                </a:solidFill>
                <a:ea typeface="Segoe UI" pitchFamily="34" charset="0"/>
                <a:cs typeface="Segoe UI" pitchFamily="34" charset="0"/>
              </a:endParaRPr>
            </a:p>
            <a:p>
              <a:pPr>
                <a:lnSpc>
                  <a:spcPct val="80000"/>
                </a:lnSpc>
                <a:spcAft>
                  <a:spcPts val="1176"/>
                </a:spcAft>
              </a:pPr>
              <a:r>
                <a:rPr lang="en-US" sz="1350" dirty="0">
                  <a:solidFill>
                    <a:srgbClr val="505050"/>
                  </a:solidFill>
                  <a:ea typeface="Segoe UI" pitchFamily="34" charset="0"/>
                  <a:cs typeface="Segoe UI" pitchFamily="34" charset="0"/>
                </a:rPr>
                <a:t>Protection Cloud</a:t>
              </a:r>
            </a:p>
            <a:p>
              <a:pPr>
                <a:lnSpc>
                  <a:spcPct val="80000"/>
                </a:lnSpc>
                <a:spcAft>
                  <a:spcPts val="1176"/>
                </a:spcAft>
              </a:pPr>
              <a:r>
                <a:rPr lang="en-US" sz="1350" dirty="0">
                  <a:solidFill>
                    <a:srgbClr val="505050"/>
                  </a:solidFill>
                  <a:ea typeface="Segoe UI" pitchFamily="34" charset="0"/>
                  <a:cs typeface="Segoe UI" pitchFamily="34" charset="0"/>
                </a:rPr>
                <a:t>Antimalware Scan Interface</a:t>
              </a:r>
            </a:p>
            <a:p>
              <a:pPr>
                <a:lnSpc>
                  <a:spcPct val="80000"/>
                </a:lnSpc>
                <a:spcAft>
                  <a:spcPts val="1176"/>
                </a:spcAft>
              </a:pPr>
              <a:r>
                <a:rPr lang="en-US" sz="1350" dirty="0">
                  <a:solidFill>
                    <a:srgbClr val="505050"/>
                  </a:solidFill>
                  <a:ea typeface="Segoe UI" pitchFamily="34" charset="0"/>
                  <a:cs typeface="Segoe UI" pitchFamily="34" charset="0"/>
                </a:rPr>
                <a:t>Secure Kernel Event Channel for </a:t>
              </a:r>
              <a:r>
                <a:rPr lang="en-US" sz="1350" dirty="0" smtClean="0">
                  <a:solidFill>
                    <a:srgbClr val="505050"/>
                  </a:solidFill>
                  <a:ea typeface="Segoe UI" pitchFamily="34" charset="0"/>
                  <a:cs typeface="Segoe UI" pitchFamily="34" charset="0"/>
                </a:rPr>
                <a:t>Antimalware</a:t>
              </a:r>
            </a:p>
            <a:p>
              <a:pPr>
                <a:lnSpc>
                  <a:spcPct val="80000"/>
                </a:lnSpc>
                <a:spcAft>
                  <a:spcPts val="1176"/>
                </a:spcAft>
              </a:pPr>
              <a:r>
                <a:rPr lang="en-US" sz="1350" dirty="0" smtClean="0">
                  <a:solidFill>
                    <a:srgbClr val="505050"/>
                  </a:solidFill>
                  <a:ea typeface="Segoe UI" pitchFamily="34" charset="0"/>
                  <a:cs typeface="Segoe UI" pitchFamily="34" charset="0"/>
                </a:rPr>
                <a:t>Windows/IE </a:t>
              </a:r>
              <a:r>
                <a:rPr lang="en-US" sz="1350" dirty="0">
                  <a:solidFill>
                    <a:srgbClr val="505050"/>
                  </a:solidFill>
                  <a:ea typeface="Segoe UI" pitchFamily="34" charset="0"/>
                  <a:cs typeface="Segoe UI" pitchFamily="34" charset="0"/>
                </a:rPr>
                <a:t>SmartScreen </a:t>
              </a:r>
            </a:p>
            <a:p>
              <a:pPr marL="252134" indent="-252134">
                <a:lnSpc>
                  <a:spcPct val="80000"/>
                </a:lnSpc>
                <a:spcAft>
                  <a:spcPts val="1176"/>
                </a:spcAft>
                <a:buFont typeface="Arial" panose="020B0604020202020204" pitchFamily="34" charset="0"/>
                <a:buChar char="•"/>
              </a:pPr>
              <a:endParaRPr lang="en-US" sz="1350" dirty="0">
                <a:solidFill>
                  <a:srgbClr val="505050"/>
                </a:solidFill>
                <a:ea typeface="Segoe UI" pitchFamily="34" charset="0"/>
                <a:cs typeface="Segoe UI" pitchFamily="34" charset="0"/>
              </a:endParaRPr>
            </a:p>
          </p:txBody>
        </p:sp>
        <p:sp>
          <p:nvSpPr>
            <p:cNvPr id="8" name="Rectangle 12"/>
            <p:cNvSpPr/>
            <p:nvPr/>
          </p:nvSpPr>
          <p:spPr>
            <a:xfrm>
              <a:off x="4180937" y="3314699"/>
              <a:ext cx="3543297" cy="856347"/>
            </a:xfrm>
            <a:prstGeom prst="rect">
              <a:avLst/>
            </a:prstGeom>
            <a:solidFill>
              <a:schemeClr val="accent2"/>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41" tIns="137141" rIns="137141" bIns="137141"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1765" spc="-75" dirty="0" err="1" smtClean="0">
                  <a:gradFill>
                    <a:gsLst>
                      <a:gs pos="0">
                        <a:srgbClr val="FFFFFF"/>
                      </a:gs>
                      <a:gs pos="100000">
                        <a:srgbClr val="FFFFFF"/>
                      </a:gs>
                    </a:gsLst>
                    <a:lin ang="5400000" scaled="0"/>
                  </a:gradFill>
                  <a:ea typeface="Segoe UI" pitchFamily="34" charset="0"/>
                  <a:cs typeface="Segoe UI" panose="020B0502040204020203" pitchFamily="34" charset="0"/>
                </a:rPr>
                <a:t>Rilevamento</a:t>
              </a:r>
              <a:endParaRPr lang="en-US" sz="1765" spc="-75" dirty="0">
                <a:gradFill>
                  <a:gsLst>
                    <a:gs pos="0">
                      <a:srgbClr val="FFFFFF"/>
                    </a:gs>
                    <a:gs pos="100000">
                      <a:srgbClr val="FFFFFF"/>
                    </a:gs>
                  </a:gsLst>
                  <a:lin ang="5400000" scaled="0"/>
                </a:gradFill>
                <a:ea typeface="Segoe UI" pitchFamily="34" charset="0"/>
                <a:cs typeface="Segoe UI" panose="020B0502040204020203" pitchFamily="34" charset="0"/>
              </a:endParaRPr>
            </a:p>
          </p:txBody>
        </p:sp>
      </p:grpSp>
      <p:grpSp>
        <p:nvGrpSpPr>
          <p:cNvPr id="9" name="Group 6"/>
          <p:cNvGrpSpPr/>
          <p:nvPr/>
        </p:nvGrpSpPr>
        <p:grpSpPr>
          <a:xfrm>
            <a:off x="6268439" y="1633602"/>
            <a:ext cx="2605234" cy="2283082"/>
            <a:chOff x="7946845" y="3314699"/>
            <a:chExt cx="3543299" cy="3105150"/>
          </a:xfrm>
        </p:grpSpPr>
        <p:sp>
          <p:nvSpPr>
            <p:cNvPr id="10" name="Rectangle 13"/>
            <p:cNvSpPr/>
            <p:nvPr/>
          </p:nvSpPr>
          <p:spPr>
            <a:xfrm>
              <a:off x="7946847" y="4171040"/>
              <a:ext cx="3543297" cy="2248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41" tIns="68570" rIns="137141" bIns="68570"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nSpc>
                  <a:spcPct val="80000"/>
                </a:lnSpc>
                <a:spcAft>
                  <a:spcPts val="1176"/>
                </a:spcAft>
              </a:pPr>
              <a:endParaRPr lang="en-US" sz="100" dirty="0">
                <a:solidFill>
                  <a:srgbClr val="505050"/>
                </a:solidFill>
                <a:ea typeface="Segoe UI" pitchFamily="34" charset="0"/>
                <a:cs typeface="Segoe UI" pitchFamily="34" charset="0"/>
              </a:endParaRPr>
            </a:p>
            <a:p>
              <a:pPr>
                <a:lnSpc>
                  <a:spcPct val="80000"/>
                </a:lnSpc>
                <a:spcAft>
                  <a:spcPts val="1176"/>
                </a:spcAft>
              </a:pPr>
              <a:r>
                <a:rPr lang="en-US" sz="1350" dirty="0">
                  <a:solidFill>
                    <a:srgbClr val="505050"/>
                  </a:solidFill>
                  <a:ea typeface="Segoe UI" pitchFamily="34" charset="0"/>
                  <a:cs typeface="Segoe UI" pitchFamily="34" charset="0"/>
                </a:rPr>
                <a:t>Windows Defender Offline in </a:t>
              </a:r>
              <a:r>
                <a:rPr lang="en-US" sz="1350" dirty="0" smtClean="0">
                  <a:solidFill>
                    <a:srgbClr val="505050"/>
                  </a:solidFill>
                  <a:ea typeface="Segoe UI" pitchFamily="34" charset="0"/>
                  <a:cs typeface="Segoe UI" pitchFamily="34" charset="0"/>
                </a:rPr>
                <a:t>WinRE</a:t>
              </a:r>
              <a:endParaRPr lang="en-US" sz="1350" dirty="0">
                <a:solidFill>
                  <a:srgbClr val="505050"/>
                </a:solidFill>
                <a:ea typeface="Segoe UI" pitchFamily="34" charset="0"/>
                <a:cs typeface="Segoe UI" pitchFamily="34" charset="0"/>
              </a:endParaRPr>
            </a:p>
            <a:p>
              <a:pPr>
                <a:lnSpc>
                  <a:spcPct val="80000"/>
                </a:lnSpc>
                <a:spcAft>
                  <a:spcPts val="1176"/>
                </a:spcAft>
              </a:pPr>
              <a:endParaRPr lang="en-US" sz="1350" dirty="0">
                <a:solidFill>
                  <a:srgbClr val="505050"/>
                </a:solidFill>
                <a:ea typeface="Segoe UI" pitchFamily="34" charset="0"/>
                <a:cs typeface="Segoe UI" pitchFamily="34" charset="0"/>
              </a:endParaRPr>
            </a:p>
          </p:txBody>
        </p:sp>
        <p:sp>
          <p:nvSpPr>
            <p:cNvPr id="11" name="Rectangle 14"/>
            <p:cNvSpPr/>
            <p:nvPr/>
          </p:nvSpPr>
          <p:spPr>
            <a:xfrm>
              <a:off x="7946845" y="3314699"/>
              <a:ext cx="3543297" cy="856347"/>
            </a:xfrm>
            <a:prstGeom prst="rect">
              <a:avLst/>
            </a:prstGeom>
            <a:solidFill>
              <a:schemeClr val="accent1"/>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41" tIns="137141" rIns="137141" bIns="137141"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1765" spc="-75" dirty="0" err="1" smtClean="0">
                  <a:gradFill>
                    <a:gsLst>
                      <a:gs pos="0">
                        <a:srgbClr val="FFFFFF"/>
                      </a:gs>
                      <a:gs pos="100000">
                        <a:srgbClr val="FFFFFF"/>
                      </a:gs>
                    </a:gsLst>
                    <a:lin ang="5400000" scaled="0"/>
                  </a:gradFill>
                  <a:ea typeface="Segoe UI" pitchFamily="34" charset="0"/>
                  <a:cs typeface="Segoe UI" panose="020B0502040204020203" pitchFamily="34" charset="0"/>
                </a:rPr>
                <a:t>Ripristino</a:t>
              </a:r>
              <a:endParaRPr lang="en-US" sz="1765" spc="-75" dirty="0">
                <a:gradFill>
                  <a:gsLst>
                    <a:gs pos="0">
                      <a:srgbClr val="FFFFFF"/>
                    </a:gs>
                    <a:gs pos="100000">
                      <a:srgbClr val="FFFFFF"/>
                    </a:gs>
                  </a:gsLst>
                  <a:lin ang="5400000" scaled="0"/>
                </a:gradFill>
                <a:ea typeface="Segoe UI" pitchFamily="34" charset="0"/>
                <a:cs typeface="Segoe UI" panose="020B0502040204020203" pitchFamily="34" charset="0"/>
              </a:endParaRPr>
            </a:p>
          </p:txBody>
        </p:sp>
      </p:grpSp>
      <p:pic>
        <p:nvPicPr>
          <p:cNvPr id="12" name="Immagine 1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34508" y="1756525"/>
            <a:ext cx="396000" cy="396000"/>
          </a:xfrm>
          <a:prstGeom prst="rect">
            <a:avLst/>
          </a:prstGeom>
        </p:spPr>
      </p:pic>
      <p:pic>
        <p:nvPicPr>
          <p:cNvPr id="14" name="Immagine 1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477086" y="1756525"/>
            <a:ext cx="540000" cy="389892"/>
          </a:xfrm>
          <a:prstGeom prst="rect">
            <a:avLst/>
          </a:prstGeom>
        </p:spPr>
      </p:pic>
      <p:pic>
        <p:nvPicPr>
          <p:cNvPr id="2052" name="Picture 4" descr="http://freeiconbox.com/icon/256/35137.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349593" y="1692859"/>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772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a:t>Security in servizi e applicazioni</a:t>
            </a:r>
            <a:endParaRPr lang="pt-BR" dirty="0"/>
          </a:p>
        </p:txBody>
      </p:sp>
      <p:sp>
        <p:nvSpPr>
          <p:cNvPr id="5" name="Segnaposto testo 4"/>
          <p:cNvSpPr>
            <a:spLocks noGrp="1"/>
          </p:cNvSpPr>
          <p:nvPr>
            <p:ph type="body" idx="1"/>
          </p:nvPr>
        </p:nvSpPr>
        <p:spPr/>
        <p:txBody>
          <a:bodyPr/>
          <a:lstStyle/>
          <a:p>
            <a:r>
              <a:rPr lang="it-IT" dirty="0"/>
              <a:t>Security </a:t>
            </a:r>
            <a:r>
              <a:rPr lang="it-IT" dirty="0" err="1"/>
              <a:t>Overview</a:t>
            </a:r>
            <a:endParaRPr lang="it-IT" dirty="0"/>
          </a:p>
        </p:txBody>
      </p:sp>
    </p:spTree>
    <p:extLst>
      <p:ext uri="{BB962C8B-B14F-4D97-AF65-F5344CB8AC3E}">
        <p14:creationId xmlns:p14="http://schemas.microsoft.com/office/powerpoint/2010/main" val="2837867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  </a:t>
            </a:r>
            <a:r>
              <a:rPr lang="it-IT" dirty="0" smtClean="0"/>
              <a:t>Novità per applicazioni e </a:t>
            </a:r>
            <a:r>
              <a:rPr lang="it-IT" dirty="0" err="1" smtClean="0"/>
              <a:t>scripting</a:t>
            </a:r>
            <a:endParaRPr lang="it-IT" dirty="0"/>
          </a:p>
        </p:txBody>
      </p:sp>
      <p:grpSp>
        <p:nvGrpSpPr>
          <p:cNvPr id="3" name="Gruppo 2"/>
          <p:cNvGrpSpPr/>
          <p:nvPr/>
        </p:nvGrpSpPr>
        <p:grpSpPr>
          <a:xfrm>
            <a:off x="72994" y="1170570"/>
            <a:ext cx="8998012" cy="2088000"/>
            <a:chOff x="63610" y="1202374"/>
            <a:chExt cx="8998012" cy="2088000"/>
          </a:xfrm>
        </p:grpSpPr>
        <p:sp>
          <p:nvSpPr>
            <p:cNvPr id="7" name="Rettangolo 6"/>
            <p:cNvSpPr/>
            <p:nvPr/>
          </p:nvSpPr>
          <p:spPr>
            <a:xfrm>
              <a:off x="63610" y="1202374"/>
              <a:ext cx="8998012" cy="2088000"/>
            </a:xfrm>
            <a:prstGeom prst="rect">
              <a:avLst/>
            </a:prstGeom>
            <a:solidFill>
              <a:schemeClr val="accent6"/>
            </a:solidFill>
          </p:spPr>
          <p:txBody>
            <a:bodyPr wrap="square" lIns="72000" rIns="4680000">
              <a:noAutofit/>
            </a:bodyPr>
            <a:lstStyle/>
            <a:p>
              <a:r>
                <a:rPr lang="it-IT" sz="1600" b="1" dirty="0" err="1">
                  <a:solidFill>
                    <a:schemeClr val="bg1"/>
                  </a:solidFill>
                </a:rPr>
                <a:t>Antimalware</a:t>
              </a:r>
              <a:r>
                <a:rPr lang="it-IT" sz="1600" b="1" dirty="0">
                  <a:solidFill>
                    <a:schemeClr val="bg1"/>
                  </a:solidFill>
                </a:rPr>
                <a:t> </a:t>
              </a:r>
              <a:r>
                <a:rPr lang="it-IT" sz="1600" b="1" dirty="0" err="1">
                  <a:solidFill>
                    <a:schemeClr val="bg1"/>
                  </a:solidFill>
                </a:rPr>
                <a:t>Scan</a:t>
              </a:r>
              <a:r>
                <a:rPr lang="it-IT" sz="1600" b="1" dirty="0">
                  <a:solidFill>
                    <a:schemeClr val="bg1"/>
                  </a:solidFill>
                </a:rPr>
                <a:t> Interface (AMSI</a:t>
              </a:r>
              <a:r>
                <a:rPr lang="it-IT" sz="1600" b="1" dirty="0" smtClean="0">
                  <a:solidFill>
                    <a:schemeClr val="bg1"/>
                  </a:solidFill>
                </a:rPr>
                <a:t>)</a:t>
              </a:r>
            </a:p>
            <a:p>
              <a:pPr marL="285750" indent="-285750">
                <a:buFont typeface="Arial" panose="020B0604020202020204" pitchFamily="34" charset="0"/>
                <a:buChar char="•"/>
              </a:pPr>
              <a:r>
                <a:rPr lang="it-IT" sz="1400" i="1" dirty="0" smtClean="0"/>
                <a:t>Consente </a:t>
              </a:r>
              <a:r>
                <a:rPr lang="it-IT" sz="1400" i="1" dirty="0"/>
                <a:t>alle applicazioni di inviare contenuti all’antivirus installato localmente</a:t>
              </a:r>
            </a:p>
            <a:p>
              <a:pPr marL="285750" indent="-285750">
                <a:buFont typeface="Arial" panose="020B0604020202020204" pitchFamily="34" charset="0"/>
                <a:buChar char="•"/>
              </a:pPr>
              <a:r>
                <a:rPr lang="it-IT" sz="1400" i="1" dirty="0" smtClean="0"/>
                <a:t>Permette l’</a:t>
              </a:r>
              <a:r>
                <a:rPr lang="it-IT" sz="1400" i="1" dirty="0" err="1" smtClean="0"/>
                <a:t>inspection</a:t>
              </a:r>
              <a:r>
                <a:rPr lang="it-IT" sz="1400" i="1" dirty="0" smtClean="0"/>
                <a:t> degli script in quanto anche se uno script </a:t>
              </a:r>
              <a:r>
                <a:rPr lang="it-IT" sz="1400" i="1" dirty="0"/>
                <a:t>malevolo può usare </a:t>
              </a:r>
              <a:r>
                <a:rPr lang="it-IT" sz="1400" i="1" dirty="0" smtClean="0"/>
                <a:t>tecniche </a:t>
              </a:r>
              <a:r>
                <a:rPr lang="it-IT" sz="1400" i="1" dirty="0"/>
                <a:t>di offuscamento del codice, </a:t>
              </a:r>
              <a:r>
                <a:rPr lang="it-IT" sz="1400" i="1" dirty="0" smtClean="0"/>
                <a:t>quando viene invocato </a:t>
              </a:r>
              <a:r>
                <a:rPr lang="it-IT" sz="1400" i="1" dirty="0"/>
                <a:t>lo </a:t>
              </a:r>
              <a:r>
                <a:rPr lang="it-IT" sz="1400" i="1" dirty="0" err="1"/>
                <a:t>scripting</a:t>
              </a:r>
              <a:r>
                <a:rPr lang="it-IT" sz="1400" i="1" dirty="0"/>
                <a:t> </a:t>
              </a:r>
              <a:r>
                <a:rPr lang="it-IT" sz="1400" i="1" dirty="0" err="1"/>
                <a:t>engine</a:t>
              </a:r>
              <a:r>
                <a:rPr lang="it-IT" sz="1400" i="1" dirty="0"/>
                <a:t> il codice deve essere in </a:t>
              </a:r>
              <a:r>
                <a:rPr lang="it-IT" sz="1400" i="1" dirty="0" smtClean="0"/>
                <a:t>chiaro e si possono invocare </a:t>
              </a:r>
              <a:r>
                <a:rPr lang="it-IT" sz="1400" i="1" dirty="0"/>
                <a:t>le </a:t>
              </a:r>
              <a:r>
                <a:rPr lang="it-IT" sz="1400" i="1" dirty="0" err="1" smtClean="0"/>
                <a:t>APIs</a:t>
              </a:r>
              <a:r>
                <a:rPr lang="it-IT" sz="1400" i="1" dirty="0" smtClean="0"/>
                <a:t> AMSI per scansionarlo</a:t>
              </a:r>
              <a:endParaRPr lang="it-IT" sz="1400" i="1" dirty="0"/>
            </a:p>
          </p:txBody>
        </p:sp>
        <p:pic>
          <p:nvPicPr>
            <p:cNvPr id="1026" name="Picture 2" descr="http://www.devadmin.it/wp-content/uploads/2015/06/imag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246" y="1256374"/>
              <a:ext cx="4484288" cy="19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8" name="Rettangolo 7"/>
          <p:cNvSpPr/>
          <p:nvPr/>
        </p:nvSpPr>
        <p:spPr>
          <a:xfrm>
            <a:off x="72994" y="3312570"/>
            <a:ext cx="8998012" cy="1639140"/>
          </a:xfrm>
          <a:prstGeom prst="rect">
            <a:avLst/>
          </a:prstGeom>
          <a:solidFill>
            <a:srgbClr val="002060"/>
          </a:solidFill>
        </p:spPr>
        <p:txBody>
          <a:bodyPr wrap="square" lIns="72000" rIns="36000">
            <a:noAutofit/>
          </a:bodyPr>
          <a:lstStyle/>
          <a:p>
            <a:r>
              <a:rPr lang="it-IT" sz="1600" b="1" dirty="0" err="1" smtClean="0">
                <a:solidFill>
                  <a:schemeClr val="bg1"/>
                </a:solidFill>
              </a:rPr>
              <a:t>PowerShell</a:t>
            </a:r>
            <a:r>
              <a:rPr lang="it-IT" sz="1600" b="1" dirty="0" smtClean="0">
                <a:solidFill>
                  <a:schemeClr val="bg1"/>
                </a:solidFill>
              </a:rPr>
              <a:t> V5</a:t>
            </a:r>
          </a:p>
          <a:p>
            <a:pPr marL="285750" indent="-285750">
              <a:buFont typeface="Arial" panose="020B0604020202020204" pitchFamily="34" charset="0"/>
              <a:buChar char="•"/>
            </a:pPr>
            <a:r>
              <a:rPr lang="it-IT" sz="1400" i="1" dirty="0" err="1" smtClean="0">
                <a:solidFill>
                  <a:schemeClr val="bg1"/>
                </a:solidFill>
              </a:rPr>
              <a:t>Transcript</a:t>
            </a:r>
            <a:r>
              <a:rPr lang="it-IT" sz="1400" i="1" dirty="0" smtClean="0">
                <a:solidFill>
                  <a:schemeClr val="bg1"/>
                </a:solidFill>
              </a:rPr>
              <a:t> </a:t>
            </a:r>
            <a:r>
              <a:rPr lang="it-IT" sz="1400" i="1" dirty="0">
                <a:solidFill>
                  <a:schemeClr val="bg1"/>
                </a:solidFill>
              </a:rPr>
              <a:t>sessions migliorato </a:t>
            </a:r>
            <a:r>
              <a:rPr lang="it-IT" sz="1400" i="1" dirty="0" smtClean="0">
                <a:solidFill>
                  <a:schemeClr val="bg1"/>
                </a:solidFill>
              </a:rPr>
              <a:t>e configurabile </a:t>
            </a:r>
            <a:r>
              <a:rPr lang="it-IT" sz="1400" i="1" dirty="0">
                <a:solidFill>
                  <a:schemeClr val="bg1"/>
                </a:solidFill>
              </a:rPr>
              <a:t>tramite </a:t>
            </a:r>
            <a:r>
              <a:rPr lang="it-IT" sz="1400" i="1" dirty="0" smtClean="0">
                <a:solidFill>
                  <a:schemeClr val="bg1"/>
                </a:solidFill>
              </a:rPr>
              <a:t>GPO (in W8.1/WS2012R2 con KB3000850)</a:t>
            </a:r>
          </a:p>
          <a:p>
            <a:pPr marL="285750" indent="-285750">
              <a:buFont typeface="Arial" panose="020B0604020202020204" pitchFamily="34" charset="0"/>
              <a:buChar char="•"/>
            </a:pPr>
            <a:r>
              <a:rPr lang="it-IT" sz="1400" i="1" dirty="0" smtClean="0">
                <a:solidFill>
                  <a:schemeClr val="bg1"/>
                </a:solidFill>
              </a:rPr>
              <a:t>Log </a:t>
            </a:r>
            <a:r>
              <a:rPr lang="it-IT" sz="1400" i="1" dirty="0">
                <a:solidFill>
                  <a:schemeClr val="bg1"/>
                </a:solidFill>
              </a:rPr>
              <a:t>degli script </a:t>
            </a:r>
            <a:r>
              <a:rPr lang="it-IT" sz="1400" i="1" dirty="0" err="1">
                <a:solidFill>
                  <a:schemeClr val="bg1"/>
                </a:solidFill>
              </a:rPr>
              <a:t>blocks</a:t>
            </a:r>
            <a:r>
              <a:rPr lang="it-IT" sz="1400" i="1" dirty="0">
                <a:solidFill>
                  <a:schemeClr val="bg1"/>
                </a:solidFill>
              </a:rPr>
              <a:t> prima di eseguirli in modo </a:t>
            </a:r>
            <a:r>
              <a:rPr lang="it-IT" sz="1400" i="1" dirty="0" smtClean="0">
                <a:solidFill>
                  <a:schemeClr val="bg1"/>
                </a:solidFill>
              </a:rPr>
              <a:t>da loggare anche script offuscati </a:t>
            </a:r>
            <a:r>
              <a:rPr lang="it-IT" sz="1400" i="1" dirty="0">
                <a:solidFill>
                  <a:schemeClr val="bg1"/>
                </a:solidFill>
              </a:rPr>
              <a:t>(in W8.1/WS2012R2 con KB3000850</a:t>
            </a:r>
            <a:r>
              <a:rPr lang="it-IT" sz="1400" i="1" dirty="0" smtClean="0">
                <a:solidFill>
                  <a:schemeClr val="bg1"/>
                </a:solidFill>
              </a:rPr>
              <a:t>)</a:t>
            </a:r>
          </a:p>
          <a:p>
            <a:pPr marL="285750" indent="-285750">
              <a:buFont typeface="Arial" panose="020B0604020202020204" pitchFamily="34" charset="0"/>
              <a:buChar char="•"/>
            </a:pPr>
            <a:r>
              <a:rPr lang="it-IT" sz="1400" i="1" dirty="0" smtClean="0">
                <a:solidFill>
                  <a:schemeClr val="bg1"/>
                </a:solidFill>
              </a:rPr>
              <a:t>Funzionalità </a:t>
            </a:r>
            <a:r>
              <a:rPr lang="it-IT" sz="1400" i="1" dirty="0" err="1">
                <a:solidFill>
                  <a:schemeClr val="bg1"/>
                </a:solidFill>
              </a:rPr>
              <a:t>Protected</a:t>
            </a:r>
            <a:r>
              <a:rPr lang="it-IT" sz="1400" i="1" dirty="0">
                <a:solidFill>
                  <a:schemeClr val="bg1"/>
                </a:solidFill>
              </a:rPr>
              <a:t> </a:t>
            </a:r>
            <a:r>
              <a:rPr lang="it-IT" sz="1400" i="1" dirty="0" err="1">
                <a:solidFill>
                  <a:schemeClr val="bg1"/>
                </a:solidFill>
              </a:rPr>
              <a:t>Event</a:t>
            </a:r>
            <a:r>
              <a:rPr lang="it-IT" sz="1400" i="1" dirty="0">
                <a:solidFill>
                  <a:schemeClr val="bg1"/>
                </a:solidFill>
              </a:rPr>
              <a:t> </a:t>
            </a:r>
            <a:r>
              <a:rPr lang="it-IT" sz="1400" i="1" dirty="0" err="1">
                <a:solidFill>
                  <a:schemeClr val="bg1"/>
                </a:solidFill>
              </a:rPr>
              <a:t>Logging</a:t>
            </a:r>
            <a:r>
              <a:rPr lang="it-IT" sz="1400" i="1" dirty="0">
                <a:solidFill>
                  <a:schemeClr val="bg1"/>
                </a:solidFill>
              </a:rPr>
              <a:t> per </a:t>
            </a:r>
            <a:r>
              <a:rPr lang="it-IT" sz="1400" i="1" dirty="0" smtClean="0">
                <a:solidFill>
                  <a:schemeClr val="bg1"/>
                </a:solidFill>
              </a:rPr>
              <a:t>crittografare </a:t>
            </a:r>
            <a:r>
              <a:rPr lang="it-IT" sz="1400" i="1" dirty="0">
                <a:solidFill>
                  <a:schemeClr val="bg1"/>
                </a:solidFill>
              </a:rPr>
              <a:t>informazioni sensibili quanto vengono </a:t>
            </a:r>
            <a:r>
              <a:rPr lang="it-IT" sz="1400" i="1" dirty="0" smtClean="0">
                <a:solidFill>
                  <a:schemeClr val="bg1"/>
                </a:solidFill>
              </a:rPr>
              <a:t>loggate</a:t>
            </a:r>
          </a:p>
          <a:p>
            <a:pPr marL="285750" indent="-285750">
              <a:buFont typeface="Arial" panose="020B0604020202020204" pitchFamily="34" charset="0"/>
              <a:buChar char="•"/>
            </a:pPr>
            <a:r>
              <a:rPr lang="fr-FR" sz="1400" i="1" dirty="0" err="1">
                <a:solidFill>
                  <a:schemeClr val="bg1"/>
                </a:solidFill>
              </a:rPr>
              <a:t>Cmdles</a:t>
            </a:r>
            <a:r>
              <a:rPr lang="fr-FR" sz="1400" i="1" dirty="0">
                <a:solidFill>
                  <a:schemeClr val="bg1"/>
                </a:solidFill>
              </a:rPr>
              <a:t> per l’</a:t>
            </a:r>
            <a:r>
              <a:rPr lang="fr-FR" sz="1400" i="1" dirty="0" err="1">
                <a:solidFill>
                  <a:schemeClr val="bg1"/>
                </a:solidFill>
              </a:rPr>
              <a:t>encryption</a:t>
            </a:r>
            <a:r>
              <a:rPr lang="fr-FR" sz="1400" i="1" dirty="0">
                <a:solidFill>
                  <a:schemeClr val="bg1"/>
                </a:solidFill>
              </a:rPr>
              <a:t> e il </a:t>
            </a:r>
            <a:r>
              <a:rPr lang="fr-FR" sz="1400" i="1" dirty="0" err="1">
                <a:solidFill>
                  <a:schemeClr val="bg1"/>
                </a:solidFill>
              </a:rPr>
              <a:t>decryption</a:t>
            </a:r>
            <a:r>
              <a:rPr lang="fr-FR" sz="1400" i="1" dirty="0">
                <a:solidFill>
                  <a:schemeClr val="bg1"/>
                </a:solidFill>
              </a:rPr>
              <a:t> </a:t>
            </a:r>
            <a:r>
              <a:rPr lang="fr-FR" sz="1400" i="1" dirty="0" err="1">
                <a:solidFill>
                  <a:schemeClr val="bg1"/>
                </a:solidFill>
              </a:rPr>
              <a:t>tramite</a:t>
            </a:r>
            <a:r>
              <a:rPr lang="fr-FR" sz="1400" i="1" dirty="0">
                <a:solidFill>
                  <a:schemeClr val="bg1"/>
                </a:solidFill>
              </a:rPr>
              <a:t> </a:t>
            </a:r>
            <a:r>
              <a:rPr lang="fr-FR" sz="1400" i="1" dirty="0" err="1">
                <a:solidFill>
                  <a:schemeClr val="bg1"/>
                </a:solidFill>
              </a:rPr>
              <a:t>lo</a:t>
            </a:r>
            <a:r>
              <a:rPr lang="fr-FR" sz="1400" i="1" dirty="0">
                <a:solidFill>
                  <a:schemeClr val="bg1"/>
                </a:solidFill>
              </a:rPr>
              <a:t> standard </a:t>
            </a:r>
            <a:r>
              <a:rPr lang="fr-FR" sz="1400" i="1" dirty="0" err="1">
                <a:solidFill>
                  <a:schemeClr val="bg1"/>
                </a:solidFill>
              </a:rPr>
              <a:t>Cryptographic</a:t>
            </a:r>
            <a:r>
              <a:rPr lang="fr-FR" sz="1400" i="1" dirty="0">
                <a:solidFill>
                  <a:schemeClr val="bg1"/>
                </a:solidFill>
              </a:rPr>
              <a:t> Message </a:t>
            </a:r>
            <a:r>
              <a:rPr lang="fr-FR" sz="1400" i="1" dirty="0" err="1">
                <a:solidFill>
                  <a:schemeClr val="bg1"/>
                </a:solidFill>
              </a:rPr>
              <a:t>Syntax</a:t>
            </a:r>
            <a:r>
              <a:rPr lang="fr-FR" sz="1400" i="1" dirty="0">
                <a:solidFill>
                  <a:schemeClr val="bg1"/>
                </a:solidFill>
              </a:rPr>
              <a:t> (CMS</a:t>
            </a:r>
            <a:r>
              <a:rPr lang="fr-FR" sz="1400" i="1" dirty="0" smtClean="0">
                <a:solidFill>
                  <a:schemeClr val="bg1"/>
                </a:solidFill>
              </a:rPr>
              <a:t>)</a:t>
            </a:r>
          </a:p>
          <a:p>
            <a:pPr marL="285750" indent="-285750">
              <a:buFont typeface="Arial" panose="020B0604020202020204" pitchFamily="34" charset="0"/>
              <a:buChar char="•"/>
            </a:pPr>
            <a:r>
              <a:rPr lang="it-IT" sz="1400" i="1" dirty="0" err="1">
                <a:solidFill>
                  <a:schemeClr val="bg1"/>
                </a:solidFill>
              </a:rPr>
              <a:t>Secure</a:t>
            </a:r>
            <a:r>
              <a:rPr lang="it-IT" sz="1400" i="1" dirty="0">
                <a:solidFill>
                  <a:schemeClr val="bg1"/>
                </a:solidFill>
              </a:rPr>
              <a:t> code generation </a:t>
            </a:r>
            <a:r>
              <a:rPr lang="it-IT" sz="1400" i="1" dirty="0" err="1" smtClean="0">
                <a:solidFill>
                  <a:schemeClr val="bg1"/>
                </a:solidFill>
              </a:rPr>
              <a:t>APIs</a:t>
            </a:r>
            <a:r>
              <a:rPr lang="it-IT" sz="1400" i="1" dirty="0">
                <a:solidFill>
                  <a:schemeClr val="bg1"/>
                </a:solidFill>
              </a:rPr>
              <a:t> per code </a:t>
            </a:r>
            <a:r>
              <a:rPr lang="it-IT" sz="1400" i="1" dirty="0" err="1">
                <a:solidFill>
                  <a:schemeClr val="bg1"/>
                </a:solidFill>
              </a:rPr>
              <a:t>injection</a:t>
            </a:r>
            <a:r>
              <a:rPr lang="it-IT" sz="1400" i="1" dirty="0">
                <a:solidFill>
                  <a:schemeClr val="bg1"/>
                </a:solidFill>
              </a:rPr>
              <a:t> </a:t>
            </a:r>
            <a:r>
              <a:rPr lang="it-IT" sz="1400" i="1" dirty="0" err="1" smtClean="0">
                <a:solidFill>
                  <a:schemeClr val="bg1"/>
                </a:solidFill>
              </a:rPr>
              <a:t>vulnerabilities</a:t>
            </a:r>
            <a:r>
              <a:rPr lang="it-IT" sz="1400" i="1" dirty="0" smtClean="0">
                <a:solidFill>
                  <a:schemeClr val="bg1"/>
                </a:solidFill>
              </a:rPr>
              <a:t> </a:t>
            </a:r>
            <a:r>
              <a:rPr lang="it-IT" sz="1400" i="1" dirty="0" err="1" smtClean="0">
                <a:solidFill>
                  <a:schemeClr val="bg1"/>
                </a:solidFill>
              </a:rPr>
              <a:t>mitigation</a:t>
            </a:r>
            <a:r>
              <a:rPr lang="it-IT" sz="1400" i="1" dirty="0" smtClean="0">
                <a:solidFill>
                  <a:schemeClr val="bg1"/>
                </a:solidFill>
              </a:rPr>
              <a:t> </a:t>
            </a:r>
            <a:r>
              <a:rPr lang="it-IT" sz="1400" i="1" dirty="0">
                <a:solidFill>
                  <a:schemeClr val="bg1"/>
                </a:solidFill>
              </a:rPr>
              <a:t>in W8.1/WS2012R2 con KB3000850)</a:t>
            </a:r>
          </a:p>
          <a:p>
            <a:pPr marL="285750" indent="-285750">
              <a:buFont typeface="Arial" panose="020B0604020202020204" pitchFamily="34" charset="0"/>
              <a:buChar char="•"/>
            </a:pPr>
            <a:r>
              <a:rPr lang="it-IT" sz="1400" i="1" dirty="0" smtClean="0">
                <a:solidFill>
                  <a:schemeClr val="bg1"/>
                </a:solidFill>
              </a:rPr>
              <a:t>“</a:t>
            </a:r>
            <a:r>
              <a:rPr lang="it-IT" sz="1400" i="1" dirty="0" err="1">
                <a:solidFill>
                  <a:schemeClr val="bg1"/>
                </a:solidFill>
              </a:rPr>
              <a:t>Constrained</a:t>
            </a:r>
            <a:r>
              <a:rPr lang="it-IT" sz="1400" i="1" dirty="0">
                <a:solidFill>
                  <a:schemeClr val="bg1"/>
                </a:solidFill>
              </a:rPr>
              <a:t> </a:t>
            </a:r>
            <a:r>
              <a:rPr lang="it-IT" sz="1400" i="1" dirty="0" err="1">
                <a:solidFill>
                  <a:schemeClr val="bg1"/>
                </a:solidFill>
              </a:rPr>
              <a:t>PowerShell</a:t>
            </a:r>
            <a:r>
              <a:rPr lang="it-IT" sz="1400" i="1" dirty="0">
                <a:solidFill>
                  <a:schemeClr val="bg1"/>
                </a:solidFill>
              </a:rPr>
              <a:t>” per i sistemi che </a:t>
            </a:r>
            <a:r>
              <a:rPr lang="it-IT" sz="1400" i="1" dirty="0" smtClean="0">
                <a:solidFill>
                  <a:schemeClr val="bg1"/>
                </a:solidFill>
              </a:rPr>
              <a:t>implementano </a:t>
            </a:r>
            <a:r>
              <a:rPr lang="it-IT" sz="1400" i="1" dirty="0" err="1">
                <a:solidFill>
                  <a:schemeClr val="bg1"/>
                </a:solidFill>
              </a:rPr>
              <a:t>AppLocker</a:t>
            </a:r>
            <a:r>
              <a:rPr lang="it-IT" sz="1400" i="1" dirty="0">
                <a:solidFill>
                  <a:schemeClr val="bg1"/>
                </a:solidFill>
              </a:rPr>
              <a:t> </a:t>
            </a:r>
            <a:r>
              <a:rPr lang="it-IT" sz="1400" i="1" dirty="0" err="1">
                <a:solidFill>
                  <a:schemeClr val="bg1"/>
                </a:solidFill>
              </a:rPr>
              <a:t>policies</a:t>
            </a:r>
            <a:endParaRPr lang="it-IT" sz="1400" i="1" dirty="0">
              <a:solidFill>
                <a:schemeClr val="bg1"/>
              </a:solidFill>
            </a:endParaRPr>
          </a:p>
        </p:txBody>
      </p:sp>
      <p:pic>
        <p:nvPicPr>
          <p:cNvPr id="9" name="Picture 2" descr="http://www.automashell.com/wp-content/uploads/2012/12/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161" y="3381729"/>
            <a:ext cx="402757" cy="360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4941805"/>
            <a:ext cx="6412728" cy="246221"/>
          </a:xfrm>
          <a:prstGeom prst="rect">
            <a:avLst/>
          </a:prstGeom>
        </p:spPr>
        <p:txBody>
          <a:bodyPr wrap="square">
            <a:spAutoFit/>
          </a:bodyPr>
          <a:lstStyle/>
          <a:p>
            <a:r>
              <a:rPr lang="it-IT" sz="1000" dirty="0">
                <a:hlinkClick r:id="rId4"/>
              </a:rPr>
              <a:t>http://www.devadmin.it/2015/06/15/nuove-funzionalit-antimalware-in-windows-10-e-windows-server-2016</a:t>
            </a:r>
            <a:r>
              <a:rPr lang="it-IT" sz="1000" dirty="0" smtClean="0">
                <a:hlinkClick r:id="rId4"/>
              </a:rPr>
              <a:t>/</a:t>
            </a:r>
            <a:endParaRPr lang="it-IT" sz="1000" dirty="0"/>
          </a:p>
        </p:txBody>
      </p:sp>
    </p:spTree>
    <p:extLst>
      <p:ext uri="{BB962C8B-B14F-4D97-AF65-F5344CB8AC3E}">
        <p14:creationId xmlns:p14="http://schemas.microsoft.com/office/powerpoint/2010/main" val="398076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Enhanced</a:t>
            </a:r>
            <a:r>
              <a:rPr lang="it-IT" dirty="0"/>
              <a:t> </a:t>
            </a:r>
            <a:r>
              <a:rPr lang="it-IT" dirty="0" err="1"/>
              <a:t>Mitigation</a:t>
            </a:r>
            <a:r>
              <a:rPr lang="it-IT" dirty="0"/>
              <a:t> Experience Toolkit </a:t>
            </a:r>
            <a:r>
              <a:rPr lang="it-IT" dirty="0" smtClean="0"/>
              <a:t>(EMET)</a:t>
            </a:r>
            <a:endParaRPr lang="it-IT" dirty="0"/>
          </a:p>
        </p:txBody>
      </p:sp>
      <p:sp>
        <p:nvSpPr>
          <p:cNvPr id="3" name="Figura a mano libera 2"/>
          <p:cNvSpPr>
            <a:spLocks/>
          </p:cNvSpPr>
          <p:nvPr/>
        </p:nvSpPr>
        <p:spPr>
          <a:xfrm>
            <a:off x="5550010" y="968793"/>
            <a:ext cx="3494696" cy="2454209"/>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r>
              <a:rPr lang="it-IT" sz="1600" b="1" dirty="0" smtClean="0"/>
              <a:t>Raccomandato da security </a:t>
            </a:r>
            <a:r>
              <a:rPr lang="it-IT" sz="1600" b="1" dirty="0" err="1" smtClean="0"/>
              <a:t>framework</a:t>
            </a:r>
            <a:r>
              <a:rPr lang="it-IT" sz="1600" b="1" dirty="0" smtClean="0"/>
              <a:t> e </a:t>
            </a:r>
            <a:r>
              <a:rPr lang="it-IT" sz="1600" b="1" dirty="0" err="1" smtClean="0"/>
              <a:t>policies</a:t>
            </a:r>
            <a:r>
              <a:rPr lang="it-IT" sz="1600" b="1" dirty="0" smtClean="0"/>
              <a:t> governative</a:t>
            </a:r>
            <a:endParaRPr lang="it-IT" sz="1600" b="1" dirty="0"/>
          </a:p>
          <a:p>
            <a:pPr marL="171450" indent="-171450">
              <a:buFont typeface="Arial" panose="020B0604020202020204" pitchFamily="34" charset="0"/>
              <a:buChar char="•"/>
            </a:pPr>
            <a:r>
              <a:rPr lang="en-US" sz="1200" dirty="0"/>
              <a:t>SANS 20 Critical Controls CSC 5-6 Quick Win</a:t>
            </a:r>
          </a:p>
          <a:p>
            <a:pPr marL="171450" indent="-171450">
              <a:buFont typeface="Arial" panose="020B0604020202020204" pitchFamily="34" charset="0"/>
              <a:buChar char="•"/>
            </a:pPr>
            <a:r>
              <a:rPr lang="en-US" sz="1200" dirty="0"/>
              <a:t>US DoD DISA STIG’s</a:t>
            </a:r>
          </a:p>
          <a:p>
            <a:pPr marL="171450" indent="-171450">
              <a:buFont typeface="Arial" panose="020B0604020202020204" pitchFamily="34" charset="0"/>
              <a:buChar char="•"/>
            </a:pPr>
            <a:r>
              <a:rPr lang="en-US" sz="1200" dirty="0"/>
              <a:t>AUS DSD Top 35 Mitigations vs Cyber Attacks (ranked #7 in 2014 up from #21)</a:t>
            </a:r>
          </a:p>
          <a:p>
            <a:pPr marL="171450" indent="-171450">
              <a:buFont typeface="Arial" panose="020B0604020202020204" pitchFamily="34" charset="0"/>
              <a:buChar char="•"/>
            </a:pPr>
            <a:r>
              <a:rPr lang="en-US" sz="1200" dirty="0"/>
              <a:t>IAD’s Top 10 Information Assurance Mitigation Strategies</a:t>
            </a:r>
          </a:p>
          <a:p>
            <a:pPr marL="171450" indent="-171450">
              <a:buFont typeface="Arial" panose="020B0604020202020204" pitchFamily="34" charset="0"/>
              <a:buChar char="•"/>
            </a:pPr>
            <a:r>
              <a:rPr lang="en-US" sz="1200" dirty="0" smtClean="0"/>
              <a:t>NSA</a:t>
            </a:r>
            <a:endParaRPr lang="en-US" sz="1200" dirty="0"/>
          </a:p>
        </p:txBody>
      </p:sp>
      <p:sp>
        <p:nvSpPr>
          <p:cNvPr id="4" name="Figura a mano libera 3"/>
          <p:cNvSpPr>
            <a:spLocks/>
          </p:cNvSpPr>
          <p:nvPr/>
        </p:nvSpPr>
        <p:spPr>
          <a:xfrm>
            <a:off x="5550010" y="3524842"/>
            <a:ext cx="3494696" cy="1377345"/>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r>
              <a:rPr lang="it-IT" sz="1600" b="1" dirty="0" smtClean="0"/>
              <a:t>Vulnerabilità mitigate dal </a:t>
            </a:r>
            <a:r>
              <a:rPr lang="it-IT" sz="1600" b="1" dirty="0" err="1" smtClean="0"/>
              <a:t>tool</a:t>
            </a:r>
            <a:endParaRPr lang="it-IT" sz="1600" b="1" dirty="0"/>
          </a:p>
          <a:p>
            <a:pPr marL="171450" indent="-171450">
              <a:buFont typeface="Arial" panose="020B0604020202020204" pitchFamily="34" charset="0"/>
              <a:buChar char="•"/>
            </a:pPr>
            <a:r>
              <a:rPr lang="en-US" sz="1200" dirty="0" smtClean="0"/>
              <a:t>2012: 4 </a:t>
            </a:r>
            <a:r>
              <a:rPr lang="en-US" sz="1200" dirty="0" err="1" smtClean="0"/>
              <a:t>su</a:t>
            </a:r>
            <a:r>
              <a:rPr lang="en-US" sz="1200" dirty="0" smtClean="0"/>
              <a:t> </a:t>
            </a:r>
            <a:r>
              <a:rPr lang="en-US" sz="1200" dirty="0"/>
              <a:t>5 MS Security </a:t>
            </a:r>
            <a:r>
              <a:rPr lang="en-US" sz="1200" dirty="0" smtClean="0"/>
              <a:t>Advisories</a:t>
            </a:r>
            <a:endParaRPr lang="en-US" sz="1200" dirty="0"/>
          </a:p>
          <a:p>
            <a:pPr marL="171450" indent="-171450">
              <a:buFont typeface="Arial" panose="020B0604020202020204" pitchFamily="34" charset="0"/>
              <a:buChar char="•"/>
            </a:pPr>
            <a:r>
              <a:rPr lang="en-US" sz="1200" dirty="0" smtClean="0"/>
              <a:t>2013: 4 per IE, 2 per Office, </a:t>
            </a:r>
            <a:r>
              <a:rPr lang="en-US" sz="1200" dirty="0"/>
              <a:t>3 </a:t>
            </a:r>
            <a:r>
              <a:rPr lang="en-US" sz="1200" dirty="0" smtClean="0"/>
              <a:t>per Adobe</a:t>
            </a:r>
            <a:endParaRPr lang="en-US" sz="1200" dirty="0"/>
          </a:p>
          <a:p>
            <a:pPr marL="171450" indent="-171450">
              <a:buFont typeface="Arial" panose="020B0604020202020204" pitchFamily="34" charset="0"/>
              <a:buChar char="•"/>
            </a:pPr>
            <a:r>
              <a:rPr lang="en-US" sz="1200" dirty="0" smtClean="0"/>
              <a:t>2014: I 2 </a:t>
            </a:r>
            <a:r>
              <a:rPr lang="en-US" sz="1200" dirty="0" err="1" smtClean="0"/>
              <a:t>maggiori</a:t>
            </a:r>
            <a:r>
              <a:rPr lang="en-US" sz="1200" dirty="0" smtClean="0"/>
              <a:t> MS </a:t>
            </a:r>
            <a:r>
              <a:rPr lang="en-US" sz="1200" dirty="0"/>
              <a:t>Exploits a 0-day </a:t>
            </a:r>
            <a:r>
              <a:rPr lang="en-US" sz="1200" dirty="0" smtClean="0"/>
              <a:t>di </a:t>
            </a:r>
            <a:r>
              <a:rPr lang="en-US" sz="1200" dirty="0"/>
              <a:t>IE </a:t>
            </a:r>
            <a:r>
              <a:rPr lang="en-US" sz="1200" dirty="0" smtClean="0"/>
              <a:t>e lo 0-day di RTF</a:t>
            </a:r>
            <a:endParaRPr lang="en-US" sz="1200" dirty="0"/>
          </a:p>
        </p:txBody>
      </p:sp>
      <p:sp>
        <p:nvSpPr>
          <p:cNvPr id="5" name="Rettangolo 4"/>
          <p:cNvSpPr/>
          <p:nvPr/>
        </p:nvSpPr>
        <p:spPr>
          <a:xfrm>
            <a:off x="101380" y="968793"/>
            <a:ext cx="5349336" cy="2454209"/>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en-US" sz="2000" b="1" dirty="0" err="1" smtClean="0">
                <a:solidFill>
                  <a:schemeClr val="lt1"/>
                </a:solidFill>
              </a:rPr>
              <a:t>Cos’</a:t>
            </a:r>
            <a:r>
              <a:rPr lang="en-US" sz="2000" b="1" dirty="0" err="1" smtClean="0"/>
              <a:t>è</a:t>
            </a:r>
            <a:r>
              <a:rPr lang="en-US" sz="2000" b="1" dirty="0" smtClean="0"/>
              <a:t> EMET?</a:t>
            </a:r>
            <a:endParaRPr lang="en-US" sz="2000" b="1" dirty="0" smtClean="0">
              <a:solidFill>
                <a:schemeClr val="lt1"/>
              </a:solidFill>
            </a:endParaRPr>
          </a:p>
          <a:p>
            <a:pPr marL="285750" indent="-285750">
              <a:buFont typeface="Arial" panose="020B0604020202020204" pitchFamily="34" charset="0"/>
              <a:buChar char="•"/>
            </a:pPr>
            <a:r>
              <a:rPr lang="en-US" sz="1600" dirty="0" err="1" smtClean="0">
                <a:solidFill>
                  <a:schemeClr val="lt1"/>
                </a:solidFill>
              </a:rPr>
              <a:t>Soluzione</a:t>
            </a:r>
            <a:r>
              <a:rPr lang="en-US" sz="1600" dirty="0" smtClean="0">
                <a:solidFill>
                  <a:schemeClr val="lt1"/>
                </a:solidFill>
              </a:rPr>
              <a:t> per </a:t>
            </a:r>
            <a:r>
              <a:rPr lang="en-US" sz="1600" dirty="0" err="1" smtClean="0">
                <a:solidFill>
                  <a:schemeClr val="lt1"/>
                </a:solidFill>
              </a:rPr>
              <a:t>mitigare</a:t>
            </a:r>
            <a:r>
              <a:rPr lang="en-US" sz="1600" dirty="0" smtClean="0">
                <a:solidFill>
                  <a:schemeClr val="lt1"/>
                </a:solidFill>
              </a:rPr>
              <a:t> vulnerabilities exploitation</a:t>
            </a:r>
            <a:endParaRPr lang="en-US" sz="1600" dirty="0">
              <a:solidFill>
                <a:schemeClr val="lt1"/>
              </a:solidFill>
            </a:endParaRPr>
          </a:p>
          <a:p>
            <a:pPr marL="285750" indent="-285750">
              <a:buFont typeface="Arial" panose="020B0604020202020204" pitchFamily="34" charset="0"/>
              <a:buChar char="•"/>
            </a:pPr>
            <a:r>
              <a:rPr lang="en-US" sz="1600" dirty="0" err="1" smtClean="0">
                <a:solidFill>
                  <a:schemeClr val="lt1"/>
                </a:solidFill>
              </a:rPr>
              <a:t>Offre</a:t>
            </a:r>
            <a:r>
              <a:rPr lang="en-US" sz="1600" dirty="0" smtClean="0">
                <a:solidFill>
                  <a:schemeClr val="lt1"/>
                </a:solidFill>
              </a:rPr>
              <a:t> set di behavioral-based mitigations</a:t>
            </a:r>
          </a:p>
          <a:p>
            <a:pPr marL="285750" indent="-285750">
              <a:buFont typeface="Arial" panose="020B0604020202020204" pitchFamily="34" charset="0"/>
              <a:buChar char="•"/>
            </a:pPr>
            <a:r>
              <a:rPr lang="en-US" sz="1600" dirty="0" err="1" smtClean="0">
                <a:solidFill>
                  <a:schemeClr val="lt1"/>
                </a:solidFill>
              </a:rPr>
              <a:t>Protezione</a:t>
            </a:r>
            <a:r>
              <a:rPr lang="en-US" sz="1600" dirty="0" smtClean="0">
                <a:solidFill>
                  <a:schemeClr val="lt1"/>
                </a:solidFill>
              </a:rPr>
              <a:t> </a:t>
            </a:r>
            <a:r>
              <a:rPr lang="en-US" sz="1600" dirty="0" err="1" smtClean="0">
                <a:solidFill>
                  <a:schemeClr val="lt1"/>
                </a:solidFill>
              </a:rPr>
              <a:t>contro</a:t>
            </a:r>
            <a:r>
              <a:rPr lang="en-US" sz="1600" dirty="0" smtClean="0">
                <a:solidFill>
                  <a:schemeClr val="lt1"/>
                </a:solidFill>
              </a:rPr>
              <a:t> </a:t>
            </a:r>
            <a:r>
              <a:rPr lang="en-US" sz="1600" dirty="0" err="1" smtClean="0">
                <a:solidFill>
                  <a:schemeClr val="lt1"/>
                </a:solidFill>
              </a:rPr>
              <a:t>vulnerabilità</a:t>
            </a:r>
            <a:r>
              <a:rPr lang="en-US" sz="1600" dirty="0" smtClean="0">
                <a:solidFill>
                  <a:schemeClr val="lt1"/>
                </a:solidFill>
              </a:rPr>
              <a:t> </a:t>
            </a:r>
            <a:r>
              <a:rPr lang="en-US" sz="1600" dirty="0" err="1" smtClean="0">
                <a:solidFill>
                  <a:schemeClr val="lt1"/>
                </a:solidFill>
              </a:rPr>
              <a:t>basate</a:t>
            </a:r>
            <a:r>
              <a:rPr lang="en-US" sz="1600" dirty="0" smtClean="0">
                <a:solidFill>
                  <a:schemeClr val="lt1"/>
                </a:solidFill>
              </a:rPr>
              <a:t> </a:t>
            </a:r>
            <a:r>
              <a:rPr lang="en-US" sz="1600" dirty="0" err="1" smtClean="0">
                <a:solidFill>
                  <a:schemeClr val="lt1"/>
                </a:solidFill>
              </a:rPr>
              <a:t>su</a:t>
            </a:r>
            <a:r>
              <a:rPr lang="en-US" sz="1600" dirty="0" smtClean="0">
                <a:solidFill>
                  <a:schemeClr val="lt1"/>
                </a:solidFill>
              </a:rPr>
              <a:t> memory </a:t>
            </a:r>
            <a:r>
              <a:rPr lang="en-US" sz="1600" dirty="0">
                <a:solidFill>
                  <a:schemeClr val="lt1"/>
                </a:solidFill>
              </a:rPr>
              <a:t>corruption </a:t>
            </a:r>
            <a:r>
              <a:rPr lang="en-US" sz="1600" dirty="0" smtClean="0">
                <a:solidFill>
                  <a:schemeClr val="lt1"/>
                </a:solidFill>
              </a:rPr>
              <a:t>(buffer </a:t>
            </a:r>
            <a:r>
              <a:rPr lang="en-US" sz="1600" dirty="0">
                <a:solidFill>
                  <a:schemeClr val="lt1"/>
                </a:solidFill>
              </a:rPr>
              <a:t>overflows, double free, use after </a:t>
            </a:r>
            <a:r>
              <a:rPr lang="en-US" sz="1600" dirty="0" smtClean="0">
                <a:solidFill>
                  <a:schemeClr val="lt1"/>
                </a:solidFill>
              </a:rPr>
              <a:t>free)</a:t>
            </a:r>
          </a:p>
          <a:p>
            <a:pPr marL="285750" indent="-285750">
              <a:buFont typeface="Arial" panose="020B0604020202020204" pitchFamily="34" charset="0"/>
              <a:buChar char="•"/>
            </a:pPr>
            <a:r>
              <a:rPr lang="en-US" sz="1600" dirty="0" err="1" smtClean="0">
                <a:solidFill>
                  <a:schemeClr val="lt1"/>
                </a:solidFill>
              </a:rPr>
              <a:t>Offre</a:t>
            </a:r>
            <a:r>
              <a:rPr lang="en-US" sz="1600" dirty="0" smtClean="0">
                <a:solidFill>
                  <a:schemeClr val="lt1"/>
                </a:solidFill>
              </a:rPr>
              <a:t> le mitigations per la </a:t>
            </a:r>
            <a:r>
              <a:rPr lang="en-US" sz="1600" dirty="0" err="1" smtClean="0">
                <a:solidFill>
                  <a:schemeClr val="lt1"/>
                </a:solidFill>
              </a:rPr>
              <a:t>protezione</a:t>
            </a:r>
            <a:r>
              <a:rPr lang="en-US" sz="1600" dirty="0" smtClean="0">
                <a:solidFill>
                  <a:schemeClr val="lt1"/>
                </a:solidFill>
              </a:rPr>
              <a:t> di OS </a:t>
            </a:r>
            <a:r>
              <a:rPr lang="en-US" sz="1600" dirty="0" err="1" smtClean="0">
                <a:solidFill>
                  <a:schemeClr val="lt1"/>
                </a:solidFill>
              </a:rPr>
              <a:t>più</a:t>
            </a:r>
            <a:r>
              <a:rPr lang="en-US" sz="1600" dirty="0" smtClean="0">
                <a:solidFill>
                  <a:schemeClr val="lt1"/>
                </a:solidFill>
              </a:rPr>
              <a:t> </a:t>
            </a:r>
            <a:r>
              <a:rPr lang="en-US" sz="1600" dirty="0" err="1" smtClean="0">
                <a:solidFill>
                  <a:schemeClr val="lt1"/>
                </a:solidFill>
              </a:rPr>
              <a:t>datati</a:t>
            </a:r>
            <a:r>
              <a:rPr lang="en-US" sz="1600" dirty="0" smtClean="0">
                <a:solidFill>
                  <a:schemeClr val="lt1"/>
                </a:solidFill>
              </a:rPr>
              <a:t> </a:t>
            </a:r>
            <a:r>
              <a:rPr lang="en-US" sz="1600" dirty="0" err="1" smtClean="0">
                <a:solidFill>
                  <a:schemeClr val="lt1"/>
                </a:solidFill>
              </a:rPr>
              <a:t>che</a:t>
            </a:r>
            <a:r>
              <a:rPr lang="en-US" sz="1600" dirty="0" smtClean="0">
                <a:solidFill>
                  <a:schemeClr val="lt1"/>
                </a:solidFill>
              </a:rPr>
              <a:t> </a:t>
            </a:r>
            <a:r>
              <a:rPr lang="en-US" sz="1600" dirty="0" err="1" smtClean="0">
                <a:solidFill>
                  <a:schemeClr val="lt1"/>
                </a:solidFill>
              </a:rPr>
              <a:t>sarebbero</a:t>
            </a:r>
            <a:r>
              <a:rPr lang="en-US" sz="1600" dirty="0" smtClean="0">
                <a:solidFill>
                  <a:schemeClr val="lt1"/>
                </a:solidFill>
              </a:rPr>
              <a:t> </a:t>
            </a:r>
            <a:r>
              <a:rPr lang="en-US" sz="1600" dirty="0" err="1" smtClean="0">
                <a:solidFill>
                  <a:schemeClr val="lt1"/>
                </a:solidFill>
              </a:rPr>
              <a:t>incluse</a:t>
            </a:r>
            <a:r>
              <a:rPr lang="en-US" sz="1600" dirty="0" smtClean="0">
                <a:solidFill>
                  <a:schemeClr val="lt1"/>
                </a:solidFill>
              </a:rPr>
              <a:t> </a:t>
            </a:r>
            <a:r>
              <a:rPr lang="en-US" sz="1600" dirty="0" err="1" smtClean="0">
                <a:solidFill>
                  <a:schemeClr val="lt1"/>
                </a:solidFill>
              </a:rPr>
              <a:t>negli</a:t>
            </a:r>
            <a:r>
              <a:rPr lang="en-US" sz="1600" dirty="0" smtClean="0">
                <a:solidFill>
                  <a:schemeClr val="lt1"/>
                </a:solidFill>
              </a:rPr>
              <a:t> OS </a:t>
            </a:r>
            <a:r>
              <a:rPr lang="en-US" sz="1600" dirty="0" err="1" smtClean="0">
                <a:solidFill>
                  <a:schemeClr val="lt1"/>
                </a:solidFill>
              </a:rPr>
              <a:t>più</a:t>
            </a:r>
            <a:r>
              <a:rPr lang="en-US" sz="1600" dirty="0" smtClean="0">
                <a:solidFill>
                  <a:schemeClr val="lt1"/>
                </a:solidFill>
              </a:rPr>
              <a:t> </a:t>
            </a:r>
            <a:r>
              <a:rPr lang="en-US" sz="1600" dirty="0" err="1" smtClean="0">
                <a:solidFill>
                  <a:schemeClr val="lt1"/>
                </a:solidFill>
              </a:rPr>
              <a:t>recenti</a:t>
            </a:r>
            <a:endParaRPr lang="en-US" sz="1600" dirty="0" smtClean="0">
              <a:solidFill>
                <a:schemeClr val="lt1"/>
              </a:solidFill>
            </a:endParaRPr>
          </a:p>
          <a:p>
            <a:pPr marL="285750" indent="-285750">
              <a:buFont typeface="Arial" panose="020B0604020202020204" pitchFamily="34" charset="0"/>
              <a:buChar char="•"/>
            </a:pPr>
            <a:r>
              <a:rPr lang="it-IT" sz="1600" dirty="0" smtClean="0"/>
              <a:t>Offre </a:t>
            </a:r>
            <a:r>
              <a:rPr lang="it-IT" sz="1600" dirty="0"/>
              <a:t>criteri di validazione della Catena di </a:t>
            </a:r>
            <a:r>
              <a:rPr lang="it-IT" sz="1600" dirty="0" err="1"/>
              <a:t>Certficati</a:t>
            </a:r>
            <a:r>
              <a:rPr lang="it-IT" sz="1600" dirty="0"/>
              <a:t> </a:t>
            </a:r>
            <a:r>
              <a:rPr lang="it-IT" sz="1600" dirty="0" smtClean="0"/>
              <a:t>tramite la funzionalità Certificate Trust</a:t>
            </a:r>
            <a:endParaRPr lang="en-US" sz="1600" dirty="0">
              <a:solidFill>
                <a:schemeClr val="lt1"/>
              </a:solidFill>
            </a:endParaRPr>
          </a:p>
        </p:txBody>
      </p:sp>
      <p:sp>
        <p:nvSpPr>
          <p:cNvPr id="6" name="Rettangolo 5"/>
          <p:cNvSpPr/>
          <p:nvPr/>
        </p:nvSpPr>
        <p:spPr>
          <a:xfrm>
            <a:off x="101380" y="3524843"/>
            <a:ext cx="5349336" cy="1377345"/>
          </a:xfrm>
          <a:prstGeom prst="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en-US" sz="2000" b="1" dirty="0" smtClean="0">
                <a:solidFill>
                  <a:schemeClr val="lt1"/>
                </a:solidFill>
              </a:rPr>
              <a:t>Cosa non </a:t>
            </a:r>
            <a:r>
              <a:rPr lang="en-US" sz="2000" b="1" dirty="0" smtClean="0"/>
              <a:t>è EMET?</a:t>
            </a:r>
            <a:endParaRPr lang="en-US" sz="2000" b="1" dirty="0" smtClean="0">
              <a:solidFill>
                <a:schemeClr val="lt1"/>
              </a:solidFill>
            </a:endParaRPr>
          </a:p>
          <a:p>
            <a:pPr marL="285750" indent="-285750">
              <a:buFont typeface="Arial" panose="020B0604020202020204" pitchFamily="34" charset="0"/>
              <a:buChar char="•"/>
            </a:pPr>
            <a:r>
              <a:rPr lang="en-US" sz="1600" dirty="0" smtClean="0">
                <a:solidFill>
                  <a:schemeClr val="lt1"/>
                </a:solidFill>
              </a:rPr>
              <a:t>Una </a:t>
            </a:r>
            <a:r>
              <a:rPr lang="en-US" sz="1600" dirty="0" err="1" smtClean="0">
                <a:solidFill>
                  <a:schemeClr val="lt1"/>
                </a:solidFill>
              </a:rPr>
              <a:t>soluzione</a:t>
            </a:r>
            <a:r>
              <a:rPr lang="en-US" sz="1600" dirty="0"/>
              <a:t> </a:t>
            </a:r>
            <a:r>
              <a:rPr lang="en-US" sz="1600" dirty="0" smtClean="0"/>
              <a:t>anti-malware o Antivirus</a:t>
            </a:r>
          </a:p>
          <a:p>
            <a:pPr marL="285750" indent="-285750">
              <a:buFont typeface="Arial" panose="020B0604020202020204" pitchFamily="34" charset="0"/>
              <a:buChar char="•"/>
            </a:pPr>
            <a:r>
              <a:rPr lang="en-US" sz="1600" dirty="0" smtClean="0">
                <a:solidFill>
                  <a:schemeClr val="lt1"/>
                </a:solidFill>
              </a:rPr>
              <a:t>Non è </a:t>
            </a:r>
            <a:r>
              <a:rPr lang="en-US" sz="1600" dirty="0" err="1" smtClean="0">
                <a:solidFill>
                  <a:schemeClr val="lt1"/>
                </a:solidFill>
              </a:rPr>
              <a:t>basato</a:t>
            </a:r>
            <a:r>
              <a:rPr lang="en-US" sz="1600" dirty="0" smtClean="0">
                <a:solidFill>
                  <a:schemeClr val="lt1"/>
                </a:solidFill>
              </a:rPr>
              <a:t> </a:t>
            </a:r>
            <a:r>
              <a:rPr lang="en-US" sz="1600" dirty="0" err="1" smtClean="0">
                <a:solidFill>
                  <a:schemeClr val="lt1"/>
                </a:solidFill>
              </a:rPr>
              <a:t>su</a:t>
            </a:r>
            <a:r>
              <a:rPr lang="en-US" sz="1600" dirty="0" smtClean="0">
                <a:solidFill>
                  <a:schemeClr val="lt1"/>
                </a:solidFill>
              </a:rPr>
              <a:t> signature e non </a:t>
            </a:r>
            <a:r>
              <a:rPr lang="en-US" sz="1600" dirty="0" err="1" smtClean="0">
                <a:solidFill>
                  <a:schemeClr val="lt1"/>
                </a:solidFill>
              </a:rPr>
              <a:t>richiede</a:t>
            </a:r>
            <a:r>
              <a:rPr lang="en-US" sz="1600" dirty="0" smtClean="0">
                <a:solidFill>
                  <a:schemeClr val="lt1"/>
                </a:solidFill>
              </a:rPr>
              <a:t> update </a:t>
            </a:r>
            <a:r>
              <a:rPr lang="en-US" sz="1600" dirty="0" err="1" smtClean="0">
                <a:solidFill>
                  <a:schemeClr val="lt1"/>
                </a:solidFill>
              </a:rPr>
              <a:t>regolari</a:t>
            </a:r>
            <a:endParaRPr lang="en-US" sz="1600" dirty="0" smtClean="0">
              <a:solidFill>
                <a:schemeClr val="lt1"/>
              </a:solidFill>
            </a:endParaRPr>
          </a:p>
          <a:p>
            <a:pPr marL="285750" indent="-285750">
              <a:buFont typeface="Arial" panose="020B0604020202020204" pitchFamily="34" charset="0"/>
              <a:buChar char="•"/>
            </a:pPr>
            <a:r>
              <a:rPr lang="en-US" sz="1600" dirty="0" smtClean="0"/>
              <a:t>Non </a:t>
            </a:r>
            <a:r>
              <a:rPr lang="en-US" sz="1600" dirty="0" err="1" smtClean="0"/>
              <a:t>offre</a:t>
            </a:r>
            <a:r>
              <a:rPr lang="en-US" sz="1600" dirty="0" smtClean="0"/>
              <a:t> </a:t>
            </a:r>
            <a:r>
              <a:rPr lang="en-US" sz="1600" dirty="0" err="1" smtClean="0"/>
              <a:t>protezione</a:t>
            </a:r>
            <a:r>
              <a:rPr lang="en-US" sz="1600" dirty="0"/>
              <a:t> per Cross Site Scripting, SQL Injection </a:t>
            </a:r>
            <a:r>
              <a:rPr lang="en-US" sz="1600" dirty="0" smtClean="0"/>
              <a:t>o </a:t>
            </a:r>
            <a:r>
              <a:rPr lang="en-US" sz="1600" dirty="0"/>
              <a:t>design-type issues</a:t>
            </a:r>
            <a:endParaRPr lang="en-US" sz="1600" dirty="0">
              <a:solidFill>
                <a:schemeClr val="lt1"/>
              </a:solidFill>
            </a:endParaRPr>
          </a:p>
        </p:txBody>
      </p:sp>
      <p:sp>
        <p:nvSpPr>
          <p:cNvPr id="7" name="Rettangolo 6"/>
          <p:cNvSpPr/>
          <p:nvPr/>
        </p:nvSpPr>
        <p:spPr>
          <a:xfrm>
            <a:off x="101380" y="4962505"/>
            <a:ext cx="8294203" cy="169277"/>
          </a:xfrm>
          <a:prstGeom prst="rect">
            <a:avLst/>
          </a:prstGeom>
        </p:spPr>
        <p:txBody>
          <a:bodyPr wrap="square" lIns="0" tIns="0" rIns="0" bIns="0">
            <a:spAutoFit/>
          </a:bodyPr>
          <a:lstStyle/>
          <a:p>
            <a:r>
              <a:rPr lang="it-IT" sz="1100" dirty="0">
                <a:hlinkClick r:id="rId2"/>
              </a:rPr>
              <a:t>http://www.devadmin.it/2015/10/07/enhanced-mitigation-experience-toolkit</a:t>
            </a:r>
            <a:r>
              <a:rPr lang="it-IT" sz="1100" dirty="0" smtClean="0">
                <a:hlinkClick r:id="rId2"/>
              </a:rPr>
              <a:t>/</a:t>
            </a:r>
            <a:endParaRPr lang="it-IT" sz="1100" dirty="0"/>
          </a:p>
        </p:txBody>
      </p:sp>
    </p:spTree>
    <p:extLst>
      <p:ext uri="{BB962C8B-B14F-4D97-AF65-F5344CB8AC3E}">
        <p14:creationId xmlns:p14="http://schemas.microsoft.com/office/powerpoint/2010/main" val="1958128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Gestione di EMET</a:t>
            </a:r>
            <a:endParaRPr lang="it-IT" dirty="0"/>
          </a:p>
        </p:txBody>
      </p:sp>
      <p:sp>
        <p:nvSpPr>
          <p:cNvPr id="3" name="Rettangolo 2"/>
          <p:cNvSpPr/>
          <p:nvPr/>
        </p:nvSpPr>
        <p:spPr>
          <a:xfrm>
            <a:off x="101380" y="1063228"/>
            <a:ext cx="3778857" cy="1584555"/>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2000" b="1" dirty="0" err="1" smtClean="0">
                <a:solidFill>
                  <a:schemeClr val="lt1"/>
                </a:solidFill>
              </a:rPr>
              <a:t>Deploy</a:t>
            </a:r>
            <a:r>
              <a:rPr lang="it-IT" sz="2000" b="1" dirty="0" smtClean="0">
                <a:solidFill>
                  <a:schemeClr val="lt1"/>
                </a:solidFill>
              </a:rPr>
              <a:t> e configurazione</a:t>
            </a:r>
          </a:p>
          <a:p>
            <a:pPr marL="285750" indent="-285750">
              <a:buFont typeface="Arial" panose="020B0604020202020204" pitchFamily="34" charset="0"/>
              <a:buChar char="•"/>
            </a:pPr>
            <a:r>
              <a:rPr lang="it-IT" sz="1600" dirty="0" smtClean="0">
                <a:solidFill>
                  <a:schemeClr val="lt1"/>
                </a:solidFill>
              </a:rPr>
              <a:t>System Center </a:t>
            </a:r>
            <a:r>
              <a:rPr lang="it-IT" sz="1600" dirty="0" err="1" smtClean="0">
                <a:solidFill>
                  <a:schemeClr val="lt1"/>
                </a:solidFill>
              </a:rPr>
              <a:t>Configuration</a:t>
            </a:r>
            <a:r>
              <a:rPr lang="it-IT" sz="1600" dirty="0" smtClean="0">
                <a:solidFill>
                  <a:schemeClr val="lt1"/>
                </a:solidFill>
              </a:rPr>
              <a:t> Manager</a:t>
            </a:r>
            <a:endParaRPr lang="it-IT" sz="1600" dirty="0">
              <a:solidFill>
                <a:schemeClr val="lt1"/>
              </a:solidFill>
            </a:endParaRPr>
          </a:p>
          <a:p>
            <a:pPr marL="285750" indent="-285750">
              <a:buFont typeface="Arial" panose="020B0604020202020204" pitchFamily="34" charset="0"/>
              <a:buChar char="•"/>
            </a:pPr>
            <a:r>
              <a:rPr lang="it-IT" sz="1600" dirty="0">
                <a:solidFill>
                  <a:schemeClr val="lt1"/>
                </a:solidFill>
              </a:rPr>
              <a:t>GPO </a:t>
            </a:r>
            <a:endParaRPr lang="it-IT" sz="1600" dirty="0" smtClean="0">
              <a:solidFill>
                <a:schemeClr val="lt1"/>
              </a:solidFill>
            </a:endParaRPr>
          </a:p>
          <a:p>
            <a:pPr marL="285750" indent="-285750">
              <a:buFont typeface="Arial" panose="020B0604020202020204" pitchFamily="34" charset="0"/>
              <a:buChar char="•"/>
            </a:pPr>
            <a:r>
              <a:rPr lang="it-IT" sz="1600" dirty="0" err="1" smtClean="0"/>
              <a:t>Protection</a:t>
            </a:r>
            <a:r>
              <a:rPr lang="it-IT" sz="1600" dirty="0" smtClean="0"/>
              <a:t> </a:t>
            </a:r>
            <a:r>
              <a:rPr lang="it-IT" sz="1600" dirty="0" err="1" smtClean="0"/>
              <a:t>Profiles</a:t>
            </a:r>
            <a:r>
              <a:rPr lang="it-IT" sz="1600" dirty="0" smtClean="0"/>
              <a:t> (</a:t>
            </a:r>
            <a:r>
              <a:rPr lang="it-IT" sz="1600" dirty="0" smtClean="0">
                <a:solidFill>
                  <a:schemeClr val="lt1"/>
                </a:solidFill>
              </a:rPr>
              <a:t>XML)</a:t>
            </a:r>
          </a:p>
          <a:p>
            <a:pPr marL="285750" indent="-285750">
              <a:buFont typeface="Arial" panose="020B0604020202020204" pitchFamily="34" charset="0"/>
              <a:buChar char="•"/>
            </a:pPr>
            <a:r>
              <a:rPr lang="it-IT" sz="1600" dirty="0" smtClean="0"/>
              <a:t>Manuale tramite </a:t>
            </a:r>
            <a:r>
              <a:rPr lang="it-IT" sz="1600" dirty="0" err="1" smtClean="0"/>
              <a:t>command</a:t>
            </a:r>
            <a:r>
              <a:rPr lang="it-IT" sz="1600" dirty="0" smtClean="0"/>
              <a:t> line</a:t>
            </a:r>
            <a:endParaRPr lang="it-IT" sz="1600" dirty="0">
              <a:solidFill>
                <a:schemeClr val="lt1"/>
              </a:solidFill>
            </a:endParaRPr>
          </a:p>
        </p:txBody>
      </p:sp>
      <p:sp>
        <p:nvSpPr>
          <p:cNvPr id="6" name="Rettangolo 5"/>
          <p:cNvSpPr/>
          <p:nvPr/>
        </p:nvSpPr>
        <p:spPr>
          <a:xfrm>
            <a:off x="101380" y="4962505"/>
            <a:ext cx="8294203" cy="169277"/>
          </a:xfrm>
          <a:prstGeom prst="rect">
            <a:avLst/>
          </a:prstGeom>
        </p:spPr>
        <p:txBody>
          <a:bodyPr wrap="square" lIns="0" tIns="0" rIns="0" bIns="0">
            <a:spAutoFit/>
          </a:bodyPr>
          <a:lstStyle/>
          <a:p>
            <a:r>
              <a:rPr lang="it-IT" sz="1100" dirty="0">
                <a:hlinkClick r:id="rId2"/>
              </a:rPr>
              <a:t>http://www.devadmin.it/2015/10/07/enhanced-mitigation-experience-toolkit</a:t>
            </a:r>
            <a:r>
              <a:rPr lang="it-IT" sz="1100" dirty="0" smtClean="0">
                <a:hlinkClick r:id="rId2"/>
              </a:rPr>
              <a:t>/</a:t>
            </a:r>
            <a:endParaRPr lang="it-IT" sz="1100" dirty="0"/>
          </a:p>
        </p:txBody>
      </p:sp>
      <p:sp>
        <p:nvSpPr>
          <p:cNvPr id="4" name="Rettangolo 3"/>
          <p:cNvSpPr/>
          <p:nvPr/>
        </p:nvSpPr>
        <p:spPr>
          <a:xfrm>
            <a:off x="3999506" y="1063230"/>
            <a:ext cx="5057030" cy="3222168"/>
          </a:xfrm>
          <a:prstGeom prst="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2000" b="1" dirty="0">
                <a:solidFill>
                  <a:schemeClr val="lt1"/>
                </a:solidFill>
              </a:rPr>
              <a:t>Requisiti EMET 5.2</a:t>
            </a:r>
          </a:p>
          <a:p>
            <a:pPr marL="342900" indent="-342900">
              <a:buFont typeface="Arial" panose="020B0604020202020204" pitchFamily="34" charset="0"/>
              <a:buChar char="•"/>
            </a:pPr>
            <a:r>
              <a:rPr lang="it-IT" b="1" dirty="0">
                <a:solidFill>
                  <a:schemeClr val="lt1"/>
                </a:solidFill>
              </a:rPr>
              <a:t>OS </a:t>
            </a:r>
            <a:r>
              <a:rPr lang="it-IT" b="1" dirty="0" smtClean="0">
                <a:solidFill>
                  <a:schemeClr val="lt1"/>
                </a:solidFill>
              </a:rPr>
              <a:t>Client</a:t>
            </a:r>
            <a:r>
              <a:rPr lang="it-IT" dirty="0" smtClean="0">
                <a:solidFill>
                  <a:schemeClr val="lt1"/>
                </a:solidFill>
              </a:rPr>
              <a:t>: </a:t>
            </a:r>
            <a:r>
              <a:rPr lang="it-IT" dirty="0">
                <a:solidFill>
                  <a:schemeClr val="lt1"/>
                </a:solidFill>
              </a:rPr>
              <a:t>Windows Vista SP2,  Windows 7 SP1, Windows 8,  Windows 8.1</a:t>
            </a:r>
          </a:p>
          <a:p>
            <a:pPr marL="342900" indent="-342900">
              <a:buFont typeface="Arial" panose="020B0604020202020204" pitchFamily="34" charset="0"/>
              <a:buChar char="•"/>
            </a:pPr>
            <a:r>
              <a:rPr lang="it-IT" b="1" dirty="0">
                <a:solidFill>
                  <a:schemeClr val="lt1"/>
                </a:solidFill>
              </a:rPr>
              <a:t>OS </a:t>
            </a:r>
            <a:r>
              <a:rPr lang="it-IT" b="1" dirty="0" smtClean="0">
                <a:solidFill>
                  <a:schemeClr val="lt1"/>
                </a:solidFill>
              </a:rPr>
              <a:t>Server</a:t>
            </a:r>
            <a:r>
              <a:rPr lang="it-IT" dirty="0" smtClean="0">
                <a:solidFill>
                  <a:schemeClr val="lt1"/>
                </a:solidFill>
              </a:rPr>
              <a:t>: </a:t>
            </a:r>
            <a:r>
              <a:rPr lang="it-IT" dirty="0">
                <a:solidFill>
                  <a:schemeClr val="lt1"/>
                </a:solidFill>
              </a:rPr>
              <a:t>Windows Server 2003 SP2, Windows Server 2008 SP2, Windows Server 2008 R2 SP1, Windows Server 2012, Windows Server 2012 R2</a:t>
            </a:r>
          </a:p>
          <a:p>
            <a:pPr marL="285750" indent="-285750">
              <a:buFont typeface="Arial" panose="020B0604020202020204" pitchFamily="34" charset="0"/>
              <a:buChar char="•"/>
            </a:pPr>
            <a:r>
              <a:rPr lang="it-IT" b="1" dirty="0">
                <a:solidFill>
                  <a:schemeClr val="lt1"/>
                </a:solidFill>
              </a:rPr>
              <a:t>Microsoft .NET Framework 4.0</a:t>
            </a:r>
          </a:p>
          <a:p>
            <a:pPr marL="285750" indent="-285750">
              <a:buFont typeface="Arial" panose="020B0604020202020204" pitchFamily="34" charset="0"/>
              <a:buChar char="•"/>
            </a:pPr>
            <a:r>
              <a:rPr lang="it-IT" dirty="0">
                <a:solidFill>
                  <a:schemeClr val="lt1"/>
                </a:solidFill>
              </a:rPr>
              <a:t>Per Internet Explorer 10 su Windows 8 e Windows Server 2012 è necessario installare la KB2790907 o una versione più recente della Compatibility </a:t>
            </a:r>
            <a:r>
              <a:rPr lang="it-IT" dirty="0" smtClean="0">
                <a:solidFill>
                  <a:schemeClr val="lt1"/>
                </a:solidFill>
              </a:rPr>
              <a:t>Update</a:t>
            </a:r>
            <a:endParaRPr lang="it-IT" dirty="0">
              <a:solidFill>
                <a:schemeClr val="lt1"/>
              </a:solidFill>
            </a:endParaRPr>
          </a:p>
        </p:txBody>
      </p:sp>
      <p:sp>
        <p:nvSpPr>
          <p:cNvPr id="8" name="Rettangolo 7"/>
          <p:cNvSpPr/>
          <p:nvPr/>
        </p:nvSpPr>
        <p:spPr>
          <a:xfrm>
            <a:off x="101380" y="4337816"/>
            <a:ext cx="8955156" cy="276999"/>
          </a:xfrm>
          <a:prstGeom prst="rect">
            <a:avLst/>
          </a:prstGeom>
          <a:solidFill>
            <a:schemeClr val="bg2"/>
          </a:solidFill>
        </p:spPr>
        <p:txBody>
          <a:bodyPr wrap="square">
            <a:spAutoFit/>
          </a:bodyPr>
          <a:lstStyle/>
          <a:p>
            <a:r>
              <a:rPr lang="it-IT" sz="1200" i="1" dirty="0"/>
              <a:t>EMET può essere installato in una </a:t>
            </a:r>
            <a:r>
              <a:rPr lang="it-IT" sz="1200" i="1" dirty="0" smtClean="0"/>
              <a:t>VM, </a:t>
            </a:r>
            <a:r>
              <a:rPr lang="it-IT" sz="1200" i="1" dirty="0"/>
              <a:t>ma le applicazioni </a:t>
            </a:r>
            <a:r>
              <a:rPr lang="it-IT" sz="1200" i="1" dirty="0" err="1"/>
              <a:t>virtualizzate</a:t>
            </a:r>
            <a:r>
              <a:rPr lang="it-IT" sz="1200" i="1" dirty="0"/>
              <a:t> </a:t>
            </a:r>
            <a:r>
              <a:rPr lang="it-IT" sz="1200" i="1" dirty="0" smtClean="0"/>
              <a:t>come Microsoft </a:t>
            </a:r>
            <a:r>
              <a:rPr lang="it-IT" sz="1200" i="1" dirty="0" err="1"/>
              <a:t>App</a:t>
            </a:r>
            <a:r>
              <a:rPr lang="it-IT" sz="1200" i="1" dirty="0"/>
              <a:t>-V o </a:t>
            </a:r>
            <a:r>
              <a:rPr lang="it-IT" sz="1200" i="1" dirty="0" err="1"/>
              <a:t>VMware</a:t>
            </a:r>
            <a:r>
              <a:rPr lang="it-IT" sz="1200" i="1" dirty="0"/>
              <a:t> </a:t>
            </a:r>
            <a:r>
              <a:rPr lang="it-IT" sz="1200" i="1" dirty="0" err="1" smtClean="0"/>
              <a:t>ThinApp</a:t>
            </a:r>
            <a:r>
              <a:rPr lang="it-IT" sz="1200" i="1" dirty="0" smtClean="0"/>
              <a:t> </a:t>
            </a:r>
            <a:r>
              <a:rPr lang="it-IT" sz="1200" i="1" dirty="0"/>
              <a:t>non sono </a:t>
            </a:r>
            <a:r>
              <a:rPr lang="it-IT" sz="1200" i="1" dirty="0" smtClean="0"/>
              <a:t>supportate</a:t>
            </a:r>
            <a:endParaRPr lang="it-IT" sz="1200" i="1" dirty="0"/>
          </a:p>
        </p:txBody>
      </p:sp>
      <p:sp>
        <p:nvSpPr>
          <p:cNvPr id="9" name="Rettangolo 8"/>
          <p:cNvSpPr/>
          <p:nvPr/>
        </p:nvSpPr>
        <p:spPr>
          <a:xfrm>
            <a:off x="101380" y="2900403"/>
            <a:ext cx="3778857" cy="1384995"/>
          </a:xfrm>
          <a:prstGeom prst="rect">
            <a:avLst/>
          </a:prstGeom>
          <a:solidFill>
            <a:schemeClr val="accent6"/>
          </a:solidFill>
        </p:spPr>
        <p:txBody>
          <a:bodyPr wrap="square">
            <a:spAutoFit/>
          </a:bodyPr>
          <a:lstStyle/>
          <a:p>
            <a:pPr algn="ctr"/>
            <a:r>
              <a:rPr lang="it-IT" sz="2000" b="1" dirty="0" smtClean="0"/>
              <a:t>Versioni supportate</a:t>
            </a:r>
          </a:p>
          <a:p>
            <a:r>
              <a:rPr lang="it-IT" sz="1600" dirty="0" smtClean="0"/>
              <a:t>EMET </a:t>
            </a:r>
            <a:r>
              <a:rPr lang="it-IT" sz="1600" dirty="0"/>
              <a:t>5. x </a:t>
            </a:r>
            <a:r>
              <a:rPr lang="it-IT" sz="1600" dirty="0" smtClean="0"/>
              <a:t>fino al </a:t>
            </a:r>
            <a:r>
              <a:rPr lang="it-IT" sz="1600" dirty="0"/>
              <a:t>12 luglio </a:t>
            </a:r>
            <a:r>
              <a:rPr lang="it-IT" sz="1600" dirty="0" smtClean="0"/>
              <a:t>2016</a:t>
            </a:r>
          </a:p>
          <a:p>
            <a:r>
              <a:rPr lang="it-IT" sz="1600" dirty="0" smtClean="0"/>
              <a:t>Il </a:t>
            </a:r>
            <a:r>
              <a:rPr lang="it-IT" sz="1600" dirty="0"/>
              <a:t>supporto ad una versione di EMET termina 24 mesi dopo il rilascio o dopo il rilascio della successiva versione </a:t>
            </a:r>
            <a:r>
              <a:rPr lang="it-IT" sz="1600" dirty="0" smtClean="0"/>
              <a:t>major</a:t>
            </a:r>
            <a:endParaRPr lang="it-IT" dirty="0"/>
          </a:p>
        </p:txBody>
      </p:sp>
      <p:sp>
        <p:nvSpPr>
          <p:cNvPr id="10" name="Rettangolo 9"/>
          <p:cNvSpPr/>
          <p:nvPr/>
        </p:nvSpPr>
        <p:spPr>
          <a:xfrm>
            <a:off x="101380" y="4667234"/>
            <a:ext cx="8955156" cy="276999"/>
          </a:xfrm>
          <a:prstGeom prst="rect">
            <a:avLst/>
          </a:prstGeom>
          <a:solidFill>
            <a:schemeClr val="bg2"/>
          </a:solidFill>
        </p:spPr>
        <p:txBody>
          <a:bodyPr wrap="square">
            <a:spAutoFit/>
          </a:bodyPr>
          <a:lstStyle/>
          <a:p>
            <a:r>
              <a:rPr lang="it-IT" sz="1200" i="1" dirty="0" smtClean="0"/>
              <a:t>Windows 10 sarà supportato nella versione 5.5 attualmente disponibile in beta</a:t>
            </a:r>
            <a:endParaRPr lang="it-IT" sz="1200" i="1" dirty="0"/>
          </a:p>
        </p:txBody>
      </p:sp>
    </p:spTree>
    <p:extLst>
      <p:ext uri="{BB962C8B-B14F-4D97-AF65-F5344CB8AC3E}">
        <p14:creationId xmlns:p14="http://schemas.microsoft.com/office/powerpoint/2010/main" val="4028627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Tecniche di exploit </a:t>
            </a:r>
            <a:r>
              <a:rPr lang="it-IT" dirty="0" err="1" smtClean="0"/>
              <a:t>mitigation</a:t>
            </a:r>
            <a:r>
              <a:rPr lang="it-IT" dirty="0" smtClean="0"/>
              <a:t> comuni</a:t>
            </a:r>
            <a:endParaRPr lang="it-IT" dirty="0"/>
          </a:p>
        </p:txBody>
      </p:sp>
      <p:grpSp>
        <p:nvGrpSpPr>
          <p:cNvPr id="3" name="Gruppo 2"/>
          <p:cNvGrpSpPr/>
          <p:nvPr/>
        </p:nvGrpSpPr>
        <p:grpSpPr>
          <a:xfrm>
            <a:off x="152315" y="1272012"/>
            <a:ext cx="4320000" cy="1152000"/>
            <a:chOff x="152315" y="1272012"/>
            <a:chExt cx="4320000" cy="1152000"/>
          </a:xfrm>
        </p:grpSpPr>
        <p:sp>
          <p:nvSpPr>
            <p:cNvPr id="23" name="Figura a mano libera 22"/>
            <p:cNvSpPr>
              <a:spLocks/>
            </p:cNvSpPr>
            <p:nvPr/>
          </p:nvSpPr>
          <p:spPr>
            <a:xfrm>
              <a:off x="152315" y="1272012"/>
              <a:ext cx="4320000" cy="115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360000"/>
              <a:r>
                <a:rPr lang="it-IT" sz="1400" b="1" dirty="0">
                  <a:solidFill>
                    <a:schemeClr val="bg1"/>
                  </a:solidFill>
                </a:rPr>
                <a:t>Data </a:t>
              </a:r>
              <a:r>
                <a:rPr lang="it-IT" sz="1400" b="1" dirty="0" err="1">
                  <a:solidFill>
                    <a:schemeClr val="bg1"/>
                  </a:solidFill>
                </a:rPr>
                <a:t>Execution</a:t>
              </a:r>
              <a:r>
                <a:rPr lang="it-IT" sz="1400" b="1" dirty="0">
                  <a:solidFill>
                    <a:schemeClr val="bg1"/>
                  </a:solidFill>
                </a:rPr>
                <a:t> </a:t>
              </a:r>
              <a:r>
                <a:rPr lang="it-IT" sz="1400" b="1" dirty="0" err="1">
                  <a:solidFill>
                    <a:schemeClr val="bg1"/>
                  </a:solidFill>
                </a:rPr>
                <a:t>Prevention</a:t>
              </a:r>
              <a:r>
                <a:rPr lang="it-IT" sz="1400" b="1" dirty="0">
                  <a:solidFill>
                    <a:schemeClr val="bg1"/>
                  </a:solidFill>
                </a:rPr>
                <a:t> (DEP)</a:t>
              </a:r>
              <a:endParaRPr lang="it-IT" sz="1400" b="1" dirty="0" smtClean="0">
                <a:solidFill>
                  <a:schemeClr val="bg1"/>
                </a:solidFill>
              </a:endParaRPr>
            </a:p>
            <a:p>
              <a:pPr marL="171450" indent="-171450">
                <a:spcBef>
                  <a:spcPts val="600"/>
                </a:spcBef>
                <a:buFont typeface="Arial" panose="020B0604020202020204" pitchFamily="34" charset="0"/>
                <a:buChar char="•"/>
              </a:pPr>
              <a:r>
                <a:rPr lang="it-IT" sz="1200" dirty="0" smtClean="0">
                  <a:solidFill>
                    <a:schemeClr val="tx1"/>
                  </a:solidFill>
                </a:rPr>
                <a:t>Evita attacchi Buffer </a:t>
              </a:r>
              <a:r>
                <a:rPr lang="it-IT" sz="1200" dirty="0" err="1" smtClean="0">
                  <a:solidFill>
                    <a:schemeClr val="tx1"/>
                  </a:solidFill>
                </a:rPr>
                <a:t>Overflow</a:t>
              </a:r>
              <a:r>
                <a:rPr lang="it-IT" sz="1200" dirty="0" smtClean="0">
                  <a:solidFill>
                    <a:schemeClr val="tx1"/>
                  </a:solidFill>
                </a:rPr>
                <a:t> monitorano i processi per verificare che utilizzino la memoria in modo sicuro e corretto impedendo l’esecuzione di codice da pagine dati (KB875352)</a:t>
              </a:r>
              <a:endParaRPr lang="it-IT" sz="1200" dirty="0">
                <a:solidFill>
                  <a:schemeClr val="tx1"/>
                </a:solidFill>
              </a:endParaRPr>
            </a:p>
            <a:p>
              <a:pPr indent="-171450">
                <a:buFont typeface="Arial" panose="020B0604020202020204" pitchFamily="34" charset="0"/>
                <a:buChar char="•"/>
              </a:pPr>
              <a:r>
                <a:rPr lang="it-IT" sz="1200" dirty="0" smtClean="0">
                  <a:solidFill>
                    <a:schemeClr val="tx1"/>
                  </a:solidFill>
                </a:rPr>
                <a:t>Introdotto in Windows XP SP2</a:t>
              </a:r>
              <a:endParaRPr lang="it-IT" sz="1200" dirty="0">
                <a:solidFill>
                  <a:schemeClr val="tx1"/>
                </a:solidFill>
              </a:endParaRPr>
            </a:p>
          </p:txBody>
        </p:sp>
        <p:pic>
          <p:nvPicPr>
            <p:cNvPr id="26" name="Immagine 25"/>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71073" y="1304583"/>
              <a:ext cx="288000" cy="288000"/>
            </a:xfrm>
            <a:prstGeom prst="rect">
              <a:avLst/>
            </a:prstGeom>
          </p:spPr>
        </p:pic>
      </p:grpSp>
      <p:grpSp>
        <p:nvGrpSpPr>
          <p:cNvPr id="16" name="Gruppo 15"/>
          <p:cNvGrpSpPr/>
          <p:nvPr/>
        </p:nvGrpSpPr>
        <p:grpSpPr>
          <a:xfrm>
            <a:off x="152315" y="2524798"/>
            <a:ext cx="4320000" cy="1152000"/>
            <a:chOff x="152315" y="2524798"/>
            <a:chExt cx="4320000" cy="1152000"/>
          </a:xfrm>
        </p:grpSpPr>
        <p:sp>
          <p:nvSpPr>
            <p:cNvPr id="4" name="Figura a mano libera 3"/>
            <p:cNvSpPr>
              <a:spLocks/>
            </p:cNvSpPr>
            <p:nvPr/>
          </p:nvSpPr>
          <p:spPr>
            <a:xfrm>
              <a:off x="152315" y="2524798"/>
              <a:ext cx="4320000" cy="115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360000"/>
              <a:r>
                <a:rPr lang="it-IT" sz="1400" b="1" dirty="0" err="1" smtClean="0">
                  <a:solidFill>
                    <a:schemeClr val="bg1"/>
                  </a:solidFill>
                </a:rPr>
                <a:t>Preallocazione</a:t>
              </a:r>
              <a:r>
                <a:rPr lang="it-IT" sz="1400" b="1" dirty="0" smtClean="0">
                  <a:solidFill>
                    <a:schemeClr val="bg1"/>
                  </a:solidFill>
                </a:rPr>
                <a:t> pagine di memoria di uso comune</a:t>
              </a:r>
            </a:p>
            <a:p>
              <a:pPr>
                <a:spcBef>
                  <a:spcPts val="600"/>
                </a:spcBef>
              </a:pPr>
              <a:r>
                <a:rPr lang="it-IT" sz="1200" dirty="0" smtClean="0">
                  <a:solidFill>
                    <a:schemeClr val="tx1"/>
                  </a:solidFill>
                </a:rPr>
                <a:t>Previene attacchi di tipo </a:t>
              </a:r>
              <a:r>
                <a:rPr lang="it-IT" sz="1200" dirty="0" err="1" smtClean="0">
                  <a:solidFill>
                    <a:schemeClr val="tx1"/>
                  </a:solidFill>
                </a:rPr>
                <a:t>Heapspray</a:t>
              </a:r>
              <a:r>
                <a:rPr lang="it-IT" sz="1200" dirty="0" smtClean="0">
                  <a:solidFill>
                    <a:schemeClr val="tx1"/>
                  </a:solidFill>
                </a:rPr>
                <a:t> </a:t>
              </a:r>
              <a:r>
                <a:rPr lang="it-IT" sz="1200" dirty="0" err="1" smtClean="0">
                  <a:solidFill>
                    <a:schemeClr val="tx1"/>
                  </a:solidFill>
                </a:rPr>
                <a:t>Allocation</a:t>
              </a:r>
              <a:endParaRPr lang="it-IT" sz="1200" dirty="0">
                <a:solidFill>
                  <a:schemeClr val="tx1"/>
                </a:solidFill>
              </a:endParaRPr>
            </a:p>
          </p:txBody>
        </p:sp>
        <p:pic>
          <p:nvPicPr>
            <p:cNvPr id="27" name="Immagine 26"/>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69200" y="2568012"/>
              <a:ext cx="288000" cy="288000"/>
            </a:xfrm>
            <a:prstGeom prst="rect">
              <a:avLst/>
            </a:prstGeom>
          </p:spPr>
        </p:pic>
      </p:grpSp>
      <p:grpSp>
        <p:nvGrpSpPr>
          <p:cNvPr id="18" name="Gruppo 17"/>
          <p:cNvGrpSpPr/>
          <p:nvPr/>
        </p:nvGrpSpPr>
        <p:grpSpPr>
          <a:xfrm>
            <a:off x="4671680" y="1272012"/>
            <a:ext cx="4320000" cy="1152000"/>
            <a:chOff x="4671680" y="1272012"/>
            <a:chExt cx="4320000" cy="1152000"/>
          </a:xfrm>
        </p:grpSpPr>
        <p:sp>
          <p:nvSpPr>
            <p:cNvPr id="8" name="Figura a mano libera 7"/>
            <p:cNvSpPr>
              <a:spLocks/>
            </p:cNvSpPr>
            <p:nvPr/>
          </p:nvSpPr>
          <p:spPr>
            <a:xfrm>
              <a:off x="4671680" y="1272012"/>
              <a:ext cx="4320000" cy="115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360000"/>
              <a:r>
                <a:rPr lang="en-US" sz="1400" b="1" dirty="0" smtClean="0">
                  <a:solidFill>
                    <a:schemeClr val="bg1"/>
                  </a:solidFill>
                </a:rPr>
                <a:t>SEH </a:t>
              </a:r>
              <a:r>
                <a:rPr lang="en-US" sz="1400" b="1" dirty="0">
                  <a:solidFill>
                    <a:schemeClr val="bg1"/>
                  </a:solidFill>
                </a:rPr>
                <a:t>Overwrite Protection (SEHOP)</a:t>
              </a:r>
              <a:endParaRPr lang="it-IT" sz="1400" b="1" dirty="0" smtClean="0">
                <a:solidFill>
                  <a:schemeClr val="bg1"/>
                </a:solidFill>
              </a:endParaRPr>
            </a:p>
            <a:p>
              <a:pPr>
                <a:spcBef>
                  <a:spcPts val="600"/>
                </a:spcBef>
              </a:pPr>
              <a:r>
                <a:rPr lang="en-US" sz="1200" dirty="0">
                  <a:solidFill>
                    <a:schemeClr val="tx1"/>
                  </a:solidFill>
                </a:rPr>
                <a:t>Structured Exception Handler Overwrite Protection </a:t>
              </a:r>
              <a:r>
                <a:rPr lang="en-US" sz="1200" dirty="0" err="1" smtClean="0">
                  <a:solidFill>
                    <a:schemeClr val="tx1"/>
                  </a:solidFill>
                </a:rPr>
                <a:t>introdotta</a:t>
              </a:r>
              <a:r>
                <a:rPr lang="en-US" sz="1200" dirty="0" smtClean="0">
                  <a:solidFill>
                    <a:schemeClr val="tx1"/>
                  </a:solidFill>
                </a:rPr>
                <a:t> in Windows Vista SP1 </a:t>
              </a:r>
              <a:r>
                <a:rPr lang="en-US" sz="1200" dirty="0" err="1" smtClean="0">
                  <a:solidFill>
                    <a:schemeClr val="tx1"/>
                  </a:solidFill>
                </a:rPr>
                <a:t>permette</a:t>
              </a:r>
              <a:r>
                <a:rPr lang="en-US" sz="1200" dirty="0">
                  <a:solidFill>
                    <a:schemeClr val="tx1"/>
                  </a:solidFill>
                </a:rPr>
                <a:t> </a:t>
              </a:r>
              <a:r>
                <a:rPr lang="en-US" sz="1200" dirty="0" smtClean="0">
                  <a:solidFill>
                    <a:schemeClr val="tx1"/>
                  </a:solidFill>
                </a:rPr>
                <a:t>la </a:t>
              </a:r>
              <a:r>
                <a:rPr lang="en-US" sz="1200" dirty="0" err="1" smtClean="0">
                  <a:solidFill>
                    <a:schemeClr val="tx1"/>
                  </a:solidFill>
                </a:rPr>
                <a:t>validazione</a:t>
              </a:r>
              <a:r>
                <a:rPr lang="en-US" sz="1200" dirty="0" smtClean="0">
                  <a:solidFill>
                    <a:schemeClr val="tx1"/>
                  </a:solidFill>
                </a:rPr>
                <a:t> </a:t>
              </a:r>
              <a:r>
                <a:rPr lang="en-US" sz="1200" dirty="0" err="1" smtClean="0">
                  <a:solidFill>
                    <a:schemeClr val="tx1"/>
                  </a:solidFill>
                </a:rPr>
                <a:t>dell’exception</a:t>
              </a:r>
              <a:r>
                <a:rPr lang="en-US" sz="1200" dirty="0" smtClean="0">
                  <a:solidFill>
                    <a:schemeClr val="tx1"/>
                  </a:solidFill>
                </a:rPr>
                <a:t> </a:t>
              </a:r>
              <a:r>
                <a:rPr lang="en-US" sz="1200" dirty="0">
                  <a:solidFill>
                    <a:schemeClr val="tx1"/>
                  </a:solidFill>
                </a:rPr>
                <a:t>record </a:t>
              </a:r>
              <a:r>
                <a:rPr lang="en-US" sz="1200" dirty="0" smtClean="0">
                  <a:solidFill>
                    <a:schemeClr val="tx1"/>
                  </a:solidFill>
                </a:rPr>
                <a:t>chain prima </a:t>
              </a:r>
              <a:r>
                <a:rPr lang="en-US" sz="1200" dirty="0" err="1" smtClean="0">
                  <a:solidFill>
                    <a:schemeClr val="tx1"/>
                  </a:solidFill>
                </a:rPr>
                <a:t>che</a:t>
              </a:r>
              <a:r>
                <a:rPr lang="en-US" sz="1200" dirty="0">
                  <a:solidFill>
                    <a:schemeClr val="tx1"/>
                  </a:solidFill>
                </a:rPr>
                <a:t> </a:t>
              </a:r>
              <a:r>
                <a:rPr lang="en-US" sz="1200" dirty="0" err="1" smtClean="0">
                  <a:solidFill>
                    <a:schemeClr val="tx1"/>
                  </a:solidFill>
                </a:rPr>
                <a:t>l’OS</a:t>
              </a:r>
              <a:r>
                <a:rPr lang="en-US" sz="1200" dirty="0" smtClean="0">
                  <a:solidFill>
                    <a:schemeClr val="tx1"/>
                  </a:solidFill>
                </a:rPr>
                <a:t> </a:t>
              </a:r>
              <a:r>
                <a:rPr lang="en-US" sz="1200" dirty="0" err="1" smtClean="0">
                  <a:solidFill>
                    <a:schemeClr val="tx1"/>
                  </a:solidFill>
                </a:rPr>
                <a:t>invochi</a:t>
              </a:r>
              <a:r>
                <a:rPr lang="en-US" sz="1200" dirty="0" smtClean="0">
                  <a:solidFill>
                    <a:schemeClr val="tx1"/>
                  </a:solidFill>
                </a:rPr>
                <a:t> un exception handler</a:t>
              </a:r>
              <a:endParaRPr lang="it-IT" sz="1200" dirty="0">
                <a:solidFill>
                  <a:schemeClr val="tx1"/>
                </a:solidFill>
              </a:endParaRPr>
            </a:p>
          </p:txBody>
        </p:sp>
        <p:pic>
          <p:nvPicPr>
            <p:cNvPr id="28" name="Immagine 27"/>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4680156" y="1304583"/>
              <a:ext cx="288000" cy="288000"/>
            </a:xfrm>
            <a:prstGeom prst="rect">
              <a:avLst/>
            </a:prstGeom>
          </p:spPr>
        </p:pic>
      </p:grpSp>
      <p:grpSp>
        <p:nvGrpSpPr>
          <p:cNvPr id="32" name="Gruppo 31"/>
          <p:cNvGrpSpPr/>
          <p:nvPr/>
        </p:nvGrpSpPr>
        <p:grpSpPr>
          <a:xfrm>
            <a:off x="4671680" y="2524798"/>
            <a:ext cx="4320000" cy="1152000"/>
            <a:chOff x="4671680" y="2524798"/>
            <a:chExt cx="4320000" cy="1152000"/>
          </a:xfrm>
        </p:grpSpPr>
        <p:sp>
          <p:nvSpPr>
            <p:cNvPr id="11" name="Figura a mano libera 10"/>
            <p:cNvSpPr>
              <a:spLocks/>
            </p:cNvSpPr>
            <p:nvPr/>
          </p:nvSpPr>
          <p:spPr>
            <a:xfrm>
              <a:off x="4671680" y="2524798"/>
              <a:ext cx="4320000" cy="115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360000"/>
              <a:r>
                <a:rPr lang="it-IT" sz="1400" b="1" dirty="0" err="1" smtClean="0">
                  <a:solidFill>
                    <a:schemeClr val="bg1"/>
                  </a:solidFill>
                </a:rPr>
                <a:t>Null</a:t>
              </a:r>
              <a:r>
                <a:rPr lang="it-IT" sz="1400" b="1" dirty="0" smtClean="0">
                  <a:solidFill>
                    <a:schemeClr val="bg1"/>
                  </a:solidFill>
                </a:rPr>
                <a:t> page </a:t>
              </a:r>
              <a:r>
                <a:rPr lang="it-IT" sz="1400" b="1" dirty="0" err="1" smtClean="0">
                  <a:solidFill>
                    <a:schemeClr val="bg1"/>
                  </a:solidFill>
                </a:rPr>
                <a:t>allocation</a:t>
              </a:r>
              <a:endParaRPr lang="it-IT" sz="1400" b="1" dirty="0" smtClean="0">
                <a:solidFill>
                  <a:schemeClr val="bg1"/>
                </a:solidFill>
              </a:endParaRPr>
            </a:p>
            <a:p>
              <a:pPr>
                <a:spcBef>
                  <a:spcPts val="600"/>
                </a:spcBef>
              </a:pPr>
              <a:r>
                <a:rPr lang="it-IT" sz="1200" dirty="0" smtClean="0">
                  <a:solidFill>
                    <a:schemeClr val="tx1"/>
                  </a:solidFill>
                </a:rPr>
                <a:t>Allocazione di una pagina all’indirizzo 0 per contrastare </a:t>
              </a:r>
              <a:r>
                <a:rPr lang="it-IT" sz="1200" dirty="0">
                  <a:solidFill>
                    <a:schemeClr val="tx1"/>
                  </a:solidFill>
                </a:rPr>
                <a:t>attacchi  </a:t>
              </a:r>
              <a:r>
                <a:rPr lang="it-IT" sz="1200" dirty="0" err="1">
                  <a:solidFill>
                    <a:schemeClr val="tx1"/>
                  </a:solidFill>
                </a:rPr>
                <a:t>null</a:t>
              </a:r>
              <a:r>
                <a:rPr lang="it-IT" sz="1200" dirty="0">
                  <a:solidFill>
                    <a:schemeClr val="tx1"/>
                  </a:solidFill>
                </a:rPr>
                <a:t> </a:t>
              </a:r>
              <a:r>
                <a:rPr lang="it-IT" sz="1200" dirty="0" err="1">
                  <a:solidFill>
                    <a:schemeClr val="tx1"/>
                  </a:solidFill>
                </a:rPr>
                <a:t>pointer</a:t>
              </a:r>
              <a:r>
                <a:rPr lang="it-IT" sz="1200" dirty="0">
                  <a:solidFill>
                    <a:schemeClr val="tx1"/>
                  </a:solidFill>
                </a:rPr>
                <a:t> </a:t>
              </a:r>
              <a:r>
                <a:rPr lang="it-IT" sz="1200" dirty="0" err="1">
                  <a:solidFill>
                    <a:schemeClr val="tx1"/>
                  </a:solidFill>
                </a:rPr>
                <a:t>dereferencing</a:t>
              </a:r>
              <a:endParaRPr lang="it-IT" sz="1200" dirty="0">
                <a:solidFill>
                  <a:schemeClr val="tx1"/>
                </a:solidFill>
              </a:endParaRPr>
            </a:p>
          </p:txBody>
        </p:sp>
        <p:pic>
          <p:nvPicPr>
            <p:cNvPr id="29" name="Immagine 2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4680156" y="2568012"/>
              <a:ext cx="288000" cy="288000"/>
            </a:xfrm>
            <a:prstGeom prst="rect">
              <a:avLst/>
            </a:prstGeom>
          </p:spPr>
        </p:pic>
      </p:grpSp>
      <p:grpSp>
        <p:nvGrpSpPr>
          <p:cNvPr id="17" name="Gruppo 16"/>
          <p:cNvGrpSpPr/>
          <p:nvPr/>
        </p:nvGrpSpPr>
        <p:grpSpPr>
          <a:xfrm>
            <a:off x="152317" y="3777584"/>
            <a:ext cx="4320000" cy="1152000"/>
            <a:chOff x="152317" y="3777584"/>
            <a:chExt cx="4320000" cy="1152000"/>
          </a:xfrm>
        </p:grpSpPr>
        <p:sp>
          <p:nvSpPr>
            <p:cNvPr id="14" name="Figura a mano libera 13"/>
            <p:cNvSpPr>
              <a:spLocks/>
            </p:cNvSpPr>
            <p:nvPr/>
          </p:nvSpPr>
          <p:spPr>
            <a:xfrm>
              <a:off x="152317" y="3777584"/>
              <a:ext cx="4320000" cy="115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360000"/>
              <a:r>
                <a:rPr lang="en-US" sz="1400" b="1" dirty="0">
                  <a:solidFill>
                    <a:schemeClr val="bg1"/>
                  </a:solidFill>
                </a:rPr>
                <a:t>Mandatory </a:t>
              </a:r>
              <a:r>
                <a:rPr lang="en-US" sz="1400" b="1" dirty="0" smtClean="0">
                  <a:solidFill>
                    <a:schemeClr val="bg1"/>
                  </a:solidFill>
                </a:rPr>
                <a:t>ASLR</a:t>
              </a:r>
              <a:endParaRPr lang="it-IT" sz="1400" b="1" dirty="0" smtClean="0">
                <a:solidFill>
                  <a:schemeClr val="bg1"/>
                </a:solidFill>
              </a:endParaRPr>
            </a:p>
            <a:p>
              <a:pPr>
                <a:spcBef>
                  <a:spcPts val="600"/>
                </a:spcBef>
              </a:pPr>
              <a:r>
                <a:rPr lang="en-US" sz="1200" dirty="0" smtClean="0">
                  <a:solidFill>
                    <a:schemeClr val="tx1"/>
                  </a:solidFill>
                </a:rPr>
                <a:t>Address </a:t>
              </a:r>
              <a:r>
                <a:rPr lang="en-US" sz="1200" dirty="0">
                  <a:solidFill>
                    <a:schemeClr val="tx1"/>
                  </a:solidFill>
                </a:rPr>
                <a:t>Space Layout </a:t>
              </a:r>
              <a:r>
                <a:rPr lang="en-US" sz="1200" dirty="0" smtClean="0">
                  <a:solidFill>
                    <a:schemeClr val="tx1"/>
                  </a:solidFill>
                </a:rPr>
                <a:t>Randomization </a:t>
              </a:r>
              <a:r>
                <a:rPr lang="en-US" sz="1200" dirty="0" err="1" smtClean="0">
                  <a:solidFill>
                    <a:schemeClr val="tx1"/>
                  </a:solidFill>
                </a:rPr>
                <a:t>rende</a:t>
              </a:r>
              <a:r>
                <a:rPr lang="en-US" sz="1200" dirty="0" smtClean="0">
                  <a:solidFill>
                    <a:schemeClr val="tx1"/>
                  </a:solidFill>
                </a:rPr>
                <a:t> </a:t>
              </a:r>
              <a:r>
                <a:rPr lang="en-US" sz="1200" dirty="0" err="1" smtClean="0">
                  <a:solidFill>
                    <a:schemeClr val="tx1"/>
                  </a:solidFill>
                </a:rPr>
                <a:t>casuali</a:t>
              </a:r>
              <a:r>
                <a:rPr lang="en-US" sz="1200" dirty="0" smtClean="0">
                  <a:solidFill>
                    <a:schemeClr val="tx1"/>
                  </a:solidFill>
                </a:rPr>
                <a:t> </a:t>
              </a:r>
              <a:r>
                <a:rPr lang="en-US" sz="1200" dirty="0" err="1" smtClean="0">
                  <a:solidFill>
                    <a:schemeClr val="tx1"/>
                  </a:solidFill>
                </a:rPr>
                <a:t>gli</a:t>
              </a:r>
              <a:r>
                <a:rPr lang="en-US" sz="1200" dirty="0" smtClean="0">
                  <a:solidFill>
                    <a:schemeClr val="tx1"/>
                  </a:solidFill>
                </a:rPr>
                <a:t> </a:t>
              </a:r>
              <a:r>
                <a:rPr lang="en-US" sz="1200" dirty="0" err="1" smtClean="0">
                  <a:solidFill>
                    <a:schemeClr val="tx1"/>
                  </a:solidFill>
                </a:rPr>
                <a:t>indirizzi</a:t>
              </a:r>
              <a:r>
                <a:rPr lang="en-US" sz="1200" dirty="0" smtClean="0">
                  <a:solidFill>
                    <a:schemeClr val="tx1"/>
                  </a:solidFill>
                </a:rPr>
                <a:t> in cui I moduli </a:t>
              </a:r>
              <a:r>
                <a:rPr lang="en-US" sz="1200" dirty="0" err="1" smtClean="0">
                  <a:solidFill>
                    <a:schemeClr val="tx1"/>
                  </a:solidFill>
                </a:rPr>
                <a:t>sono</a:t>
              </a:r>
              <a:r>
                <a:rPr lang="en-US" sz="1200" dirty="0" smtClean="0">
                  <a:solidFill>
                    <a:schemeClr val="tx1"/>
                  </a:solidFill>
                </a:rPr>
                <a:t> </a:t>
              </a:r>
              <a:r>
                <a:rPr lang="en-US" sz="1200" dirty="0" err="1" smtClean="0">
                  <a:solidFill>
                    <a:schemeClr val="tx1"/>
                  </a:solidFill>
                </a:rPr>
                <a:t>caricati</a:t>
              </a:r>
              <a:r>
                <a:rPr lang="en-US" sz="1200" dirty="0" smtClean="0">
                  <a:solidFill>
                    <a:schemeClr val="tx1"/>
                  </a:solidFill>
                </a:rPr>
                <a:t> </a:t>
              </a:r>
              <a:r>
                <a:rPr lang="en-US" sz="1200" dirty="0" err="1" smtClean="0">
                  <a:solidFill>
                    <a:schemeClr val="tx1"/>
                  </a:solidFill>
                </a:rPr>
                <a:t>impedendo</a:t>
              </a:r>
              <a:r>
                <a:rPr lang="en-US" sz="1200" dirty="0" smtClean="0">
                  <a:solidFill>
                    <a:schemeClr val="tx1"/>
                  </a:solidFill>
                </a:rPr>
                <a:t> </a:t>
              </a:r>
              <a:r>
                <a:rPr lang="en-US" sz="1200" dirty="0" err="1" smtClean="0">
                  <a:solidFill>
                    <a:schemeClr val="tx1"/>
                  </a:solidFill>
                </a:rPr>
                <a:t>attacchi</a:t>
              </a:r>
              <a:r>
                <a:rPr lang="en-US" sz="1200" dirty="0" smtClean="0">
                  <a:solidFill>
                    <a:schemeClr val="tx1"/>
                  </a:solidFill>
                </a:rPr>
                <a:t> </a:t>
              </a:r>
              <a:r>
                <a:rPr lang="en-US" sz="1200" dirty="0" err="1" smtClean="0">
                  <a:solidFill>
                    <a:schemeClr val="tx1"/>
                  </a:solidFill>
                </a:rPr>
                <a:t>basati</a:t>
              </a:r>
              <a:r>
                <a:rPr lang="en-US" sz="1200" dirty="0" smtClean="0">
                  <a:solidFill>
                    <a:schemeClr val="tx1"/>
                  </a:solidFill>
                </a:rPr>
                <a:t> </a:t>
              </a:r>
              <a:r>
                <a:rPr lang="en-US" sz="1200" dirty="0" err="1" smtClean="0">
                  <a:solidFill>
                    <a:schemeClr val="tx1"/>
                  </a:solidFill>
                </a:rPr>
                <a:t>sulla</a:t>
              </a:r>
              <a:r>
                <a:rPr lang="en-US" sz="1200" dirty="0" smtClean="0">
                  <a:solidFill>
                    <a:schemeClr val="tx1"/>
                  </a:solidFill>
                </a:rPr>
                <a:t> </a:t>
              </a:r>
              <a:r>
                <a:rPr lang="en-US" sz="1200" dirty="0" err="1" smtClean="0">
                  <a:solidFill>
                    <a:schemeClr val="tx1"/>
                  </a:solidFill>
                </a:rPr>
                <a:t>conoscenza</a:t>
              </a:r>
              <a:r>
                <a:rPr lang="en-US" sz="1200" dirty="0" smtClean="0">
                  <a:solidFill>
                    <a:schemeClr val="tx1"/>
                  </a:solidFill>
                </a:rPr>
                <a:t> </a:t>
              </a:r>
              <a:r>
                <a:rPr lang="en-US" sz="1200" dirty="0" err="1" smtClean="0">
                  <a:solidFill>
                    <a:schemeClr val="tx1"/>
                  </a:solidFill>
                </a:rPr>
                <a:t>della</a:t>
              </a:r>
              <a:r>
                <a:rPr lang="en-US" sz="1200" dirty="0" smtClean="0">
                  <a:solidFill>
                    <a:schemeClr val="tx1"/>
                  </a:solidFill>
                </a:rPr>
                <a:t> </a:t>
              </a:r>
              <a:r>
                <a:rPr lang="en-US" sz="1200" dirty="0" err="1" smtClean="0">
                  <a:solidFill>
                    <a:schemeClr val="tx1"/>
                  </a:solidFill>
                </a:rPr>
                <a:t>posizioni</a:t>
              </a:r>
              <a:r>
                <a:rPr lang="en-US" sz="1200" dirty="0" smtClean="0">
                  <a:solidFill>
                    <a:schemeClr val="tx1"/>
                  </a:solidFill>
                </a:rPr>
                <a:t> in </a:t>
              </a:r>
              <a:r>
                <a:rPr lang="en-US" sz="1200" dirty="0" err="1" smtClean="0">
                  <a:solidFill>
                    <a:schemeClr val="tx1"/>
                  </a:solidFill>
                </a:rPr>
                <a:t>memoria</a:t>
              </a:r>
              <a:r>
                <a:rPr lang="en-US" sz="1200" dirty="0" smtClean="0">
                  <a:solidFill>
                    <a:schemeClr val="tx1"/>
                  </a:solidFill>
                </a:rPr>
                <a:t> </a:t>
              </a:r>
              <a:r>
                <a:rPr lang="en-US" sz="1200" dirty="0" err="1" smtClean="0">
                  <a:solidFill>
                    <a:schemeClr val="tx1"/>
                  </a:solidFill>
                </a:rPr>
                <a:t>dei</a:t>
              </a:r>
              <a:r>
                <a:rPr lang="en-US" sz="1200" dirty="0" smtClean="0">
                  <a:solidFill>
                    <a:schemeClr val="tx1"/>
                  </a:solidFill>
                </a:rPr>
                <a:t> </a:t>
              </a:r>
              <a:r>
                <a:rPr lang="en-US" sz="1200" dirty="0" err="1" smtClean="0">
                  <a:solidFill>
                    <a:schemeClr val="tx1"/>
                  </a:solidFill>
                </a:rPr>
                <a:t>dati</a:t>
              </a:r>
              <a:r>
                <a:rPr lang="en-US" sz="1200" dirty="0" smtClean="0">
                  <a:solidFill>
                    <a:schemeClr val="tx1"/>
                  </a:solidFill>
                </a:rPr>
                <a:t> (ROP)</a:t>
              </a:r>
              <a:endParaRPr lang="it-IT" sz="1200" dirty="0">
                <a:solidFill>
                  <a:schemeClr val="tx1"/>
                </a:solidFill>
              </a:endParaRPr>
            </a:p>
          </p:txBody>
        </p:sp>
        <p:pic>
          <p:nvPicPr>
            <p:cNvPr id="30" name="Immagine 29"/>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69200" y="3806062"/>
              <a:ext cx="288000" cy="288000"/>
            </a:xfrm>
            <a:prstGeom prst="rect">
              <a:avLst/>
            </a:prstGeom>
          </p:spPr>
        </p:pic>
      </p:grpSp>
      <p:grpSp>
        <p:nvGrpSpPr>
          <p:cNvPr id="33" name="Gruppo 32"/>
          <p:cNvGrpSpPr/>
          <p:nvPr/>
        </p:nvGrpSpPr>
        <p:grpSpPr>
          <a:xfrm>
            <a:off x="4671686" y="3777584"/>
            <a:ext cx="4320000" cy="1152000"/>
            <a:chOff x="4671686" y="3777584"/>
            <a:chExt cx="4320000" cy="1152000"/>
          </a:xfrm>
        </p:grpSpPr>
        <p:sp>
          <p:nvSpPr>
            <p:cNvPr id="20" name="Figura a mano libera 19"/>
            <p:cNvSpPr>
              <a:spLocks/>
            </p:cNvSpPr>
            <p:nvPr/>
          </p:nvSpPr>
          <p:spPr>
            <a:xfrm>
              <a:off x="4671686" y="3777584"/>
              <a:ext cx="4320000" cy="1152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360000"/>
              <a:r>
                <a:rPr lang="en-US" sz="1400" b="1" dirty="0">
                  <a:solidFill>
                    <a:schemeClr val="bg1"/>
                  </a:solidFill>
                </a:rPr>
                <a:t>Export Address Table Access Filtering (EAF</a:t>
              </a:r>
              <a:r>
                <a:rPr lang="en-US" sz="1400" b="1" dirty="0" smtClean="0">
                  <a:solidFill>
                    <a:schemeClr val="bg1"/>
                  </a:solidFill>
                </a:rPr>
                <a:t>)</a:t>
              </a:r>
              <a:endParaRPr lang="it-IT" sz="1400" b="1" dirty="0" smtClean="0">
                <a:solidFill>
                  <a:schemeClr val="bg1"/>
                </a:solidFill>
              </a:endParaRPr>
            </a:p>
            <a:p>
              <a:pPr>
                <a:spcBef>
                  <a:spcPts val="600"/>
                </a:spcBef>
              </a:pPr>
              <a:r>
                <a:rPr lang="it-IT" sz="1200" dirty="0" smtClean="0">
                  <a:solidFill>
                    <a:schemeClr val="tx1"/>
                  </a:solidFill>
                </a:rPr>
                <a:t>Filtraggio degli accesi in lettura </a:t>
              </a:r>
              <a:r>
                <a:rPr lang="it-IT" sz="1200" dirty="0">
                  <a:solidFill>
                    <a:schemeClr val="tx1"/>
                  </a:solidFill>
                </a:rPr>
                <a:t>alla Export </a:t>
              </a:r>
              <a:r>
                <a:rPr lang="it-IT" sz="1200" dirty="0" err="1">
                  <a:solidFill>
                    <a:schemeClr val="tx1"/>
                  </a:solidFill>
                </a:rPr>
                <a:t>Address</a:t>
              </a:r>
              <a:r>
                <a:rPr lang="it-IT" sz="1200" dirty="0">
                  <a:solidFill>
                    <a:schemeClr val="tx1"/>
                  </a:solidFill>
                </a:rPr>
                <a:t> </a:t>
              </a:r>
              <a:r>
                <a:rPr lang="it-IT" sz="1200" dirty="0" err="1">
                  <a:solidFill>
                    <a:schemeClr val="tx1"/>
                  </a:solidFill>
                </a:rPr>
                <a:t>Table</a:t>
              </a:r>
              <a:r>
                <a:rPr lang="it-IT" sz="1200" dirty="0">
                  <a:solidFill>
                    <a:schemeClr val="tx1"/>
                  </a:solidFill>
                </a:rPr>
                <a:t> </a:t>
              </a:r>
              <a:r>
                <a:rPr lang="it-IT" sz="1200" dirty="0" smtClean="0">
                  <a:solidFill>
                    <a:schemeClr val="tx1"/>
                  </a:solidFill>
                </a:rPr>
                <a:t>per bloccare attacchi ROP che tentano il </a:t>
              </a:r>
              <a:r>
                <a:rPr lang="it-IT" sz="1200" dirty="0" err="1" smtClean="0">
                  <a:solidFill>
                    <a:schemeClr val="tx1"/>
                  </a:solidFill>
                </a:rPr>
                <a:t>discover</a:t>
              </a:r>
              <a:r>
                <a:rPr lang="it-IT" sz="1200" dirty="0" smtClean="0">
                  <a:solidFill>
                    <a:schemeClr val="tx1"/>
                  </a:solidFill>
                </a:rPr>
                <a:t> della posizione dei puntatori alle API. Questa tecnica è stata estesa con EAF+ che esegue </a:t>
              </a:r>
              <a:r>
                <a:rPr lang="it-IT" sz="1200" dirty="0">
                  <a:solidFill>
                    <a:schemeClr val="tx1"/>
                  </a:solidFill>
                </a:rPr>
                <a:t>ulteriori controlli </a:t>
              </a:r>
              <a:r>
                <a:rPr lang="it-IT" sz="1200" dirty="0" smtClean="0">
                  <a:solidFill>
                    <a:schemeClr val="tx1"/>
                  </a:solidFill>
                </a:rPr>
                <a:t>sugli </a:t>
              </a:r>
              <a:r>
                <a:rPr lang="it-IT" sz="1200" dirty="0" err="1">
                  <a:solidFill>
                    <a:schemeClr val="tx1"/>
                  </a:solidFill>
                </a:rPr>
                <a:t>stack</a:t>
              </a:r>
              <a:r>
                <a:rPr lang="it-IT" sz="1200" dirty="0">
                  <a:solidFill>
                    <a:schemeClr val="tx1"/>
                  </a:solidFill>
                </a:rPr>
                <a:t> </a:t>
              </a:r>
              <a:r>
                <a:rPr lang="it-IT" sz="1200" dirty="0" err="1" smtClean="0">
                  <a:solidFill>
                    <a:schemeClr val="tx1"/>
                  </a:solidFill>
                </a:rPr>
                <a:t>register</a:t>
              </a:r>
              <a:r>
                <a:rPr lang="it-IT" sz="1200" dirty="0" smtClean="0">
                  <a:solidFill>
                    <a:schemeClr val="tx1"/>
                  </a:solidFill>
                </a:rPr>
                <a:t> e accessi alla memoria</a:t>
              </a:r>
              <a:endParaRPr lang="it-IT" sz="1200" dirty="0">
                <a:solidFill>
                  <a:schemeClr val="tx1"/>
                </a:solidFill>
              </a:endParaRPr>
            </a:p>
          </p:txBody>
        </p:sp>
        <p:pic>
          <p:nvPicPr>
            <p:cNvPr id="31" name="Immagine 30"/>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4680156" y="3806062"/>
              <a:ext cx="288000" cy="288000"/>
            </a:xfrm>
            <a:prstGeom prst="rect">
              <a:avLst/>
            </a:prstGeom>
          </p:spPr>
        </p:pic>
      </p:grpSp>
    </p:spTree>
    <p:extLst>
      <p:ext uri="{BB962C8B-B14F-4D97-AF65-F5344CB8AC3E}">
        <p14:creationId xmlns:p14="http://schemas.microsoft.com/office/powerpoint/2010/main" val="3257997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Mitigations</a:t>
            </a:r>
            <a:r>
              <a:rPr lang="it-IT" dirty="0" smtClean="0"/>
              <a:t> disponibili in EMET 5.2 per OS e architettura</a:t>
            </a:r>
            <a:endParaRPr lang="it-IT" dirty="0"/>
          </a:p>
        </p:txBody>
      </p:sp>
      <p:grpSp>
        <p:nvGrpSpPr>
          <p:cNvPr id="8" name="Gruppo 7"/>
          <p:cNvGrpSpPr/>
          <p:nvPr/>
        </p:nvGrpSpPr>
        <p:grpSpPr>
          <a:xfrm>
            <a:off x="125435" y="1249762"/>
            <a:ext cx="4140000" cy="3492000"/>
            <a:chOff x="37815" y="939663"/>
            <a:chExt cx="4320001" cy="3492000"/>
          </a:xfrm>
        </p:grpSpPr>
        <p:sp>
          <p:nvSpPr>
            <p:cNvPr id="5" name="Rettangolo 4"/>
            <p:cNvSpPr/>
            <p:nvPr/>
          </p:nvSpPr>
          <p:spPr>
            <a:xfrm>
              <a:off x="37815" y="939663"/>
              <a:ext cx="4320001" cy="3492000"/>
            </a:xfrm>
            <a:prstGeom prst="rect">
              <a:avLst/>
            </a:prstGeom>
            <a:solidFill>
              <a:schemeClr val="accent3"/>
            </a:solidFill>
          </p:spPr>
          <p:txBody>
            <a:bodyPr wrap="square">
              <a:noAutofit/>
            </a:bodyPr>
            <a:lstStyle/>
            <a:p>
              <a:pPr algn="ctr"/>
              <a:r>
                <a:rPr lang="it-IT" b="1" dirty="0" smtClean="0"/>
                <a:t>Versione OS</a:t>
              </a:r>
              <a:endParaRPr lang="it-IT" b="1"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35" y="1303440"/>
              <a:ext cx="4144760" cy="3060000"/>
            </a:xfrm>
            <a:prstGeom prst="rect">
              <a:avLst/>
            </a:prstGeom>
            <a:ln>
              <a:noFill/>
            </a:ln>
          </p:spPr>
        </p:pic>
      </p:grpSp>
      <p:grpSp>
        <p:nvGrpSpPr>
          <p:cNvPr id="9" name="Gruppo 8"/>
          <p:cNvGrpSpPr/>
          <p:nvPr/>
        </p:nvGrpSpPr>
        <p:grpSpPr>
          <a:xfrm>
            <a:off x="4349404" y="1249762"/>
            <a:ext cx="4680000" cy="3492000"/>
            <a:chOff x="4590906" y="939662"/>
            <a:chExt cx="4857893" cy="3492000"/>
          </a:xfrm>
        </p:grpSpPr>
        <p:sp>
          <p:nvSpPr>
            <p:cNvPr id="6" name="Rettangolo 5"/>
            <p:cNvSpPr/>
            <p:nvPr/>
          </p:nvSpPr>
          <p:spPr>
            <a:xfrm>
              <a:off x="4590906" y="939662"/>
              <a:ext cx="4857893" cy="3492000"/>
            </a:xfrm>
            <a:prstGeom prst="rect">
              <a:avLst/>
            </a:prstGeom>
            <a:solidFill>
              <a:schemeClr val="accent6"/>
            </a:solidFill>
          </p:spPr>
          <p:txBody>
            <a:bodyPr wrap="square">
              <a:noAutofit/>
            </a:bodyPr>
            <a:lstStyle/>
            <a:p>
              <a:pPr algn="ctr"/>
              <a:r>
                <a:rPr lang="it-IT" b="1" dirty="0" smtClean="0"/>
                <a:t>Architettura OS</a:t>
              </a:r>
              <a:endParaRPr lang="it-IT" b="1" dirty="0"/>
            </a:p>
          </p:txBody>
        </p:sp>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0022" y="1303439"/>
              <a:ext cx="4559660" cy="3060000"/>
            </a:xfrm>
            <a:prstGeom prst="rect">
              <a:avLst/>
            </a:prstGeom>
            <a:ln>
              <a:noFill/>
            </a:ln>
          </p:spPr>
        </p:pic>
      </p:grpSp>
    </p:spTree>
    <p:extLst>
      <p:ext uri="{BB962C8B-B14F-4D97-AF65-F5344CB8AC3E}">
        <p14:creationId xmlns:p14="http://schemas.microsoft.com/office/powerpoint/2010/main" val="420365579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EMET FAQ</a:t>
            </a:r>
            <a:endParaRPr lang="it-IT" dirty="0"/>
          </a:p>
        </p:txBody>
      </p:sp>
      <p:sp>
        <p:nvSpPr>
          <p:cNvPr id="3" name="Content Placeholder 2"/>
          <p:cNvSpPr txBox="1">
            <a:spLocks/>
          </p:cNvSpPr>
          <p:nvPr/>
        </p:nvSpPr>
        <p:spPr>
          <a:xfrm>
            <a:off x="174929" y="1063229"/>
            <a:ext cx="8865704" cy="678268"/>
          </a:xfrm>
          <a:prstGeom prst="rect">
            <a:avLst/>
          </a:prstGeom>
          <a:solidFill>
            <a:schemeClr val="bg2"/>
          </a:solidFill>
        </p:spPr>
        <p:txBody>
          <a:bodyPr/>
          <a:lstStyle>
            <a:lvl1pPr marL="342900" indent="-342900" algn="l" defTabSz="457200" rtl="0" eaLnBrk="1" latinLnBrk="0" hangingPunct="1">
              <a:lnSpc>
                <a:spcPct val="110000"/>
              </a:lnSpc>
              <a:spcBef>
                <a:spcPct val="20000"/>
              </a:spcBef>
              <a:buFont typeface="Arial"/>
              <a:buChar char="•"/>
              <a:defRPr sz="32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solidFill>
                  <a:schemeClr val="tx1"/>
                </a:solidFill>
              </a:rPr>
              <a:t>Q: </a:t>
            </a:r>
            <a:r>
              <a:rPr lang="en-US" sz="1800" b="1" dirty="0" err="1" smtClean="0">
                <a:solidFill>
                  <a:schemeClr val="tx1"/>
                </a:solidFill>
              </a:rPr>
              <a:t>Esiste</a:t>
            </a:r>
            <a:r>
              <a:rPr lang="en-US" sz="1800" b="1" dirty="0" smtClean="0">
                <a:solidFill>
                  <a:schemeClr val="tx1"/>
                </a:solidFill>
              </a:rPr>
              <a:t> </a:t>
            </a:r>
            <a:r>
              <a:rPr lang="en-US" sz="1800" b="1" dirty="0" err="1" smtClean="0">
                <a:solidFill>
                  <a:schemeClr val="tx1"/>
                </a:solidFill>
              </a:rPr>
              <a:t>una</a:t>
            </a:r>
            <a:r>
              <a:rPr lang="en-US" sz="1800" b="1" dirty="0" smtClean="0">
                <a:solidFill>
                  <a:schemeClr val="tx1"/>
                </a:solidFill>
              </a:rPr>
              <a:t> console di </a:t>
            </a:r>
            <a:r>
              <a:rPr lang="en-US" sz="1800" b="1" dirty="0" err="1" smtClean="0">
                <a:solidFill>
                  <a:schemeClr val="tx1"/>
                </a:solidFill>
              </a:rPr>
              <a:t>gestione</a:t>
            </a:r>
            <a:r>
              <a:rPr lang="en-US" sz="1800" b="1" dirty="0" smtClean="0">
                <a:solidFill>
                  <a:schemeClr val="tx1"/>
                </a:solidFill>
              </a:rPr>
              <a:t> </a:t>
            </a:r>
            <a:r>
              <a:rPr lang="en-US" sz="1800" b="1" dirty="0" err="1" smtClean="0">
                <a:solidFill>
                  <a:schemeClr val="tx1"/>
                </a:solidFill>
              </a:rPr>
              <a:t>centralizzata</a:t>
            </a:r>
            <a:r>
              <a:rPr lang="en-US" sz="1800" b="1" dirty="0" smtClean="0">
                <a:solidFill>
                  <a:schemeClr val="tx1"/>
                </a:solidFill>
              </a:rPr>
              <a:t>?</a:t>
            </a:r>
            <a:r>
              <a:rPr lang="en-US" sz="1800" dirty="0" smtClean="0">
                <a:solidFill>
                  <a:schemeClr val="tx1"/>
                </a:solidFill>
              </a:rPr>
              <a:t/>
            </a:r>
            <a:br>
              <a:rPr lang="en-US" sz="1800" dirty="0" smtClean="0">
                <a:solidFill>
                  <a:schemeClr val="tx1"/>
                </a:solidFill>
              </a:rPr>
            </a:br>
            <a:r>
              <a:rPr lang="en-US" sz="1800" i="1" dirty="0" smtClean="0">
                <a:solidFill>
                  <a:schemeClr val="tx1"/>
                </a:solidFill>
              </a:rPr>
              <a:t>A: No, ma le mitigations </a:t>
            </a:r>
            <a:r>
              <a:rPr lang="en-US" sz="1800" i="1" dirty="0" err="1" smtClean="0">
                <a:solidFill>
                  <a:schemeClr val="tx1"/>
                </a:solidFill>
              </a:rPr>
              <a:t>possono</a:t>
            </a:r>
            <a:r>
              <a:rPr lang="en-US" sz="1800" i="1" dirty="0" smtClean="0">
                <a:solidFill>
                  <a:schemeClr val="tx1"/>
                </a:solidFill>
              </a:rPr>
              <a:t> </a:t>
            </a:r>
            <a:r>
              <a:rPr lang="en-US" sz="1800" i="1" dirty="0" err="1" smtClean="0">
                <a:solidFill>
                  <a:schemeClr val="tx1"/>
                </a:solidFill>
              </a:rPr>
              <a:t>essere</a:t>
            </a:r>
            <a:r>
              <a:rPr lang="en-US" sz="1800" i="1" dirty="0" smtClean="0">
                <a:solidFill>
                  <a:schemeClr val="tx1"/>
                </a:solidFill>
              </a:rPr>
              <a:t> </a:t>
            </a:r>
            <a:r>
              <a:rPr lang="en-US" sz="1800" i="1" dirty="0" err="1" smtClean="0">
                <a:solidFill>
                  <a:schemeClr val="tx1"/>
                </a:solidFill>
              </a:rPr>
              <a:t>gestite</a:t>
            </a:r>
            <a:r>
              <a:rPr lang="en-US" sz="1800" i="1" dirty="0" smtClean="0">
                <a:solidFill>
                  <a:schemeClr val="tx1"/>
                </a:solidFill>
              </a:rPr>
              <a:t> </a:t>
            </a:r>
            <a:r>
              <a:rPr lang="en-US" sz="1800" i="1" dirty="0" err="1" smtClean="0">
                <a:solidFill>
                  <a:schemeClr val="tx1"/>
                </a:solidFill>
              </a:rPr>
              <a:t>tramite</a:t>
            </a:r>
            <a:r>
              <a:rPr lang="en-US" sz="1800" i="1" dirty="0" smtClean="0">
                <a:solidFill>
                  <a:schemeClr val="tx1"/>
                </a:solidFill>
              </a:rPr>
              <a:t> GPOs</a:t>
            </a:r>
            <a:endParaRPr lang="fi-FI" sz="1800" i="1" dirty="0">
              <a:solidFill>
                <a:schemeClr val="tx1"/>
              </a:solidFill>
            </a:endParaRPr>
          </a:p>
        </p:txBody>
      </p:sp>
      <p:sp>
        <p:nvSpPr>
          <p:cNvPr id="4" name="Content Placeholder 2"/>
          <p:cNvSpPr txBox="1">
            <a:spLocks/>
          </p:cNvSpPr>
          <p:nvPr/>
        </p:nvSpPr>
        <p:spPr>
          <a:xfrm>
            <a:off x="174929" y="1877074"/>
            <a:ext cx="8865704" cy="678268"/>
          </a:xfrm>
          <a:prstGeom prst="rect">
            <a:avLst/>
          </a:prstGeom>
          <a:solidFill>
            <a:schemeClr val="bg2"/>
          </a:solidFill>
        </p:spPr>
        <p:txBody>
          <a:bodyPr/>
          <a:lstStyle>
            <a:lvl1pPr marL="342900" indent="-342900" algn="l" defTabSz="457200" rtl="0" eaLnBrk="1" latinLnBrk="0" hangingPunct="1">
              <a:lnSpc>
                <a:spcPct val="110000"/>
              </a:lnSpc>
              <a:spcBef>
                <a:spcPct val="20000"/>
              </a:spcBef>
              <a:buFont typeface="Arial"/>
              <a:buChar char="•"/>
              <a:defRPr sz="32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solidFill>
                  <a:schemeClr val="tx1"/>
                </a:solidFill>
              </a:rPr>
              <a:t>Q: </a:t>
            </a:r>
            <a:r>
              <a:rPr lang="en-US" sz="1800" b="1" dirty="0" err="1" smtClean="0">
                <a:solidFill>
                  <a:schemeClr val="tx1"/>
                </a:solidFill>
              </a:rPr>
              <a:t>Esiste</a:t>
            </a:r>
            <a:r>
              <a:rPr lang="en-US" sz="1800" b="1" dirty="0" smtClean="0">
                <a:solidFill>
                  <a:schemeClr val="tx1"/>
                </a:solidFill>
              </a:rPr>
              <a:t> un reporting </a:t>
            </a:r>
            <a:r>
              <a:rPr lang="en-US" sz="1800" b="1" dirty="0" err="1" smtClean="0">
                <a:solidFill>
                  <a:schemeClr val="tx1"/>
                </a:solidFill>
              </a:rPr>
              <a:t>centralizzato</a:t>
            </a:r>
            <a:r>
              <a:rPr lang="en-US" sz="1800" b="1" dirty="0" smtClean="0">
                <a:solidFill>
                  <a:schemeClr val="tx1"/>
                </a:solidFill>
              </a:rPr>
              <a:t>?</a:t>
            </a:r>
            <a:br>
              <a:rPr lang="en-US" sz="1800" b="1" dirty="0" smtClean="0">
                <a:solidFill>
                  <a:schemeClr val="tx1"/>
                </a:solidFill>
              </a:rPr>
            </a:br>
            <a:r>
              <a:rPr lang="en-US" sz="1800" i="1" dirty="0" smtClean="0">
                <a:solidFill>
                  <a:schemeClr val="tx1"/>
                </a:solidFill>
              </a:rPr>
              <a:t>A: No, ma è </a:t>
            </a:r>
            <a:r>
              <a:rPr lang="en-US" sz="1800" i="1" dirty="0" err="1" smtClean="0">
                <a:solidFill>
                  <a:schemeClr val="tx1"/>
                </a:solidFill>
              </a:rPr>
              <a:t>possibile</a:t>
            </a:r>
            <a:r>
              <a:rPr lang="en-US" sz="1800" i="1" dirty="0" smtClean="0">
                <a:solidFill>
                  <a:schemeClr val="tx1"/>
                </a:solidFill>
              </a:rPr>
              <a:t> </a:t>
            </a:r>
            <a:r>
              <a:rPr lang="en-US" sz="1800" i="1" dirty="0" err="1" smtClean="0">
                <a:solidFill>
                  <a:schemeClr val="tx1"/>
                </a:solidFill>
              </a:rPr>
              <a:t>usare</a:t>
            </a:r>
            <a:r>
              <a:rPr lang="en-US" sz="1800" i="1" dirty="0" smtClean="0">
                <a:solidFill>
                  <a:schemeClr val="tx1"/>
                </a:solidFill>
              </a:rPr>
              <a:t> SCOM o </a:t>
            </a:r>
            <a:r>
              <a:rPr lang="en-US" sz="1800" i="1" dirty="0">
                <a:solidFill>
                  <a:schemeClr val="tx1"/>
                </a:solidFill>
              </a:rPr>
              <a:t>Event Forwarding</a:t>
            </a:r>
            <a:endParaRPr lang="fi-FI" sz="1800" i="1" dirty="0">
              <a:solidFill>
                <a:schemeClr val="tx1"/>
              </a:solidFill>
            </a:endParaRPr>
          </a:p>
        </p:txBody>
      </p:sp>
      <p:sp>
        <p:nvSpPr>
          <p:cNvPr id="5" name="Content Placeholder 2"/>
          <p:cNvSpPr txBox="1">
            <a:spLocks/>
          </p:cNvSpPr>
          <p:nvPr/>
        </p:nvSpPr>
        <p:spPr>
          <a:xfrm>
            <a:off x="174929" y="2684859"/>
            <a:ext cx="8865704" cy="678268"/>
          </a:xfrm>
          <a:prstGeom prst="rect">
            <a:avLst/>
          </a:prstGeom>
          <a:solidFill>
            <a:schemeClr val="bg2"/>
          </a:solidFill>
        </p:spPr>
        <p:txBody>
          <a:bodyPr/>
          <a:lstStyle>
            <a:lvl1pPr marL="342900" indent="-342900" algn="l" defTabSz="457200" rtl="0" eaLnBrk="1" latinLnBrk="0" hangingPunct="1">
              <a:lnSpc>
                <a:spcPct val="110000"/>
              </a:lnSpc>
              <a:spcBef>
                <a:spcPct val="20000"/>
              </a:spcBef>
              <a:buFont typeface="Arial"/>
              <a:buChar char="•"/>
              <a:defRPr sz="32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solidFill>
                  <a:schemeClr val="tx1"/>
                </a:solidFill>
              </a:rPr>
              <a:t>Q: Cosa </a:t>
            </a:r>
            <a:r>
              <a:rPr lang="en-US" sz="1800" b="1" dirty="0" err="1" smtClean="0">
                <a:solidFill>
                  <a:schemeClr val="tx1"/>
                </a:solidFill>
              </a:rPr>
              <a:t>succede</a:t>
            </a:r>
            <a:r>
              <a:rPr lang="en-US" sz="1800" b="1" dirty="0" smtClean="0">
                <a:solidFill>
                  <a:schemeClr val="tx1"/>
                </a:solidFill>
              </a:rPr>
              <a:t> </a:t>
            </a:r>
            <a:r>
              <a:rPr lang="en-US" sz="1800" b="1" dirty="0" err="1" smtClean="0">
                <a:solidFill>
                  <a:schemeClr val="tx1"/>
                </a:solidFill>
              </a:rPr>
              <a:t>quando</a:t>
            </a:r>
            <a:r>
              <a:rPr lang="en-US" sz="1800" b="1" dirty="0" smtClean="0">
                <a:solidFill>
                  <a:schemeClr val="tx1"/>
                </a:solidFill>
              </a:rPr>
              <a:t> le </a:t>
            </a:r>
            <a:r>
              <a:rPr lang="en-US" sz="1800" b="1" dirty="0" err="1" smtClean="0">
                <a:solidFill>
                  <a:schemeClr val="tx1"/>
                </a:solidFill>
              </a:rPr>
              <a:t>impostazione</a:t>
            </a:r>
            <a:r>
              <a:rPr lang="en-US" sz="1800" b="1" dirty="0" smtClean="0">
                <a:solidFill>
                  <a:schemeClr val="tx1"/>
                </a:solidFill>
              </a:rPr>
              <a:t> </a:t>
            </a:r>
            <a:r>
              <a:rPr lang="en-US" sz="1800" b="1" dirty="0" err="1" smtClean="0">
                <a:solidFill>
                  <a:schemeClr val="tx1"/>
                </a:solidFill>
              </a:rPr>
              <a:t>sono</a:t>
            </a:r>
            <a:r>
              <a:rPr lang="en-US" sz="1800" b="1" dirty="0" smtClean="0">
                <a:solidFill>
                  <a:schemeClr val="tx1"/>
                </a:solidFill>
              </a:rPr>
              <a:t> definite </a:t>
            </a:r>
            <a:r>
              <a:rPr lang="en-US" sz="1800" b="1" dirty="0" err="1" smtClean="0">
                <a:solidFill>
                  <a:schemeClr val="tx1"/>
                </a:solidFill>
              </a:rPr>
              <a:t>sia</a:t>
            </a:r>
            <a:r>
              <a:rPr lang="en-US" sz="1800" b="1" dirty="0" smtClean="0">
                <a:solidFill>
                  <a:schemeClr val="tx1"/>
                </a:solidFill>
              </a:rPr>
              <a:t> </a:t>
            </a:r>
            <a:r>
              <a:rPr lang="en-US" sz="1800" b="1" dirty="0" err="1" smtClean="0">
                <a:solidFill>
                  <a:schemeClr val="tx1"/>
                </a:solidFill>
              </a:rPr>
              <a:t>tramite</a:t>
            </a:r>
            <a:r>
              <a:rPr lang="en-US" sz="1800" b="1" dirty="0" smtClean="0">
                <a:solidFill>
                  <a:schemeClr val="tx1"/>
                </a:solidFill>
              </a:rPr>
              <a:t> GUI </a:t>
            </a:r>
            <a:r>
              <a:rPr lang="en-US" sz="1800" b="1" dirty="0" err="1" smtClean="0">
                <a:solidFill>
                  <a:schemeClr val="tx1"/>
                </a:solidFill>
              </a:rPr>
              <a:t>che</a:t>
            </a:r>
            <a:r>
              <a:rPr lang="en-US" sz="1800" b="1" dirty="0" smtClean="0">
                <a:solidFill>
                  <a:schemeClr val="tx1"/>
                </a:solidFill>
              </a:rPr>
              <a:t> con le GPO?</a:t>
            </a:r>
            <a:br>
              <a:rPr lang="en-US" sz="1800" b="1" dirty="0" smtClean="0">
                <a:solidFill>
                  <a:schemeClr val="tx1"/>
                </a:solidFill>
              </a:rPr>
            </a:br>
            <a:r>
              <a:rPr lang="en-US" sz="1800" i="1" dirty="0" smtClean="0">
                <a:solidFill>
                  <a:schemeClr val="tx1"/>
                </a:solidFill>
              </a:rPr>
              <a:t>A: </a:t>
            </a:r>
            <a:r>
              <a:rPr lang="en-US" sz="1800" i="1" dirty="0" err="1" smtClean="0">
                <a:solidFill>
                  <a:schemeClr val="tx1"/>
                </a:solidFill>
              </a:rPr>
              <a:t>Tutte</a:t>
            </a:r>
            <a:r>
              <a:rPr lang="en-US" sz="1800" i="1" dirty="0" smtClean="0">
                <a:solidFill>
                  <a:schemeClr val="tx1"/>
                </a:solidFill>
              </a:rPr>
              <a:t> le </a:t>
            </a:r>
            <a:r>
              <a:rPr lang="en-US" sz="1800" i="1" dirty="0" err="1" smtClean="0">
                <a:solidFill>
                  <a:schemeClr val="tx1"/>
                </a:solidFill>
              </a:rPr>
              <a:t>impostazioni</a:t>
            </a:r>
            <a:r>
              <a:rPr lang="en-US" sz="1800" i="1" dirty="0" smtClean="0">
                <a:solidFill>
                  <a:schemeClr val="tx1"/>
                </a:solidFill>
              </a:rPr>
              <a:t> </a:t>
            </a:r>
            <a:r>
              <a:rPr lang="en-US" sz="1800" i="1" dirty="0" err="1" smtClean="0">
                <a:solidFill>
                  <a:schemeClr val="tx1"/>
                </a:solidFill>
              </a:rPr>
              <a:t>vengono</a:t>
            </a:r>
            <a:r>
              <a:rPr lang="en-US" sz="1800" i="1" dirty="0" smtClean="0">
                <a:solidFill>
                  <a:schemeClr val="tx1"/>
                </a:solidFill>
              </a:rPr>
              <a:t> applicate e in </a:t>
            </a:r>
            <a:r>
              <a:rPr lang="en-US" sz="1800" i="1" dirty="0" err="1" smtClean="0">
                <a:solidFill>
                  <a:schemeClr val="tx1"/>
                </a:solidFill>
              </a:rPr>
              <a:t>caso</a:t>
            </a:r>
            <a:r>
              <a:rPr lang="en-US" sz="1800" i="1" dirty="0" smtClean="0">
                <a:solidFill>
                  <a:schemeClr val="tx1"/>
                </a:solidFill>
              </a:rPr>
              <a:t> di </a:t>
            </a:r>
            <a:r>
              <a:rPr lang="en-US" sz="1800" i="1" dirty="0" err="1" smtClean="0">
                <a:solidFill>
                  <a:schemeClr val="tx1"/>
                </a:solidFill>
              </a:rPr>
              <a:t>conflitto</a:t>
            </a:r>
            <a:r>
              <a:rPr lang="en-US" sz="1800" i="1" dirty="0" smtClean="0">
                <a:solidFill>
                  <a:schemeClr val="tx1"/>
                </a:solidFill>
              </a:rPr>
              <a:t> le GPO </a:t>
            </a:r>
            <a:r>
              <a:rPr lang="en-US" sz="1800" i="1" dirty="0" err="1" smtClean="0">
                <a:solidFill>
                  <a:schemeClr val="tx1"/>
                </a:solidFill>
              </a:rPr>
              <a:t>hanno</a:t>
            </a:r>
            <a:r>
              <a:rPr lang="en-US" sz="1800" i="1" dirty="0" smtClean="0">
                <a:solidFill>
                  <a:schemeClr val="tx1"/>
                </a:solidFill>
              </a:rPr>
              <a:t> la </a:t>
            </a:r>
            <a:r>
              <a:rPr lang="en-US" sz="1800" i="1" dirty="0" err="1" smtClean="0">
                <a:solidFill>
                  <a:schemeClr val="tx1"/>
                </a:solidFill>
              </a:rPr>
              <a:t>precedenza</a:t>
            </a:r>
            <a:endParaRPr lang="fi-FI" sz="1800" i="1" dirty="0">
              <a:solidFill>
                <a:schemeClr val="tx1"/>
              </a:solidFill>
            </a:endParaRPr>
          </a:p>
        </p:txBody>
      </p:sp>
      <p:sp>
        <p:nvSpPr>
          <p:cNvPr id="6" name="Content Placeholder 2"/>
          <p:cNvSpPr txBox="1">
            <a:spLocks/>
          </p:cNvSpPr>
          <p:nvPr/>
        </p:nvSpPr>
        <p:spPr>
          <a:xfrm>
            <a:off x="174929" y="3492644"/>
            <a:ext cx="8865704" cy="678268"/>
          </a:xfrm>
          <a:prstGeom prst="rect">
            <a:avLst/>
          </a:prstGeom>
          <a:solidFill>
            <a:schemeClr val="bg2"/>
          </a:solidFill>
        </p:spPr>
        <p:txBody>
          <a:bodyPr/>
          <a:lstStyle>
            <a:lvl1pPr marL="342900" indent="-342900" algn="l" defTabSz="457200" rtl="0" eaLnBrk="1" latinLnBrk="0" hangingPunct="1">
              <a:lnSpc>
                <a:spcPct val="110000"/>
              </a:lnSpc>
              <a:spcBef>
                <a:spcPct val="20000"/>
              </a:spcBef>
              <a:buFont typeface="Arial"/>
              <a:buChar char="•"/>
              <a:defRPr sz="32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solidFill>
                  <a:schemeClr val="tx1"/>
                </a:solidFill>
              </a:rPr>
              <a:t>Q: E’ </a:t>
            </a:r>
            <a:r>
              <a:rPr lang="en-US" sz="1800" b="1" dirty="0" err="1" smtClean="0">
                <a:solidFill>
                  <a:schemeClr val="tx1"/>
                </a:solidFill>
              </a:rPr>
              <a:t>possibile</a:t>
            </a:r>
            <a:r>
              <a:rPr lang="en-US" sz="1800" b="1" dirty="0" smtClean="0">
                <a:solidFill>
                  <a:schemeClr val="tx1"/>
                </a:solidFill>
              </a:rPr>
              <a:t> </a:t>
            </a:r>
            <a:r>
              <a:rPr lang="en-US" sz="1800" b="1" dirty="0" err="1" smtClean="0">
                <a:solidFill>
                  <a:schemeClr val="tx1"/>
                </a:solidFill>
              </a:rPr>
              <a:t>vedere</a:t>
            </a:r>
            <a:r>
              <a:rPr lang="en-US" sz="1800" b="1" dirty="0" smtClean="0">
                <a:solidFill>
                  <a:schemeClr val="tx1"/>
                </a:solidFill>
              </a:rPr>
              <a:t> le mitigations </a:t>
            </a:r>
            <a:r>
              <a:rPr lang="en-US" sz="1800" b="1" dirty="0" err="1" smtClean="0">
                <a:solidFill>
                  <a:schemeClr val="tx1"/>
                </a:solidFill>
              </a:rPr>
              <a:t>impostate</a:t>
            </a:r>
            <a:r>
              <a:rPr lang="en-US" sz="1800" b="1" dirty="0" smtClean="0">
                <a:solidFill>
                  <a:schemeClr val="tx1"/>
                </a:solidFill>
              </a:rPr>
              <a:t> </a:t>
            </a:r>
            <a:r>
              <a:rPr lang="en-US" sz="1800" b="1" dirty="0" err="1" smtClean="0">
                <a:solidFill>
                  <a:schemeClr val="tx1"/>
                </a:solidFill>
              </a:rPr>
              <a:t>tramite</a:t>
            </a:r>
            <a:r>
              <a:rPr lang="en-US" sz="1800" b="1" dirty="0" smtClean="0">
                <a:solidFill>
                  <a:schemeClr val="tx1"/>
                </a:solidFill>
              </a:rPr>
              <a:t> GPO </a:t>
            </a:r>
            <a:r>
              <a:rPr lang="en-US" sz="1800" b="1" dirty="0" err="1" smtClean="0">
                <a:solidFill>
                  <a:schemeClr val="tx1"/>
                </a:solidFill>
              </a:rPr>
              <a:t>tramite</a:t>
            </a:r>
            <a:r>
              <a:rPr lang="en-US" sz="1800" b="1" dirty="0" smtClean="0">
                <a:solidFill>
                  <a:schemeClr val="tx1"/>
                </a:solidFill>
              </a:rPr>
              <a:t> la GUI?</a:t>
            </a:r>
            <a:br>
              <a:rPr lang="en-US" sz="1800" b="1" dirty="0" smtClean="0">
                <a:solidFill>
                  <a:schemeClr val="tx1"/>
                </a:solidFill>
              </a:rPr>
            </a:br>
            <a:r>
              <a:rPr lang="en-US" sz="1800" i="1" dirty="0" smtClean="0">
                <a:solidFill>
                  <a:schemeClr val="tx1"/>
                </a:solidFill>
              </a:rPr>
              <a:t>A: No, ma è </a:t>
            </a:r>
            <a:r>
              <a:rPr lang="en-US" sz="1800" i="1" dirty="0" err="1" smtClean="0">
                <a:solidFill>
                  <a:schemeClr val="tx1"/>
                </a:solidFill>
              </a:rPr>
              <a:t>possibile</a:t>
            </a:r>
            <a:r>
              <a:rPr lang="en-US" sz="1800" i="1" dirty="0" smtClean="0">
                <a:solidFill>
                  <a:schemeClr val="tx1"/>
                </a:solidFill>
              </a:rPr>
              <a:t> </a:t>
            </a:r>
            <a:r>
              <a:rPr lang="en-US" sz="1800" i="1" dirty="0" err="1" smtClean="0">
                <a:solidFill>
                  <a:schemeClr val="tx1"/>
                </a:solidFill>
              </a:rPr>
              <a:t>utilizzare</a:t>
            </a:r>
            <a:r>
              <a:rPr lang="en-US" sz="1800" i="1" dirty="0" smtClean="0">
                <a:solidFill>
                  <a:schemeClr val="tx1"/>
                </a:solidFill>
              </a:rPr>
              <a:t> </a:t>
            </a:r>
            <a:r>
              <a:rPr lang="en-US" sz="1800" i="1" dirty="0" err="1" smtClean="0">
                <a:solidFill>
                  <a:schemeClr val="tx1"/>
                </a:solidFill>
              </a:rPr>
              <a:t>il</a:t>
            </a:r>
            <a:r>
              <a:rPr lang="en-US" sz="1800" i="1" dirty="0">
                <a:solidFill>
                  <a:schemeClr val="tx1"/>
                </a:solidFill>
              </a:rPr>
              <a:t> </a:t>
            </a:r>
            <a:r>
              <a:rPr lang="en-US" sz="1800" i="1" dirty="0" err="1" smtClean="0">
                <a:solidFill>
                  <a:schemeClr val="tx1"/>
                </a:solidFill>
              </a:rPr>
              <a:t>comando</a:t>
            </a:r>
            <a:r>
              <a:rPr lang="en-US" sz="1800" i="1" dirty="0" smtClean="0">
                <a:solidFill>
                  <a:schemeClr val="tx1"/>
                </a:solidFill>
              </a:rPr>
              <a:t> </a:t>
            </a:r>
            <a:r>
              <a:rPr lang="en-US" sz="1800" i="1" dirty="0" err="1">
                <a:solidFill>
                  <a:schemeClr val="tx1"/>
                </a:solidFill>
              </a:rPr>
              <a:t>Emet_conf</a:t>
            </a:r>
            <a:r>
              <a:rPr lang="en-US" sz="1800" i="1" dirty="0">
                <a:solidFill>
                  <a:schemeClr val="tx1"/>
                </a:solidFill>
              </a:rPr>
              <a:t> --</a:t>
            </a:r>
            <a:r>
              <a:rPr lang="en-US" sz="1800" i="1" dirty="0" smtClean="0">
                <a:solidFill>
                  <a:schemeClr val="tx1"/>
                </a:solidFill>
              </a:rPr>
              <a:t>list</a:t>
            </a:r>
            <a:endParaRPr lang="fi-FI" sz="1800" i="1" dirty="0">
              <a:solidFill>
                <a:schemeClr val="tx1"/>
              </a:solidFill>
            </a:endParaRPr>
          </a:p>
        </p:txBody>
      </p:sp>
      <p:sp>
        <p:nvSpPr>
          <p:cNvPr id="7" name="Content Placeholder 2"/>
          <p:cNvSpPr txBox="1">
            <a:spLocks/>
          </p:cNvSpPr>
          <p:nvPr/>
        </p:nvSpPr>
        <p:spPr>
          <a:xfrm>
            <a:off x="174929" y="4303776"/>
            <a:ext cx="8865704" cy="678268"/>
          </a:xfrm>
          <a:prstGeom prst="rect">
            <a:avLst/>
          </a:prstGeom>
          <a:solidFill>
            <a:schemeClr val="bg2"/>
          </a:solidFill>
        </p:spPr>
        <p:txBody>
          <a:bodyPr/>
          <a:lstStyle>
            <a:lvl1pPr marL="342900" indent="-342900" algn="l" defTabSz="457200" rtl="0" eaLnBrk="1" latinLnBrk="0" hangingPunct="1">
              <a:lnSpc>
                <a:spcPct val="110000"/>
              </a:lnSpc>
              <a:spcBef>
                <a:spcPct val="20000"/>
              </a:spcBef>
              <a:buFont typeface="Arial"/>
              <a:buChar char="•"/>
              <a:defRPr sz="32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solidFill>
                  <a:schemeClr val="tx1"/>
                </a:solidFill>
              </a:rPr>
              <a:t>Q: E’ </a:t>
            </a:r>
            <a:r>
              <a:rPr lang="en-US" sz="1800" b="1" dirty="0" err="1" smtClean="0">
                <a:solidFill>
                  <a:schemeClr val="tx1"/>
                </a:solidFill>
              </a:rPr>
              <a:t>possibile</a:t>
            </a:r>
            <a:r>
              <a:rPr lang="en-US" sz="1800" b="1" dirty="0" smtClean="0">
                <a:solidFill>
                  <a:schemeClr val="tx1"/>
                </a:solidFill>
              </a:rPr>
              <a:t> </a:t>
            </a:r>
            <a:r>
              <a:rPr lang="en-US" sz="1800" b="1" dirty="0" err="1" smtClean="0">
                <a:solidFill>
                  <a:schemeClr val="tx1"/>
                </a:solidFill>
              </a:rPr>
              <a:t>impostare</a:t>
            </a:r>
            <a:r>
              <a:rPr lang="en-US" sz="1800" b="1" dirty="0" smtClean="0">
                <a:solidFill>
                  <a:schemeClr val="tx1"/>
                </a:solidFill>
              </a:rPr>
              <a:t> </a:t>
            </a:r>
            <a:r>
              <a:rPr lang="en-US" sz="1800" b="1" dirty="0" err="1" smtClean="0">
                <a:solidFill>
                  <a:schemeClr val="tx1"/>
                </a:solidFill>
              </a:rPr>
              <a:t>tutte</a:t>
            </a:r>
            <a:r>
              <a:rPr lang="en-US" sz="1800" b="1" dirty="0" smtClean="0">
                <a:solidFill>
                  <a:schemeClr val="tx1"/>
                </a:solidFill>
              </a:rPr>
              <a:t> le </a:t>
            </a:r>
            <a:r>
              <a:rPr lang="en-US" sz="1800" b="1" dirty="0" err="1" smtClean="0">
                <a:solidFill>
                  <a:schemeClr val="tx1"/>
                </a:solidFill>
              </a:rPr>
              <a:t>configurazioni</a:t>
            </a:r>
            <a:r>
              <a:rPr lang="en-US" sz="1800" b="1" dirty="0" smtClean="0">
                <a:solidFill>
                  <a:schemeClr val="tx1"/>
                </a:solidFill>
              </a:rPr>
              <a:t> </a:t>
            </a:r>
            <a:r>
              <a:rPr lang="en-US" sz="1800" b="1" dirty="0" err="1" smtClean="0">
                <a:solidFill>
                  <a:schemeClr val="tx1"/>
                </a:solidFill>
              </a:rPr>
              <a:t>tramite</a:t>
            </a:r>
            <a:r>
              <a:rPr lang="en-US" sz="1800" b="1" dirty="0" smtClean="0">
                <a:solidFill>
                  <a:schemeClr val="tx1"/>
                </a:solidFill>
              </a:rPr>
              <a:t> GPO?</a:t>
            </a:r>
            <a:br>
              <a:rPr lang="en-US" sz="1800" b="1" dirty="0" smtClean="0">
                <a:solidFill>
                  <a:schemeClr val="tx1"/>
                </a:solidFill>
              </a:rPr>
            </a:br>
            <a:r>
              <a:rPr lang="en-US" sz="1800" i="1" dirty="0" smtClean="0">
                <a:solidFill>
                  <a:schemeClr val="tx1"/>
                </a:solidFill>
              </a:rPr>
              <a:t>A: No</a:t>
            </a:r>
            <a:r>
              <a:rPr lang="en-US" sz="1800" i="1" dirty="0">
                <a:solidFill>
                  <a:schemeClr val="tx1"/>
                </a:solidFill>
              </a:rPr>
              <a:t>, </a:t>
            </a:r>
            <a:r>
              <a:rPr lang="en-US" sz="1800" i="1" dirty="0" smtClean="0">
                <a:solidFill>
                  <a:schemeClr val="tx1"/>
                </a:solidFill>
              </a:rPr>
              <a:t>per </a:t>
            </a:r>
            <a:r>
              <a:rPr lang="en-US" sz="1800" i="1" dirty="0" err="1" smtClean="0">
                <a:solidFill>
                  <a:schemeClr val="tx1"/>
                </a:solidFill>
              </a:rPr>
              <a:t>configurare</a:t>
            </a:r>
            <a:r>
              <a:rPr lang="en-US" sz="1800" i="1" dirty="0" smtClean="0">
                <a:solidFill>
                  <a:schemeClr val="tx1"/>
                </a:solidFill>
              </a:rPr>
              <a:t> </a:t>
            </a:r>
            <a:r>
              <a:rPr lang="en-US" sz="1800" i="1" dirty="0" err="1" smtClean="0">
                <a:solidFill>
                  <a:schemeClr val="tx1"/>
                </a:solidFill>
              </a:rPr>
              <a:t>i</a:t>
            </a:r>
            <a:r>
              <a:rPr lang="en-US" sz="1800" i="1" dirty="0" smtClean="0">
                <a:solidFill>
                  <a:schemeClr val="tx1"/>
                </a:solidFill>
              </a:rPr>
              <a:t> Certificate Trusts </a:t>
            </a:r>
            <a:r>
              <a:rPr lang="en-US" sz="1800" i="1" dirty="0" err="1" smtClean="0">
                <a:solidFill>
                  <a:schemeClr val="tx1"/>
                </a:solidFill>
              </a:rPr>
              <a:t>occorre</a:t>
            </a:r>
            <a:r>
              <a:rPr lang="en-US" sz="1800" i="1" dirty="0" smtClean="0">
                <a:solidFill>
                  <a:schemeClr val="tx1"/>
                </a:solidFill>
              </a:rPr>
              <a:t> </a:t>
            </a:r>
            <a:r>
              <a:rPr lang="en-US" sz="1800" i="1" dirty="0" err="1" smtClean="0">
                <a:solidFill>
                  <a:schemeClr val="tx1"/>
                </a:solidFill>
              </a:rPr>
              <a:t>usare</a:t>
            </a:r>
            <a:r>
              <a:rPr lang="en-US" sz="1800" i="1" dirty="0" smtClean="0">
                <a:solidFill>
                  <a:schemeClr val="tx1"/>
                </a:solidFill>
              </a:rPr>
              <a:t> la GUI </a:t>
            </a:r>
            <a:r>
              <a:rPr lang="en-US" sz="1800" i="1" dirty="0">
                <a:solidFill>
                  <a:schemeClr val="tx1"/>
                </a:solidFill>
              </a:rPr>
              <a:t>o </a:t>
            </a:r>
            <a:r>
              <a:rPr lang="en-US" sz="1800" i="1" dirty="0" err="1" smtClean="0">
                <a:solidFill>
                  <a:schemeClr val="tx1"/>
                </a:solidFill>
              </a:rPr>
              <a:t>i</a:t>
            </a:r>
            <a:r>
              <a:rPr lang="en-US" sz="1800" i="1" dirty="0" smtClean="0">
                <a:solidFill>
                  <a:schemeClr val="tx1"/>
                </a:solidFill>
              </a:rPr>
              <a:t> Protection Profiles(XML files)</a:t>
            </a:r>
            <a:endParaRPr lang="fi-FI" sz="1800" i="1" dirty="0">
              <a:solidFill>
                <a:schemeClr val="tx1"/>
              </a:solidFill>
            </a:endParaRPr>
          </a:p>
        </p:txBody>
      </p:sp>
    </p:spTree>
    <p:extLst>
      <p:ext uri="{BB962C8B-B14F-4D97-AF65-F5344CB8AC3E}">
        <p14:creationId xmlns:p14="http://schemas.microsoft.com/office/powerpoint/2010/main" val="235191526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3546909" y="1063229"/>
            <a:ext cx="5437438" cy="2912771"/>
          </a:xfrm>
          <a:prstGeom prst="rect">
            <a:avLst/>
          </a:prstGeom>
        </p:spPr>
      </p:pic>
      <p:sp>
        <p:nvSpPr>
          <p:cNvPr id="2" name="Titolo 1"/>
          <p:cNvSpPr>
            <a:spLocks noGrp="1"/>
          </p:cNvSpPr>
          <p:nvPr>
            <p:ph type="title"/>
          </p:nvPr>
        </p:nvSpPr>
        <p:spPr/>
        <p:txBody>
          <a:bodyPr/>
          <a:lstStyle/>
          <a:p>
            <a:r>
              <a:rPr lang="it-IT" dirty="0"/>
              <a:t>Microsoft Security </a:t>
            </a:r>
            <a:r>
              <a:rPr lang="it-IT" dirty="0" err="1"/>
              <a:t>Compliance</a:t>
            </a:r>
            <a:r>
              <a:rPr lang="it-IT" dirty="0"/>
              <a:t> Manager</a:t>
            </a:r>
          </a:p>
        </p:txBody>
      </p:sp>
      <p:sp>
        <p:nvSpPr>
          <p:cNvPr id="6" name="Rettangolo 5"/>
          <p:cNvSpPr/>
          <p:nvPr/>
        </p:nvSpPr>
        <p:spPr>
          <a:xfrm>
            <a:off x="101380" y="1063229"/>
            <a:ext cx="3285876" cy="439568"/>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r>
              <a:rPr lang="it-IT" sz="1400" b="1" dirty="0" smtClean="0">
                <a:solidFill>
                  <a:schemeClr val="lt1"/>
                </a:solidFill>
              </a:rPr>
              <a:t>Download delle </a:t>
            </a:r>
            <a:r>
              <a:rPr lang="it-IT" sz="1400" b="1" dirty="0" smtClean="0"/>
              <a:t>baseline aggiornate</a:t>
            </a:r>
            <a:endParaRPr lang="it-IT" sz="1100" dirty="0">
              <a:solidFill>
                <a:schemeClr val="lt1"/>
              </a:solidFill>
            </a:endParaRPr>
          </a:p>
        </p:txBody>
      </p:sp>
      <p:sp>
        <p:nvSpPr>
          <p:cNvPr id="7" name="Rettangolo 6"/>
          <p:cNvSpPr/>
          <p:nvPr/>
        </p:nvSpPr>
        <p:spPr>
          <a:xfrm>
            <a:off x="101380" y="1607433"/>
            <a:ext cx="3285876" cy="439568"/>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r>
              <a:rPr lang="it-IT" sz="1400" b="1" dirty="0" smtClean="0"/>
              <a:t>Personalizzazione delle baseline</a:t>
            </a:r>
            <a:endParaRPr lang="it-IT" sz="1100" dirty="0">
              <a:solidFill>
                <a:schemeClr val="lt1"/>
              </a:solidFill>
            </a:endParaRPr>
          </a:p>
        </p:txBody>
      </p:sp>
      <p:sp>
        <p:nvSpPr>
          <p:cNvPr id="8" name="Rettangolo 7"/>
          <p:cNvSpPr/>
          <p:nvPr/>
        </p:nvSpPr>
        <p:spPr>
          <a:xfrm>
            <a:off x="101380" y="2151638"/>
            <a:ext cx="3285876" cy="439568"/>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r>
              <a:rPr lang="it-IT" sz="1400" b="1" dirty="0" smtClean="0"/>
              <a:t>Export delle baseline (</a:t>
            </a:r>
            <a:r>
              <a:rPr lang="it-IT" sz="1400" b="1" dirty="0" err="1" smtClean="0"/>
              <a:t>xls</a:t>
            </a:r>
            <a:r>
              <a:rPr lang="it-IT" sz="1400" b="1" dirty="0" smtClean="0"/>
              <a:t>, </a:t>
            </a:r>
            <a:r>
              <a:rPr lang="it-IT" sz="1400" b="1" dirty="0" err="1" smtClean="0"/>
              <a:t>gpo</a:t>
            </a:r>
            <a:r>
              <a:rPr lang="it-IT" sz="1400" b="1" dirty="0" smtClean="0"/>
              <a:t>, </a:t>
            </a:r>
            <a:r>
              <a:rPr lang="it-IT" sz="1400" b="1" dirty="0" err="1" smtClean="0"/>
              <a:t>dcm</a:t>
            </a:r>
            <a:r>
              <a:rPr lang="it-IT" sz="1400" b="1" dirty="0" smtClean="0"/>
              <a:t>, </a:t>
            </a:r>
            <a:r>
              <a:rPr lang="it-IT" sz="1400" b="1" dirty="0" err="1" smtClean="0"/>
              <a:t>scap</a:t>
            </a:r>
            <a:r>
              <a:rPr lang="it-IT" sz="1400" b="1" dirty="0" smtClean="0"/>
              <a:t>) </a:t>
            </a:r>
            <a:endParaRPr lang="it-IT" sz="1100" dirty="0">
              <a:solidFill>
                <a:schemeClr val="lt1"/>
              </a:solidFill>
            </a:endParaRPr>
          </a:p>
        </p:txBody>
      </p:sp>
      <p:sp>
        <p:nvSpPr>
          <p:cNvPr id="10" name="Rettangolo 9"/>
          <p:cNvSpPr/>
          <p:nvPr/>
        </p:nvSpPr>
        <p:spPr>
          <a:xfrm>
            <a:off x="101380" y="2695843"/>
            <a:ext cx="3285876" cy="439568"/>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r>
              <a:rPr lang="it-IT" sz="1400" b="1" dirty="0"/>
              <a:t>C</a:t>
            </a:r>
            <a:r>
              <a:rPr lang="it-IT" sz="1400" b="1" dirty="0" smtClean="0"/>
              <a:t>onsole centralizzata per gestione baseline</a:t>
            </a:r>
            <a:endParaRPr lang="it-IT" sz="1100" dirty="0">
              <a:solidFill>
                <a:schemeClr val="lt1"/>
              </a:solidFill>
            </a:endParaRPr>
          </a:p>
        </p:txBody>
      </p:sp>
      <p:sp>
        <p:nvSpPr>
          <p:cNvPr id="11" name="Rettangolo 10"/>
          <p:cNvSpPr/>
          <p:nvPr/>
        </p:nvSpPr>
        <p:spPr>
          <a:xfrm>
            <a:off x="101380" y="4459104"/>
            <a:ext cx="8892589" cy="439568"/>
          </a:xfrm>
          <a:prstGeom prst="rect">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r>
              <a:rPr lang="it-IT" sz="1400" i="1" dirty="0" smtClean="0">
                <a:solidFill>
                  <a:schemeClr val="tx1"/>
                </a:solidFill>
              </a:rPr>
              <a:t>Le baseline sono il merge delle raccomandazioni di sicurezza, delle guide e delle best </a:t>
            </a:r>
            <a:r>
              <a:rPr lang="it-IT" sz="1400" i="1" dirty="0" err="1" smtClean="0">
                <a:solidFill>
                  <a:schemeClr val="tx1"/>
                </a:solidFill>
              </a:rPr>
              <a:t>practices</a:t>
            </a:r>
            <a:r>
              <a:rPr lang="it-IT" sz="1400" i="1" dirty="0" smtClean="0">
                <a:solidFill>
                  <a:schemeClr val="tx1"/>
                </a:solidFill>
              </a:rPr>
              <a:t> rilasciate da Microsoft</a:t>
            </a:r>
            <a:endParaRPr lang="it-IT" sz="1100" i="1" dirty="0">
              <a:solidFill>
                <a:schemeClr val="tx1"/>
              </a:solidFill>
            </a:endParaRPr>
          </a:p>
        </p:txBody>
      </p:sp>
      <p:grpSp>
        <p:nvGrpSpPr>
          <p:cNvPr id="5" name="Gruppo 4"/>
          <p:cNvGrpSpPr/>
          <p:nvPr/>
        </p:nvGrpSpPr>
        <p:grpSpPr>
          <a:xfrm>
            <a:off x="4782289" y="1709166"/>
            <a:ext cx="1709531" cy="2606758"/>
            <a:chOff x="5323710" y="1709166"/>
            <a:chExt cx="1709531" cy="2606758"/>
          </a:xfrm>
        </p:grpSpPr>
        <p:sp>
          <p:nvSpPr>
            <p:cNvPr id="14" name="Fumetto 1 13"/>
            <p:cNvSpPr/>
            <p:nvPr/>
          </p:nvSpPr>
          <p:spPr>
            <a:xfrm>
              <a:off x="5323710" y="1709166"/>
              <a:ext cx="1709531" cy="2606758"/>
            </a:xfrm>
            <a:prstGeom prst="wedgeRectCallout">
              <a:avLst>
                <a:gd name="adj1" fmla="val -81621"/>
                <a:gd name="adj2" fmla="val -42182"/>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pic>
          <p:nvPicPr>
            <p:cNvPr id="4" name="Immagine 3"/>
            <p:cNvPicPr>
              <a:picLocks noChangeAspect="1"/>
            </p:cNvPicPr>
            <p:nvPr/>
          </p:nvPicPr>
          <p:blipFill>
            <a:blip r:embed="rId4"/>
            <a:stretch>
              <a:fillRect/>
            </a:stretch>
          </p:blipFill>
          <p:spPr>
            <a:xfrm>
              <a:off x="5494960" y="1766596"/>
              <a:ext cx="1367029" cy="2491897"/>
            </a:xfrm>
            <a:prstGeom prst="rect">
              <a:avLst/>
            </a:prstGeom>
          </p:spPr>
        </p:pic>
      </p:grpSp>
      <p:sp>
        <p:nvSpPr>
          <p:cNvPr id="13" name="Stella a 16 punte 12"/>
          <p:cNvSpPr>
            <a:spLocks noChangeAspect="1"/>
          </p:cNvSpPr>
          <p:nvPr/>
        </p:nvSpPr>
        <p:spPr>
          <a:xfrm>
            <a:off x="7337548" y="2419336"/>
            <a:ext cx="1726626" cy="1726626"/>
          </a:xfrm>
          <a:prstGeom prst="star16">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a:r>
              <a:rPr lang="en-US" sz="1400" b="1" dirty="0" err="1" smtClean="0"/>
              <a:t>Verranno</a:t>
            </a:r>
            <a:r>
              <a:rPr lang="en-US" sz="1400" b="1" dirty="0" smtClean="0"/>
              <a:t> </a:t>
            </a:r>
            <a:r>
              <a:rPr lang="en-US" sz="1400" b="1" dirty="0" err="1" smtClean="0"/>
              <a:t>rilasciate</a:t>
            </a:r>
            <a:r>
              <a:rPr lang="en-US" sz="1400" b="1" dirty="0" smtClean="0"/>
              <a:t> le baseline per W10, IE11 e Edge</a:t>
            </a:r>
            <a:endParaRPr lang="it-IT" sz="1400" b="1" dirty="0"/>
          </a:p>
        </p:txBody>
      </p:sp>
      <p:sp>
        <p:nvSpPr>
          <p:cNvPr id="12" name="Rettangolo 11"/>
          <p:cNvSpPr/>
          <p:nvPr/>
        </p:nvSpPr>
        <p:spPr>
          <a:xfrm>
            <a:off x="18413" y="4874977"/>
            <a:ext cx="8975555" cy="307777"/>
          </a:xfrm>
          <a:prstGeom prst="rect">
            <a:avLst/>
          </a:prstGeom>
        </p:spPr>
        <p:txBody>
          <a:bodyPr wrap="square">
            <a:spAutoFit/>
          </a:bodyPr>
          <a:lstStyle/>
          <a:p>
            <a:r>
              <a:rPr lang="it-IT" sz="1400" dirty="0">
                <a:hlinkClick r:id="rId5"/>
              </a:rPr>
              <a:t>http://www.devadmin.it/2015/10/12/microsoft-security-compliance-manager</a:t>
            </a:r>
            <a:r>
              <a:rPr lang="it-IT" sz="1400" dirty="0" smtClean="0">
                <a:hlinkClick r:id="rId5"/>
              </a:rPr>
              <a:t>/</a:t>
            </a:r>
            <a:endParaRPr lang="it-IT" sz="1400" dirty="0"/>
          </a:p>
        </p:txBody>
      </p:sp>
    </p:spTree>
    <p:extLst>
      <p:ext uri="{BB962C8B-B14F-4D97-AF65-F5344CB8AC3E}">
        <p14:creationId xmlns:p14="http://schemas.microsoft.com/office/powerpoint/2010/main" val="162397516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Altri </a:t>
            </a:r>
            <a:r>
              <a:rPr lang="it-IT" dirty="0" err="1" smtClean="0"/>
              <a:t>tools</a:t>
            </a:r>
            <a:r>
              <a:rPr lang="it-IT" dirty="0" smtClean="0"/>
              <a:t> Microsoft per l’analisi della security </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303140491"/>
              </p:ext>
            </p:extLst>
          </p:nvPr>
        </p:nvGraphicFramePr>
        <p:xfrm>
          <a:off x="143124" y="1063229"/>
          <a:ext cx="8865704" cy="3693160"/>
        </p:xfrm>
        <a:graphic>
          <a:graphicData uri="http://schemas.openxmlformats.org/drawingml/2006/table">
            <a:tbl>
              <a:tblPr firstRow="1" bandRow="1">
                <a:tableStyleId>{5C22544A-7EE6-4342-B048-85BDC9FD1C3A}</a:tableStyleId>
              </a:tblPr>
              <a:tblGrid>
                <a:gridCol w="1916264">
                  <a:extLst>
                    <a:ext uri="{9D8B030D-6E8A-4147-A177-3AD203B41FA5}">
                      <a16:colId xmlns:a16="http://schemas.microsoft.com/office/drawing/2014/main" xmlns="" val="20000"/>
                    </a:ext>
                  </a:extLst>
                </a:gridCol>
                <a:gridCol w="5184250">
                  <a:extLst>
                    <a:ext uri="{9D8B030D-6E8A-4147-A177-3AD203B41FA5}">
                      <a16:colId xmlns:a16="http://schemas.microsoft.com/office/drawing/2014/main" xmlns="" val="20001"/>
                    </a:ext>
                  </a:extLst>
                </a:gridCol>
                <a:gridCol w="1765190">
                  <a:extLst>
                    <a:ext uri="{9D8B030D-6E8A-4147-A177-3AD203B41FA5}">
                      <a16:colId xmlns:a16="http://schemas.microsoft.com/office/drawing/2014/main" xmlns="" val="20002"/>
                    </a:ext>
                  </a:extLst>
                </a:gridCol>
              </a:tblGrid>
              <a:tr h="370840">
                <a:tc>
                  <a:txBody>
                    <a:bodyPr/>
                    <a:lstStyle/>
                    <a:p>
                      <a:r>
                        <a:rPr lang="it-IT" sz="1400" dirty="0" err="1" smtClean="0"/>
                        <a:t>Tool</a:t>
                      </a:r>
                      <a:endParaRPr lang="it-IT" sz="1400" dirty="0"/>
                    </a:p>
                  </a:txBody>
                  <a:tcPr/>
                </a:tc>
                <a:tc>
                  <a:txBody>
                    <a:bodyPr/>
                    <a:lstStyle/>
                    <a:p>
                      <a:r>
                        <a:rPr lang="it-IT" sz="1400" dirty="0" smtClean="0"/>
                        <a:t>Descrizione</a:t>
                      </a:r>
                      <a:endParaRPr lang="it-IT" sz="1400" dirty="0"/>
                    </a:p>
                  </a:txBody>
                  <a:tcPr/>
                </a:tc>
                <a:tc>
                  <a:txBody>
                    <a:bodyPr/>
                    <a:lstStyle/>
                    <a:p>
                      <a:r>
                        <a:rPr lang="it-IT" sz="1400" dirty="0" smtClean="0"/>
                        <a:t>Versione</a:t>
                      </a:r>
                      <a:r>
                        <a:rPr lang="it-IT" sz="1400" baseline="0" dirty="0" smtClean="0"/>
                        <a:t> attuale</a:t>
                      </a:r>
                      <a:endParaRPr lang="it-IT" sz="1400" dirty="0"/>
                    </a:p>
                  </a:txBody>
                  <a:tcPr/>
                </a:tc>
                <a:extLst>
                  <a:ext uri="{0D108BD9-81ED-4DB2-BD59-A6C34878D82A}">
                    <a16:rowId xmlns:a16="http://schemas.microsoft.com/office/drawing/2014/main" xmlns="" val="10000"/>
                  </a:ext>
                </a:extLst>
              </a:tr>
              <a:tr h="370840">
                <a:tc>
                  <a:txBody>
                    <a:bodyPr/>
                    <a:lstStyle/>
                    <a:p>
                      <a:r>
                        <a:rPr lang="it-IT" sz="1400" b="1" dirty="0" smtClean="0"/>
                        <a:t>Microsoft Baseline Security Analyzer</a:t>
                      </a:r>
                      <a:endParaRPr lang="it-IT" sz="1400" b="1" dirty="0"/>
                    </a:p>
                  </a:txBody>
                  <a:tcPr anchor="ctr"/>
                </a:tc>
                <a:tc>
                  <a:txBody>
                    <a:bodyPr/>
                    <a:lstStyle/>
                    <a:p>
                      <a:r>
                        <a:rPr lang="it-IT" sz="1400" i="1" dirty="0" smtClean="0"/>
                        <a:t>Consente di determinare la</a:t>
                      </a:r>
                      <a:r>
                        <a:rPr lang="it-IT" sz="1400" i="1" baseline="0" dirty="0" smtClean="0"/>
                        <a:t> mancanza di security </a:t>
                      </a:r>
                      <a:r>
                        <a:rPr lang="it-IT" sz="1400" i="1" baseline="0" dirty="0" err="1" smtClean="0"/>
                        <a:t>updates</a:t>
                      </a:r>
                      <a:r>
                        <a:rPr lang="it-IT" sz="1400" i="1" baseline="0" dirty="0" smtClean="0"/>
                        <a:t> e configurazione di sicurezza errate</a:t>
                      </a:r>
                      <a:r>
                        <a:rPr lang="it-IT" sz="1400" i="1" dirty="0" smtClean="0"/>
                        <a:t> di applicazioni, OS e prodotti</a:t>
                      </a:r>
                      <a:r>
                        <a:rPr lang="it-IT" sz="1400" i="1" baseline="0" dirty="0" smtClean="0"/>
                        <a:t> server</a:t>
                      </a:r>
                      <a:r>
                        <a:rPr lang="it-IT" sz="1400" i="1" dirty="0" smtClean="0"/>
                        <a:t> Microsoft nell’infrastruttura</a:t>
                      </a:r>
                      <a:r>
                        <a:rPr lang="it-IT" sz="1400" dirty="0" smtClean="0"/>
                        <a:t/>
                      </a:r>
                      <a:br>
                        <a:rPr lang="it-IT" sz="1400" dirty="0" smtClean="0"/>
                      </a:br>
                      <a:r>
                        <a:rPr lang="it-IT" sz="1200" dirty="0" smtClean="0">
                          <a:hlinkClick r:id="rId3"/>
                        </a:rPr>
                        <a:t>https://technet.microsoft.com/en-us/security/cc184924.aspx</a:t>
                      </a:r>
                      <a:endParaRPr lang="it-IT" sz="1400" dirty="0"/>
                    </a:p>
                  </a:txBody>
                  <a:tcPr anchor="ctr"/>
                </a:tc>
                <a:tc>
                  <a:txBody>
                    <a:bodyPr/>
                    <a:lstStyle/>
                    <a:p>
                      <a:pPr algn="ctr"/>
                      <a:r>
                        <a:rPr lang="it-IT" sz="1400" b="0" dirty="0" smtClean="0"/>
                        <a:t>2.3</a:t>
                      </a:r>
                      <a:endParaRPr lang="it-IT" sz="1400" b="0" dirty="0"/>
                    </a:p>
                  </a:txBody>
                  <a:tcPr anchor="ctr"/>
                </a:tc>
                <a:extLst>
                  <a:ext uri="{0D108BD9-81ED-4DB2-BD59-A6C34878D82A}">
                    <a16:rowId xmlns:a16="http://schemas.microsoft.com/office/drawing/2014/main" xmlns="" val="10001"/>
                  </a:ext>
                </a:extLst>
              </a:tr>
              <a:tr h="370840">
                <a:tc>
                  <a:txBody>
                    <a:bodyPr/>
                    <a:lstStyle/>
                    <a:p>
                      <a:r>
                        <a:rPr lang="en-US" sz="1400" b="1" dirty="0" smtClean="0"/>
                        <a:t>Microsoft Threat Modeling Tool</a:t>
                      </a:r>
                      <a:endParaRPr lang="it-IT" sz="1400" b="1" dirty="0"/>
                    </a:p>
                  </a:txBody>
                  <a:tcPr anchor="ctr"/>
                </a:tc>
                <a:tc>
                  <a:txBody>
                    <a:bodyPr/>
                    <a:lstStyle/>
                    <a:p>
                      <a:r>
                        <a:rPr lang="it-IT" sz="1400" i="1" dirty="0" smtClean="0"/>
                        <a:t>Consente la rilevazione di </a:t>
                      </a:r>
                      <a:r>
                        <a:rPr lang="en-US" sz="1400" i="1" dirty="0" smtClean="0"/>
                        <a:t>threats </a:t>
                      </a:r>
                      <a:r>
                        <a:rPr lang="en-US" sz="1400" i="1" dirty="0" err="1" smtClean="0"/>
                        <a:t>durante</a:t>
                      </a:r>
                      <a:r>
                        <a:rPr lang="en-US" sz="1400" i="1" dirty="0" smtClean="0"/>
                        <a:t> la </a:t>
                      </a:r>
                      <a:r>
                        <a:rPr lang="en-US" sz="1400" i="1" dirty="0" err="1" smtClean="0"/>
                        <a:t>fase</a:t>
                      </a:r>
                      <a:r>
                        <a:rPr lang="en-US" sz="1400" i="1" dirty="0" smtClean="0"/>
                        <a:t> di </a:t>
                      </a:r>
                      <a:r>
                        <a:rPr lang="en-US" sz="1400" i="1" dirty="0" err="1" smtClean="0"/>
                        <a:t>progettazione</a:t>
                      </a:r>
                      <a:r>
                        <a:rPr lang="en-US" sz="1400" i="1" baseline="0" dirty="0" smtClean="0"/>
                        <a:t> del software</a:t>
                      </a:r>
                    </a:p>
                    <a:p>
                      <a:r>
                        <a:rPr lang="it-IT" sz="1200" dirty="0" smtClean="0">
                          <a:hlinkClick r:id="rId4"/>
                        </a:rPr>
                        <a:t>https://www.microsoft.com/en-us/sdl/adopt/threatmodeling.aspx</a:t>
                      </a:r>
                      <a:r>
                        <a:rPr lang="it-IT" sz="1200" dirty="0" smtClean="0"/>
                        <a:t> </a:t>
                      </a:r>
                      <a:endParaRPr lang="it-IT" sz="1200" dirty="0"/>
                    </a:p>
                  </a:txBody>
                  <a:tcPr anchor="ctr"/>
                </a:tc>
                <a:tc>
                  <a:txBody>
                    <a:bodyPr/>
                    <a:lstStyle/>
                    <a:p>
                      <a:pPr algn="ctr"/>
                      <a:r>
                        <a:rPr lang="it-IT" sz="1400" dirty="0" smtClean="0"/>
                        <a:t>2016</a:t>
                      </a:r>
                      <a:endParaRPr lang="it-IT" sz="1400" dirty="0"/>
                    </a:p>
                  </a:txBody>
                  <a:tcPr anchor="ctr"/>
                </a:tc>
                <a:extLst>
                  <a:ext uri="{0D108BD9-81ED-4DB2-BD59-A6C34878D82A}">
                    <a16:rowId xmlns:a16="http://schemas.microsoft.com/office/drawing/2014/main" xmlns="" val="10002"/>
                  </a:ext>
                </a:extLst>
              </a:tr>
              <a:tr h="370840">
                <a:tc>
                  <a:txBody>
                    <a:bodyPr/>
                    <a:lstStyle/>
                    <a:p>
                      <a:r>
                        <a:rPr lang="it-IT" sz="1400" b="1" dirty="0" err="1" smtClean="0"/>
                        <a:t>BinScope</a:t>
                      </a:r>
                      <a:r>
                        <a:rPr lang="it-IT" sz="1400" b="1" dirty="0" smtClean="0"/>
                        <a:t> </a:t>
                      </a:r>
                      <a:r>
                        <a:rPr lang="it-IT" sz="1400" b="1" dirty="0" err="1" smtClean="0"/>
                        <a:t>Binary</a:t>
                      </a:r>
                      <a:r>
                        <a:rPr lang="it-IT" sz="1400" b="1" dirty="0" smtClean="0"/>
                        <a:t> Analyzer</a:t>
                      </a:r>
                      <a:endParaRPr lang="it-IT" sz="1400" b="1" dirty="0"/>
                    </a:p>
                  </a:txBody>
                  <a:tcPr anchor="ctr"/>
                </a:tc>
                <a:tc>
                  <a:txBody>
                    <a:bodyPr/>
                    <a:lstStyle/>
                    <a:p>
                      <a:r>
                        <a:rPr lang="it-IT" sz="1400" i="1" dirty="0" smtClean="0"/>
                        <a:t>Analizza i file binari di un progetto per verificare che sia </a:t>
                      </a:r>
                      <a:r>
                        <a:rPr lang="it-IT" sz="1400" i="1" dirty="0" err="1" smtClean="0"/>
                        <a:t>compliance</a:t>
                      </a:r>
                      <a:r>
                        <a:rPr lang="it-IT" sz="1400" i="1" baseline="0" dirty="0" smtClean="0"/>
                        <a:t> con i</a:t>
                      </a:r>
                      <a:r>
                        <a:rPr lang="en-US" sz="1400" i="1" baseline="0" dirty="0" smtClean="0"/>
                        <a:t> </a:t>
                      </a:r>
                      <a:r>
                        <a:rPr lang="en-US" sz="1400" i="1" baseline="0" dirty="0" err="1" smtClean="0"/>
                        <a:t>requisti</a:t>
                      </a:r>
                      <a:r>
                        <a:rPr lang="en-US" sz="1400" i="1" baseline="0" dirty="0" smtClean="0"/>
                        <a:t> e le </a:t>
                      </a:r>
                      <a:r>
                        <a:rPr lang="en-US" sz="1400" i="1" baseline="0" dirty="0" err="1" smtClean="0"/>
                        <a:t>raccomandazioni</a:t>
                      </a:r>
                      <a:r>
                        <a:rPr lang="en-US" sz="1400" i="1" baseline="0" dirty="0" smtClean="0"/>
                        <a:t> Microsoft’s Security Development Lifecycle (SDL)</a:t>
                      </a:r>
                      <a:endParaRPr lang="it-IT" sz="1400" i="1" dirty="0"/>
                    </a:p>
                  </a:txBody>
                  <a:tcPr anchor="ctr"/>
                </a:tc>
                <a:tc>
                  <a:txBody>
                    <a:bodyPr/>
                    <a:lstStyle/>
                    <a:p>
                      <a:pPr algn="ctr"/>
                      <a:r>
                        <a:rPr lang="it-IT" sz="1400" dirty="0" smtClean="0"/>
                        <a:t>2014</a:t>
                      </a:r>
                      <a:endParaRPr lang="it-IT" sz="1400" dirty="0"/>
                    </a:p>
                  </a:txBody>
                  <a:tcPr anchor="ctr"/>
                </a:tc>
                <a:extLst>
                  <a:ext uri="{0D108BD9-81ED-4DB2-BD59-A6C34878D82A}">
                    <a16:rowId xmlns:a16="http://schemas.microsoft.com/office/drawing/2014/main" xmlns="" val="10003"/>
                  </a:ext>
                </a:extLst>
              </a:tr>
              <a:tr h="370840">
                <a:tc>
                  <a:txBody>
                    <a:bodyPr/>
                    <a:lstStyle/>
                    <a:p>
                      <a:r>
                        <a:rPr lang="it-IT" sz="1400" b="1" dirty="0" err="1" smtClean="0"/>
                        <a:t>Process</a:t>
                      </a:r>
                      <a:r>
                        <a:rPr lang="it-IT" sz="1400" b="1" dirty="0" smtClean="0"/>
                        <a:t> Explorer</a:t>
                      </a:r>
                      <a:endParaRPr lang="it-IT" sz="1400" b="1" dirty="0"/>
                    </a:p>
                  </a:txBody>
                  <a:tcPr anchor="ctr"/>
                </a:tc>
                <a:tc>
                  <a:txBody>
                    <a:bodyPr/>
                    <a:lstStyle/>
                    <a:p>
                      <a:r>
                        <a:rPr lang="it-IT" sz="1400" i="1" dirty="0" smtClean="0"/>
                        <a:t>Analisi dei processi attivi (Windows</a:t>
                      </a:r>
                      <a:r>
                        <a:rPr lang="it-IT" sz="1400" i="1" baseline="0" dirty="0" smtClean="0"/>
                        <a:t> </a:t>
                      </a:r>
                      <a:r>
                        <a:rPr lang="it-IT" sz="1400" i="1" baseline="0" dirty="0" err="1" smtClean="0"/>
                        <a:t>Sysinternals</a:t>
                      </a:r>
                      <a:r>
                        <a:rPr lang="it-IT" sz="1400" i="1" baseline="0" dirty="0" smtClean="0"/>
                        <a:t>)</a:t>
                      </a:r>
                      <a:br>
                        <a:rPr lang="it-IT" sz="1400" i="1" baseline="0" dirty="0" smtClean="0"/>
                      </a:br>
                      <a:r>
                        <a:rPr lang="it-IT" sz="1200" i="0" baseline="0" dirty="0" smtClean="0">
                          <a:hlinkClick r:id="rId5"/>
                        </a:rPr>
                        <a:t>https://technet.microsoft.com/en-us/sysinternals/bb896653</a:t>
                      </a:r>
                      <a:endParaRPr lang="it-IT" sz="1400" i="0" dirty="0"/>
                    </a:p>
                  </a:txBody>
                  <a:tcPr anchor="ctr"/>
                </a:tc>
                <a:tc>
                  <a:txBody>
                    <a:bodyPr/>
                    <a:lstStyle/>
                    <a:p>
                      <a:pPr algn="ctr"/>
                      <a:r>
                        <a:rPr lang="it-IT" sz="1400" dirty="0" smtClean="0"/>
                        <a:t>16.05</a:t>
                      </a:r>
                      <a:endParaRPr lang="it-IT" sz="1400" dirty="0"/>
                    </a:p>
                  </a:txBody>
                  <a:tcPr anchor="ctr"/>
                </a:tc>
                <a:extLst>
                  <a:ext uri="{0D108BD9-81ED-4DB2-BD59-A6C34878D82A}">
                    <a16:rowId xmlns:a16="http://schemas.microsoft.com/office/drawing/2014/main" xmlns="" val="10004"/>
                  </a:ext>
                </a:extLst>
              </a:tr>
              <a:tr h="370840">
                <a:tc>
                  <a:txBody>
                    <a:bodyPr/>
                    <a:lstStyle/>
                    <a:p>
                      <a:r>
                        <a:rPr lang="it-IT" sz="1400" b="1" dirty="0" err="1" smtClean="0"/>
                        <a:t>Autoruns</a:t>
                      </a:r>
                      <a:endParaRPr lang="it-IT" sz="1400" b="1" dirty="0"/>
                    </a:p>
                  </a:txBody>
                  <a:tcPr anchor="ctr"/>
                </a:tc>
                <a:tc>
                  <a:txBody>
                    <a:bodyPr/>
                    <a:lstStyle/>
                    <a:p>
                      <a:r>
                        <a:rPr lang="it-IT" sz="1400" i="1" dirty="0" smtClean="0"/>
                        <a:t>Analisi dei processi avviati automaticamente (Windows</a:t>
                      </a:r>
                      <a:r>
                        <a:rPr lang="it-IT" sz="1400" i="1" baseline="0" dirty="0" smtClean="0"/>
                        <a:t> </a:t>
                      </a:r>
                      <a:r>
                        <a:rPr lang="it-IT" sz="1400" i="1" baseline="0" dirty="0" err="1" smtClean="0"/>
                        <a:t>Sysinternals</a:t>
                      </a:r>
                      <a:r>
                        <a:rPr lang="it-IT" sz="1400" i="1" dirty="0" smtClean="0"/>
                        <a:t>)</a:t>
                      </a:r>
                      <a:br>
                        <a:rPr lang="it-IT" sz="1400" i="1" dirty="0" smtClean="0"/>
                      </a:br>
                      <a:r>
                        <a:rPr lang="it-IT" sz="1200" i="0" dirty="0" smtClean="0">
                          <a:hlinkClick r:id="rId6"/>
                        </a:rPr>
                        <a:t>https://technet.microsoft.com/en-us/sysinternals/bb963902</a:t>
                      </a:r>
                      <a:endParaRPr lang="it-IT" sz="1200" i="0" dirty="0"/>
                    </a:p>
                  </a:txBody>
                  <a:tcPr anchor="ctr"/>
                </a:tc>
                <a:tc>
                  <a:txBody>
                    <a:bodyPr/>
                    <a:lstStyle/>
                    <a:p>
                      <a:pPr algn="ctr"/>
                      <a:r>
                        <a:rPr lang="it-IT" sz="1400" dirty="0" smtClean="0"/>
                        <a:t>13.4</a:t>
                      </a:r>
                      <a:endParaRPr lang="it-IT" sz="1400" dirty="0"/>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4792685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355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a:t>Security in servizi e applicazioni</a:t>
            </a:r>
            <a:endParaRPr lang="pt-BR" dirty="0"/>
          </a:p>
        </p:txBody>
      </p:sp>
      <p:sp>
        <p:nvSpPr>
          <p:cNvPr id="5" name="Segnaposto testo 4"/>
          <p:cNvSpPr>
            <a:spLocks noGrp="1"/>
          </p:cNvSpPr>
          <p:nvPr>
            <p:ph type="body" idx="1"/>
          </p:nvPr>
        </p:nvSpPr>
        <p:spPr/>
        <p:txBody>
          <a:bodyPr/>
          <a:lstStyle/>
          <a:p>
            <a:r>
              <a:rPr lang="en-US" dirty="0" smtClean="0"/>
              <a:t>Monitoring e tool di ethical hacking</a:t>
            </a:r>
            <a:endParaRPr lang="en-US" dirty="0"/>
          </a:p>
        </p:txBody>
      </p:sp>
    </p:spTree>
    <p:extLst>
      <p:ext uri="{BB962C8B-B14F-4D97-AF65-F5344CB8AC3E}">
        <p14:creationId xmlns:p14="http://schemas.microsoft.com/office/powerpoint/2010/main" val="3612795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pt-BR" sz="2700" dirty="0" smtClean="0"/>
              <a:t>Falle di sicurezza e impatti sul sistema</a:t>
            </a:r>
            <a:endParaRPr lang="it-IT" sz="2700" dirty="0"/>
          </a:p>
        </p:txBody>
      </p:sp>
      <p:grpSp>
        <p:nvGrpSpPr>
          <p:cNvPr id="7" name="Gruppo 6"/>
          <p:cNvGrpSpPr/>
          <p:nvPr/>
        </p:nvGrpSpPr>
        <p:grpSpPr>
          <a:xfrm>
            <a:off x="351112" y="1075662"/>
            <a:ext cx="4040976" cy="900000"/>
            <a:chOff x="441728" y="1524710"/>
            <a:chExt cx="4040976" cy="900000"/>
          </a:xfrm>
        </p:grpSpPr>
        <p:sp>
          <p:nvSpPr>
            <p:cNvPr id="17" name="Rectangle 8"/>
            <p:cNvSpPr/>
            <p:nvPr/>
          </p:nvSpPr>
          <p:spPr bwMode="auto">
            <a:xfrm>
              <a:off x="441728" y="1524710"/>
              <a:ext cx="4040976" cy="90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2" tIns="0" rIns="914400" bIns="0" numCol="1" spcCol="0" rtlCol="0" fromWordArt="0" anchor="ctr" anchorCtr="0" forceAA="0" compatLnSpc="1">
              <a:prstTxWarp prst="textNoShape">
                <a:avLst/>
              </a:prstTxWarp>
              <a:noAutofit/>
            </a:bodyPr>
            <a:lstStyle/>
            <a:p>
              <a:pPr defTabSz="912910" fontAlgn="auto">
                <a:spcBef>
                  <a:spcPts val="0"/>
                </a:spcBef>
                <a:spcAft>
                  <a:spcPts val="0"/>
                </a:spcAft>
              </a:pPr>
              <a:r>
                <a:rPr lang="en-US" sz="2400" b="1" dirty="0" smtClean="0">
                  <a:solidFill>
                    <a:srgbClr val="EFEFEF"/>
                  </a:solidFill>
                </a:rPr>
                <a:t>205 </a:t>
              </a:r>
              <a:r>
                <a:rPr lang="en-US" sz="2400" b="1" dirty="0" err="1" smtClean="0">
                  <a:solidFill>
                    <a:srgbClr val="EFEFEF"/>
                  </a:solidFill>
                </a:rPr>
                <a:t>giorni</a:t>
              </a:r>
              <a:r>
                <a:rPr lang="en-US" sz="1600" dirty="0" smtClean="0">
                  <a:solidFill>
                    <a:srgbClr val="EFEFEF"/>
                  </a:solidFill>
                </a:rPr>
                <a:t> in media per </a:t>
              </a:r>
              <a:r>
                <a:rPr lang="en-US" sz="1600" dirty="0" err="1" smtClean="0">
                  <a:solidFill>
                    <a:srgbClr val="EFEFEF"/>
                  </a:solidFill>
                </a:rPr>
                <a:t>identificare</a:t>
              </a:r>
              <a:r>
                <a:rPr lang="en-US" sz="1600" dirty="0" smtClean="0">
                  <a:solidFill>
                    <a:srgbClr val="EFEFEF"/>
                  </a:solidFill>
                </a:rPr>
                <a:t> </a:t>
              </a:r>
              <a:r>
                <a:rPr lang="en-US" sz="1600" dirty="0" err="1" smtClean="0">
                  <a:solidFill>
                    <a:srgbClr val="EFEFEF"/>
                  </a:solidFill>
                </a:rPr>
                <a:t>una</a:t>
              </a:r>
              <a:r>
                <a:rPr lang="en-US" sz="1600" dirty="0" smtClean="0">
                  <a:solidFill>
                    <a:srgbClr val="EFEFEF"/>
                  </a:solidFill>
                </a:rPr>
                <a:t> </a:t>
              </a:r>
              <a:r>
                <a:rPr lang="en-US" sz="1600" dirty="0" err="1" smtClean="0">
                  <a:solidFill>
                    <a:srgbClr val="EFEFEF"/>
                  </a:solidFill>
                </a:rPr>
                <a:t>falla</a:t>
              </a:r>
              <a:r>
                <a:rPr lang="en-US" sz="1600" dirty="0" smtClean="0">
                  <a:solidFill>
                    <a:srgbClr val="EFEFEF"/>
                  </a:solidFill>
                </a:rPr>
                <a:t> di </a:t>
              </a:r>
              <a:r>
                <a:rPr lang="en-US" sz="1600" dirty="0" err="1" smtClean="0">
                  <a:solidFill>
                    <a:srgbClr val="EFEFEF"/>
                  </a:solidFill>
                </a:rPr>
                <a:t>sicurezza</a:t>
              </a:r>
              <a:endParaRPr lang="en-US" sz="1600" dirty="0" smtClean="0">
                <a:solidFill>
                  <a:srgbClr val="EFEFEF"/>
                </a:solidFill>
              </a:endParaRPr>
            </a:p>
          </p:txBody>
        </p:sp>
        <p:pic>
          <p:nvPicPr>
            <p:cNvPr id="1028" name="Picture 4" descr="http://freeiconbox.com/icon/256/17971.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832464" y="1649590"/>
              <a:ext cx="650240" cy="6502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uppo 22"/>
          <p:cNvGrpSpPr/>
          <p:nvPr/>
        </p:nvGrpSpPr>
        <p:grpSpPr>
          <a:xfrm>
            <a:off x="351112" y="2162261"/>
            <a:ext cx="4040976" cy="900000"/>
            <a:chOff x="441728" y="1524710"/>
            <a:chExt cx="4040976" cy="900000"/>
          </a:xfrm>
        </p:grpSpPr>
        <p:sp>
          <p:nvSpPr>
            <p:cNvPr id="24" name="Rectangle 8"/>
            <p:cNvSpPr/>
            <p:nvPr/>
          </p:nvSpPr>
          <p:spPr bwMode="auto">
            <a:xfrm>
              <a:off x="441728" y="1524710"/>
              <a:ext cx="4040976" cy="90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2" tIns="0" rIns="914400" bIns="0" numCol="1" spcCol="0" rtlCol="0" fromWordArt="0" anchor="ctr" anchorCtr="0" forceAA="0" compatLnSpc="1">
              <a:prstTxWarp prst="textNoShape">
                <a:avLst/>
              </a:prstTxWarp>
              <a:noAutofit/>
            </a:bodyPr>
            <a:lstStyle/>
            <a:p>
              <a:pPr defTabSz="912910" fontAlgn="auto">
                <a:spcBef>
                  <a:spcPts val="0"/>
                </a:spcBef>
                <a:spcAft>
                  <a:spcPts val="0"/>
                </a:spcAft>
              </a:pPr>
              <a:r>
                <a:rPr lang="en-US" sz="2400" b="1" dirty="0" smtClean="0">
                  <a:solidFill>
                    <a:srgbClr val="EFEFEF"/>
                  </a:solidFill>
                </a:rPr>
                <a:t>32 </a:t>
              </a:r>
              <a:r>
                <a:rPr lang="en-US" sz="2400" b="1" dirty="0" err="1" smtClean="0">
                  <a:solidFill>
                    <a:srgbClr val="EFEFEF"/>
                  </a:solidFill>
                </a:rPr>
                <a:t>giorni</a:t>
              </a:r>
              <a:r>
                <a:rPr lang="en-US" sz="1600" dirty="0" smtClean="0">
                  <a:solidFill>
                    <a:srgbClr val="EFEFEF"/>
                  </a:solidFill>
                </a:rPr>
                <a:t> per </a:t>
              </a:r>
              <a:r>
                <a:rPr lang="en-US" sz="1600" dirty="0" err="1" smtClean="0">
                  <a:solidFill>
                    <a:srgbClr val="EFEFEF"/>
                  </a:solidFill>
                </a:rPr>
                <a:t>adeguare</a:t>
              </a:r>
              <a:r>
                <a:rPr lang="en-US" sz="1600" dirty="0" smtClean="0">
                  <a:solidFill>
                    <a:srgbClr val="EFEFEF"/>
                  </a:solidFill>
                </a:rPr>
                <a:t> </a:t>
              </a:r>
              <a:r>
                <a:rPr lang="en-US" sz="1600" dirty="0" err="1" smtClean="0">
                  <a:solidFill>
                    <a:srgbClr val="EFEFEF"/>
                  </a:solidFill>
                </a:rPr>
                <a:t>il</a:t>
              </a:r>
              <a:r>
                <a:rPr lang="en-US" sz="1600" dirty="0" smtClean="0">
                  <a:solidFill>
                    <a:srgbClr val="EFEFEF"/>
                  </a:solidFill>
                </a:rPr>
                <a:t> </a:t>
              </a:r>
              <a:r>
                <a:rPr lang="en-US" sz="1600" dirty="0" err="1" smtClean="0">
                  <a:solidFill>
                    <a:srgbClr val="EFEFEF"/>
                  </a:solidFill>
                </a:rPr>
                <a:t>sistema</a:t>
              </a:r>
              <a:endParaRPr lang="en-US" sz="1600" dirty="0" smtClean="0">
                <a:solidFill>
                  <a:srgbClr val="EFEFEF"/>
                </a:solidFill>
              </a:endParaRPr>
            </a:p>
          </p:txBody>
        </p:sp>
        <p:pic>
          <p:nvPicPr>
            <p:cNvPr id="25" name="Picture 4" descr="http://freeiconbox.com/icon/256/17971.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832464" y="1649590"/>
              <a:ext cx="650240" cy="65024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asellaDiTesto 7"/>
          <p:cNvSpPr txBox="1"/>
          <p:nvPr/>
        </p:nvSpPr>
        <p:spPr>
          <a:xfrm>
            <a:off x="0" y="4851775"/>
            <a:ext cx="5990935" cy="276999"/>
          </a:xfrm>
          <a:prstGeom prst="rect">
            <a:avLst/>
          </a:prstGeom>
          <a:noFill/>
        </p:spPr>
        <p:txBody>
          <a:bodyPr wrap="none" rtlCol="0">
            <a:spAutoFit/>
          </a:bodyPr>
          <a:lstStyle/>
          <a:p>
            <a:r>
              <a:rPr lang="it-IT" sz="1200" i="1" dirty="0" smtClean="0"/>
              <a:t>Fonti: </a:t>
            </a:r>
            <a:r>
              <a:rPr lang="it-IT" sz="1200" i="1" dirty="0" err="1" smtClean="0"/>
              <a:t>Mandiant</a:t>
            </a:r>
            <a:r>
              <a:rPr lang="it-IT" sz="1200" i="1" dirty="0" smtClean="0"/>
              <a:t> M-Trends 2015 Reports – 2013 </a:t>
            </a:r>
            <a:r>
              <a:rPr lang="it-IT" sz="1200" i="1" dirty="0" err="1" smtClean="0"/>
              <a:t>Ponemon</a:t>
            </a:r>
            <a:r>
              <a:rPr lang="it-IT" sz="1200" i="1" dirty="0" smtClean="0"/>
              <a:t> </a:t>
            </a:r>
            <a:r>
              <a:rPr lang="it-IT" sz="1200" i="1" dirty="0" err="1" smtClean="0"/>
              <a:t>Cost</a:t>
            </a:r>
            <a:r>
              <a:rPr lang="it-IT" sz="1200" i="1" dirty="0" smtClean="0"/>
              <a:t> of Data </a:t>
            </a:r>
            <a:r>
              <a:rPr lang="it-IT" sz="1200" i="1" dirty="0" err="1" smtClean="0"/>
              <a:t>Breach</a:t>
            </a:r>
            <a:r>
              <a:rPr lang="it-IT" sz="1200" i="1" dirty="0" smtClean="0"/>
              <a:t> </a:t>
            </a:r>
            <a:r>
              <a:rPr lang="it-IT" sz="1200" i="1" dirty="0" err="1" smtClean="0"/>
              <a:t>Study</a:t>
            </a:r>
            <a:r>
              <a:rPr lang="it-IT" sz="1200" i="1" dirty="0" smtClean="0"/>
              <a:t> - </a:t>
            </a:r>
            <a:r>
              <a:rPr lang="it-IT" sz="1200" i="1" dirty="0" err="1" smtClean="0"/>
              <a:t>Secunia</a:t>
            </a:r>
            <a:endParaRPr lang="it-IT" sz="1200" i="1" dirty="0"/>
          </a:p>
        </p:txBody>
      </p:sp>
      <p:grpSp>
        <p:nvGrpSpPr>
          <p:cNvPr id="9" name="Gruppo 8"/>
          <p:cNvGrpSpPr/>
          <p:nvPr/>
        </p:nvGrpSpPr>
        <p:grpSpPr>
          <a:xfrm>
            <a:off x="4800600" y="1075662"/>
            <a:ext cx="4040976" cy="900000"/>
            <a:chOff x="4800600" y="1393713"/>
            <a:chExt cx="4040976" cy="900000"/>
          </a:xfrm>
        </p:grpSpPr>
        <p:sp>
          <p:nvSpPr>
            <p:cNvPr id="28" name="Rectangle 8"/>
            <p:cNvSpPr/>
            <p:nvPr/>
          </p:nvSpPr>
          <p:spPr bwMode="auto">
            <a:xfrm>
              <a:off x="4800600" y="1393713"/>
              <a:ext cx="4040976" cy="90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2" tIns="0" rIns="914400" bIns="0" numCol="1" spcCol="0" rtlCol="0" fromWordArt="0" anchor="ctr" anchorCtr="0" forceAA="0" compatLnSpc="1">
              <a:prstTxWarp prst="textNoShape">
                <a:avLst/>
              </a:prstTxWarp>
              <a:noAutofit/>
            </a:bodyPr>
            <a:lstStyle/>
            <a:p>
              <a:pPr defTabSz="912910" fontAlgn="auto">
                <a:spcBef>
                  <a:spcPts val="0"/>
                </a:spcBef>
                <a:spcAft>
                  <a:spcPts val="0"/>
                </a:spcAft>
              </a:pPr>
              <a:r>
                <a:rPr lang="en-US" sz="2400" b="1" dirty="0" smtClean="0">
                  <a:solidFill>
                    <a:srgbClr val="EFEFEF"/>
                  </a:solidFill>
                </a:rPr>
                <a:t>3.5M$</a:t>
              </a:r>
              <a:r>
                <a:rPr lang="en-US" sz="1600" dirty="0" smtClean="0">
                  <a:solidFill>
                    <a:srgbClr val="EFEFEF"/>
                  </a:solidFill>
                </a:rPr>
                <a:t> </a:t>
              </a:r>
              <a:r>
                <a:rPr lang="en-US" sz="1600" dirty="0" err="1" smtClean="0">
                  <a:solidFill>
                    <a:srgbClr val="EFEFEF"/>
                  </a:solidFill>
                </a:rPr>
                <a:t>costo</a:t>
              </a:r>
              <a:r>
                <a:rPr lang="en-US" sz="1600" dirty="0" smtClean="0">
                  <a:solidFill>
                    <a:srgbClr val="EFEFEF"/>
                  </a:solidFill>
                </a:rPr>
                <a:t> </a:t>
              </a:r>
              <a:r>
                <a:rPr lang="en-US" sz="1600" dirty="0" err="1" smtClean="0">
                  <a:solidFill>
                    <a:srgbClr val="EFEFEF"/>
                  </a:solidFill>
                </a:rPr>
                <a:t>medio</a:t>
              </a:r>
              <a:r>
                <a:rPr lang="en-US" sz="1600" dirty="0" smtClean="0">
                  <a:solidFill>
                    <a:srgbClr val="EFEFEF"/>
                  </a:solidFill>
                </a:rPr>
                <a:t> di </a:t>
              </a:r>
              <a:r>
                <a:rPr lang="en-US" sz="1600" dirty="0" err="1" smtClean="0">
                  <a:solidFill>
                    <a:srgbClr val="EFEFEF"/>
                  </a:solidFill>
                </a:rPr>
                <a:t>una</a:t>
              </a:r>
              <a:r>
                <a:rPr lang="en-US" sz="1600" dirty="0" smtClean="0">
                  <a:solidFill>
                    <a:srgbClr val="EFEFEF"/>
                  </a:solidFill>
                </a:rPr>
                <a:t> </a:t>
              </a:r>
              <a:r>
                <a:rPr lang="en-US" sz="1600" dirty="0" err="1" smtClean="0">
                  <a:solidFill>
                    <a:srgbClr val="EFEFEF"/>
                  </a:solidFill>
                </a:rPr>
                <a:t>falla</a:t>
              </a:r>
              <a:r>
                <a:rPr lang="en-US" sz="1600" dirty="0" smtClean="0">
                  <a:solidFill>
                    <a:srgbClr val="EFEFEF"/>
                  </a:solidFill>
                </a:rPr>
                <a:t> di </a:t>
              </a:r>
              <a:r>
                <a:rPr lang="en-US" sz="1600" dirty="0" err="1" smtClean="0">
                  <a:solidFill>
                    <a:srgbClr val="EFEFEF"/>
                  </a:solidFill>
                </a:rPr>
                <a:t>sicurezza</a:t>
              </a:r>
              <a:endParaRPr lang="en-US" sz="1600" dirty="0" smtClean="0">
                <a:solidFill>
                  <a:srgbClr val="EFEFEF"/>
                </a:solidFill>
              </a:endParaRPr>
            </a:p>
          </p:txBody>
        </p:sp>
        <p:pic>
          <p:nvPicPr>
            <p:cNvPr id="1036" name="Picture 12" descr="http://www.clker.com/cliparts/5/5/f/d/1366373070848472821Dollar_Coin.svg.med.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8129802" y="1518593"/>
              <a:ext cx="651600" cy="65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uppo 14"/>
          <p:cNvGrpSpPr/>
          <p:nvPr/>
        </p:nvGrpSpPr>
        <p:grpSpPr>
          <a:xfrm>
            <a:off x="4800600" y="2158926"/>
            <a:ext cx="4159875" cy="900000"/>
            <a:chOff x="4800600" y="2476977"/>
            <a:chExt cx="4159875" cy="900000"/>
          </a:xfrm>
        </p:grpSpPr>
        <p:sp>
          <p:nvSpPr>
            <p:cNvPr id="31" name="Rectangle 8"/>
            <p:cNvSpPr/>
            <p:nvPr/>
          </p:nvSpPr>
          <p:spPr bwMode="auto">
            <a:xfrm>
              <a:off x="4800600" y="2476977"/>
              <a:ext cx="4040976" cy="90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2" tIns="0" rIns="914400" bIns="0" numCol="1" spcCol="0" rtlCol="0" fromWordArt="0" anchor="ctr" anchorCtr="0" forceAA="0" compatLnSpc="1">
              <a:prstTxWarp prst="textNoShape">
                <a:avLst/>
              </a:prstTxWarp>
              <a:noAutofit/>
            </a:bodyPr>
            <a:lstStyle/>
            <a:p>
              <a:pPr defTabSz="912910" fontAlgn="auto">
                <a:spcBef>
                  <a:spcPts val="0"/>
                </a:spcBef>
                <a:spcAft>
                  <a:spcPts val="0"/>
                </a:spcAft>
              </a:pPr>
              <a:r>
                <a:rPr lang="en-US" sz="2400" b="1" dirty="0" smtClean="0">
                  <a:solidFill>
                    <a:srgbClr val="EFEFEF"/>
                  </a:solidFill>
                </a:rPr>
                <a:t>69%</a:t>
              </a:r>
              <a:r>
                <a:rPr lang="en-US" sz="1600" dirty="0" smtClean="0">
                  <a:solidFill>
                    <a:srgbClr val="EFEFEF"/>
                  </a:solidFill>
                </a:rPr>
                <a:t> </a:t>
              </a:r>
              <a:r>
                <a:rPr lang="en-US" sz="1600" dirty="0" err="1" smtClean="0">
                  <a:solidFill>
                    <a:srgbClr val="EFEFEF"/>
                  </a:solidFill>
                </a:rPr>
                <a:t>delle</a:t>
              </a:r>
              <a:r>
                <a:rPr lang="en-US" sz="1600" dirty="0" smtClean="0">
                  <a:solidFill>
                    <a:srgbClr val="EFEFEF"/>
                  </a:solidFill>
                </a:rPr>
                <a:t> volte la </a:t>
              </a:r>
              <a:r>
                <a:rPr lang="en-US" sz="1600" dirty="0" err="1" smtClean="0">
                  <a:solidFill>
                    <a:srgbClr val="EFEFEF"/>
                  </a:solidFill>
                </a:rPr>
                <a:t>segalazione</a:t>
              </a:r>
              <a:r>
                <a:rPr lang="en-US" sz="1600" dirty="0" smtClean="0">
                  <a:solidFill>
                    <a:srgbClr val="EFEFEF"/>
                  </a:solidFill>
                </a:rPr>
                <a:t> </a:t>
              </a:r>
              <a:r>
                <a:rPr lang="en-US" sz="1600" dirty="0" err="1" smtClean="0">
                  <a:solidFill>
                    <a:srgbClr val="EFEFEF"/>
                  </a:solidFill>
                </a:rPr>
                <a:t>proviene</a:t>
              </a:r>
              <a:r>
                <a:rPr lang="en-US" sz="1600" dirty="0" smtClean="0">
                  <a:solidFill>
                    <a:srgbClr val="EFEFEF"/>
                  </a:solidFill>
                </a:rPr>
                <a:t> </a:t>
              </a:r>
              <a:r>
                <a:rPr lang="en-US" sz="1600" dirty="0" err="1" smtClean="0">
                  <a:solidFill>
                    <a:srgbClr val="EFEFEF"/>
                  </a:solidFill>
                </a:rPr>
                <a:t>dall’esterno</a:t>
              </a:r>
              <a:endParaRPr lang="en-US" sz="1600" dirty="0" smtClean="0">
                <a:solidFill>
                  <a:srgbClr val="EFEFEF"/>
                </a:solidFill>
              </a:endParaRPr>
            </a:p>
          </p:txBody>
        </p:sp>
        <p:grpSp>
          <p:nvGrpSpPr>
            <p:cNvPr id="14" name="Gruppo 13"/>
            <p:cNvGrpSpPr/>
            <p:nvPr/>
          </p:nvGrpSpPr>
          <p:grpSpPr>
            <a:xfrm>
              <a:off x="7950728" y="2486915"/>
              <a:ext cx="1009747" cy="815115"/>
              <a:chOff x="3236974" y="3495232"/>
              <a:chExt cx="1009747" cy="815115"/>
            </a:xfrm>
          </p:grpSpPr>
          <p:pic>
            <p:nvPicPr>
              <p:cNvPr id="37" name="Picture 4" descr="\\MAGNUM\Projects\Microsoft\Cloud Power FY12\Design\Icons\PNGs\IT_guy.png"/>
              <p:cNvPicPr>
                <a:picLocks noChangeAspect="1" noChangeArrowheads="1"/>
              </p:cNvPicPr>
              <p:nvPr/>
            </p:nvPicPr>
            <p:blipFill rotWithShape="1">
              <a:blip r:embed="rId5">
                <a:lum bright="100000"/>
                <a:extLst>
                  <a:ext uri="{28A0092B-C50C-407E-A947-70E740481C1C}">
                    <a14:useLocalDpi xmlns:a14="http://schemas.microsoft.com/office/drawing/2010/main" val="0"/>
                  </a:ext>
                </a:extLst>
              </a:blip>
              <a:srcRect/>
              <a:stretch/>
            </p:blipFill>
            <p:spPr bwMode="auto">
              <a:xfrm>
                <a:off x="3236974" y="3495232"/>
                <a:ext cx="673165" cy="422503"/>
              </a:xfrm>
              <a:prstGeom prst="rect">
                <a:avLst/>
              </a:prstGeom>
              <a:noFill/>
            </p:spPr>
          </p:pic>
          <p:pic>
            <p:nvPicPr>
              <p:cNvPr id="38" name="Picture 4" descr="\\MAGNUM\Projects\Microsoft\Cloud Power FY12\Design\Icons\PNGs\IT_guy.png"/>
              <p:cNvPicPr>
                <a:picLocks noChangeAspect="1" noChangeArrowheads="1"/>
              </p:cNvPicPr>
              <p:nvPr/>
            </p:nvPicPr>
            <p:blipFill rotWithShape="1">
              <a:blip r:embed="rId5">
                <a:lum bright="100000"/>
                <a:extLst>
                  <a:ext uri="{28A0092B-C50C-407E-A947-70E740481C1C}">
                    <a14:useLocalDpi xmlns:a14="http://schemas.microsoft.com/office/drawing/2010/main" val="0"/>
                  </a:ext>
                </a:extLst>
              </a:blip>
              <a:srcRect/>
              <a:stretch/>
            </p:blipFill>
            <p:spPr bwMode="auto">
              <a:xfrm>
                <a:off x="3573556" y="3495232"/>
                <a:ext cx="673165" cy="422503"/>
              </a:xfrm>
              <a:prstGeom prst="rect">
                <a:avLst/>
              </a:prstGeom>
              <a:noFill/>
            </p:spPr>
          </p:pic>
          <p:pic>
            <p:nvPicPr>
              <p:cNvPr id="39" name="Picture 4" descr="\\MAGNUM\Projects\Microsoft\Cloud Power FY12\Design\Icons\PNGs\IT_guy.png"/>
              <p:cNvPicPr>
                <a:picLocks noChangeAspect="1" noChangeArrowheads="1"/>
              </p:cNvPicPr>
              <p:nvPr/>
            </p:nvPicPr>
            <p:blipFill rotWithShape="1">
              <a:blip r:embed="rId5">
                <a:lum bright="100000"/>
                <a:extLst>
                  <a:ext uri="{28A0092B-C50C-407E-A947-70E740481C1C}">
                    <a14:useLocalDpi xmlns:a14="http://schemas.microsoft.com/office/drawing/2010/main" val="0"/>
                  </a:ext>
                </a:extLst>
              </a:blip>
              <a:srcRect/>
              <a:stretch/>
            </p:blipFill>
            <p:spPr bwMode="auto">
              <a:xfrm>
                <a:off x="3236974" y="3887844"/>
                <a:ext cx="673165" cy="422503"/>
              </a:xfrm>
              <a:prstGeom prst="rect">
                <a:avLst/>
              </a:prstGeom>
              <a:noFill/>
            </p:spPr>
          </p:pic>
          <p:pic>
            <p:nvPicPr>
              <p:cNvPr id="40" name="Picture 4" descr="\\MAGNUM\Projects\Microsoft\Cloud Power FY12\Design\Icons\PNGs\IT_guy.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573555" y="3887843"/>
                <a:ext cx="673165" cy="422503"/>
              </a:xfrm>
              <a:prstGeom prst="rect">
                <a:avLst/>
              </a:prstGeom>
              <a:noFill/>
            </p:spPr>
          </p:pic>
        </p:grpSp>
      </p:grpSp>
      <p:pic>
        <p:nvPicPr>
          <p:cNvPr id="3" name="Immagin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9195" y="3159775"/>
            <a:ext cx="4369695" cy="1692000"/>
          </a:xfrm>
          <a:prstGeom prst="rect">
            <a:avLst/>
          </a:prstGeom>
        </p:spPr>
      </p:pic>
      <p:pic>
        <p:nvPicPr>
          <p:cNvPr id="6" name="Immagin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594" y="3128844"/>
            <a:ext cx="2676011" cy="1692000"/>
          </a:xfrm>
          <a:prstGeom prst="rect">
            <a:avLst/>
          </a:prstGeom>
        </p:spPr>
      </p:pic>
    </p:spTree>
    <p:extLst>
      <p:ext uri="{BB962C8B-B14F-4D97-AF65-F5344CB8AC3E}">
        <p14:creationId xmlns:p14="http://schemas.microsoft.com/office/powerpoint/2010/main" val="3230149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a:t>Verifica </a:t>
            </a:r>
            <a:r>
              <a:rPr lang="it-IT" dirty="0" smtClean="0"/>
              <a:t>funzionamento antivirus e antispam </a:t>
            </a:r>
            <a:endParaRPr lang="it-IT" dirty="0"/>
          </a:p>
        </p:txBody>
      </p:sp>
      <p:sp>
        <p:nvSpPr>
          <p:cNvPr id="5" name="Rettangolo 4"/>
          <p:cNvSpPr/>
          <p:nvPr/>
        </p:nvSpPr>
        <p:spPr>
          <a:xfrm>
            <a:off x="101380" y="1635721"/>
            <a:ext cx="8923350" cy="1260000"/>
          </a:xfrm>
          <a:prstGeom prst="rect">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0000" tIns="60960" rIns="60960" bIns="60960" numCol="1" spcCol="1270" anchor="ctr" anchorCtr="0">
            <a:noAutofit/>
          </a:bodyPr>
          <a:lstStyle/>
          <a:p>
            <a:r>
              <a:rPr lang="it-IT" sz="1600" b="1" dirty="0" smtClean="0">
                <a:solidFill>
                  <a:schemeClr val="tx1"/>
                </a:solidFill>
              </a:rPr>
              <a:t>EICAR </a:t>
            </a:r>
            <a:r>
              <a:rPr lang="it-IT" sz="1600" b="1" dirty="0" err="1" smtClean="0">
                <a:solidFill>
                  <a:schemeClr val="tx1"/>
                </a:solidFill>
              </a:rPr>
              <a:t>antimalware</a:t>
            </a:r>
            <a:r>
              <a:rPr lang="it-IT" sz="1600" b="1" dirty="0" smtClean="0">
                <a:solidFill>
                  <a:schemeClr val="tx1"/>
                </a:solidFill>
              </a:rPr>
              <a:t> </a:t>
            </a:r>
            <a:r>
              <a:rPr lang="it-IT" sz="1600" b="1" dirty="0">
                <a:solidFill>
                  <a:schemeClr val="tx1"/>
                </a:solidFill>
              </a:rPr>
              <a:t>test file - Stringa di test per attivazione scanner </a:t>
            </a:r>
            <a:r>
              <a:rPr lang="it-IT" sz="1600" b="1" dirty="0" smtClean="0">
                <a:solidFill>
                  <a:schemeClr val="tx1"/>
                </a:solidFill>
              </a:rPr>
              <a:t>antivirus</a:t>
            </a:r>
          </a:p>
          <a:p>
            <a:r>
              <a:rPr lang="it-IT" sz="1600" i="1" dirty="0">
                <a:solidFill>
                  <a:schemeClr val="accent2"/>
                </a:solidFill>
              </a:rPr>
              <a:t>X5O!P%@AP[4\PZX54(P^)7CC)7}$EICAR-STANDARD-ANTIVIRUS-TEST-FILE!$H+H</a:t>
            </a:r>
            <a:r>
              <a:rPr lang="it-IT" sz="1600" i="1" dirty="0" smtClean="0">
                <a:solidFill>
                  <a:schemeClr val="accent2"/>
                </a:solidFill>
              </a:rPr>
              <a:t>*</a:t>
            </a:r>
          </a:p>
          <a:p>
            <a:r>
              <a:rPr lang="it-IT" sz="1600" i="1" dirty="0">
                <a:solidFill>
                  <a:schemeClr val="tx1"/>
                </a:solidFill>
              </a:rPr>
              <a:t>EICAR è universalmente riconosciuto ed utilizzato per la verifica della protezione Antivirus</a:t>
            </a:r>
          </a:p>
          <a:p>
            <a:r>
              <a:rPr lang="it-IT" sz="1600" dirty="0" smtClean="0">
                <a:hlinkClick r:id="rId3"/>
              </a:rPr>
              <a:t>http</a:t>
            </a:r>
            <a:r>
              <a:rPr lang="it-IT" sz="1600" dirty="0">
                <a:hlinkClick r:id="rId3"/>
              </a:rPr>
              <a:t>://</a:t>
            </a:r>
            <a:r>
              <a:rPr lang="it-IT" sz="1600" dirty="0" smtClean="0">
                <a:hlinkClick r:id="rId3"/>
              </a:rPr>
              <a:t>www.eicar.org/85-0-Download.html</a:t>
            </a:r>
            <a:endParaRPr lang="it-IT" sz="1600" dirty="0">
              <a:solidFill>
                <a:schemeClr val="lt1"/>
              </a:solidFill>
            </a:endParaRPr>
          </a:p>
        </p:txBody>
      </p:sp>
      <p:grpSp>
        <p:nvGrpSpPr>
          <p:cNvPr id="8" name="Gruppo 7"/>
          <p:cNvGrpSpPr/>
          <p:nvPr/>
        </p:nvGrpSpPr>
        <p:grpSpPr>
          <a:xfrm>
            <a:off x="189995" y="1874868"/>
            <a:ext cx="888522" cy="769500"/>
            <a:chOff x="6606697" y="1025473"/>
            <a:chExt cx="888522" cy="769500"/>
          </a:xfrm>
        </p:grpSpPr>
        <p:pic>
          <p:nvPicPr>
            <p:cNvPr id="6" name="Immagine 5"/>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6606697" y="1025473"/>
              <a:ext cx="396000" cy="396000"/>
            </a:xfrm>
            <a:prstGeom prst="rect">
              <a:avLst/>
            </a:prstGeom>
          </p:spPr>
        </p:pic>
        <p:pic>
          <p:nvPicPr>
            <p:cNvPr id="7" name="Immagine 6"/>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6780844" y="1223473"/>
              <a:ext cx="714375" cy="571500"/>
            </a:xfrm>
            <a:prstGeom prst="rect">
              <a:avLst/>
            </a:prstGeom>
          </p:spPr>
        </p:pic>
      </p:grpSp>
      <p:sp>
        <p:nvSpPr>
          <p:cNvPr id="9" name="Rettangolo 8"/>
          <p:cNvSpPr/>
          <p:nvPr/>
        </p:nvSpPr>
        <p:spPr>
          <a:xfrm>
            <a:off x="101380" y="3239971"/>
            <a:ext cx="8923350" cy="1260000"/>
          </a:xfrm>
          <a:prstGeom prst="rect">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0000" tIns="60960" rIns="60960" bIns="60960" numCol="1" spcCol="1270" anchor="ctr" anchorCtr="0">
            <a:noAutofit/>
          </a:bodyPr>
          <a:lstStyle/>
          <a:p>
            <a:r>
              <a:rPr lang="it-IT" sz="1600" b="1" dirty="0">
                <a:solidFill>
                  <a:schemeClr val="tx1"/>
                </a:solidFill>
              </a:rPr>
              <a:t>GTUBE test </a:t>
            </a:r>
            <a:r>
              <a:rPr lang="it-IT" sz="1600" b="1" dirty="0" err="1">
                <a:solidFill>
                  <a:schemeClr val="tx1"/>
                </a:solidFill>
              </a:rPr>
              <a:t>message</a:t>
            </a:r>
            <a:r>
              <a:rPr lang="it-IT" sz="1600" b="1" dirty="0">
                <a:solidFill>
                  <a:schemeClr val="tx1"/>
                </a:solidFill>
              </a:rPr>
              <a:t> </a:t>
            </a:r>
            <a:r>
              <a:rPr lang="it-IT" sz="1600" b="1" dirty="0" smtClean="0">
                <a:solidFill>
                  <a:schemeClr val="tx1"/>
                </a:solidFill>
              </a:rPr>
              <a:t>- Stringa di test per attivazione scanner antispam</a:t>
            </a:r>
          </a:p>
          <a:p>
            <a:r>
              <a:rPr lang="it-IT" sz="1600" i="1" dirty="0" smtClean="0">
                <a:solidFill>
                  <a:schemeClr val="accent2"/>
                </a:solidFill>
              </a:rPr>
              <a:t>XJS*C4JDBQADN1.NSBN3*2IDNEN*GTUBE-STANDARD-ANTI-UBE-TEST-EMAIL*C.34X</a:t>
            </a:r>
          </a:p>
          <a:p>
            <a:r>
              <a:rPr lang="it-IT" sz="1600" i="1" dirty="0">
                <a:solidFill>
                  <a:schemeClr val="tx1"/>
                </a:solidFill>
              </a:rPr>
              <a:t>GTUBE </a:t>
            </a:r>
            <a:r>
              <a:rPr lang="it-IT" sz="1600" i="1" dirty="0" smtClean="0">
                <a:solidFill>
                  <a:schemeClr val="tx1"/>
                </a:solidFill>
              </a:rPr>
              <a:t>è nato </a:t>
            </a:r>
            <a:r>
              <a:rPr lang="it-IT" sz="1600" i="1" dirty="0">
                <a:solidFill>
                  <a:schemeClr val="tx1"/>
                </a:solidFill>
              </a:rPr>
              <a:t>per </a:t>
            </a:r>
            <a:r>
              <a:rPr lang="it-IT" sz="1600" i="1" dirty="0" smtClean="0">
                <a:solidFill>
                  <a:schemeClr val="tx1"/>
                </a:solidFill>
              </a:rPr>
              <a:t>test di motori </a:t>
            </a:r>
            <a:r>
              <a:rPr lang="it-IT" sz="1600" i="1" dirty="0" err="1" smtClean="0">
                <a:solidFill>
                  <a:schemeClr val="tx1"/>
                </a:solidFill>
              </a:rPr>
              <a:t>Spamassassin</a:t>
            </a:r>
            <a:r>
              <a:rPr lang="it-IT" sz="1600" i="1" dirty="0" smtClean="0">
                <a:solidFill>
                  <a:schemeClr val="tx1"/>
                </a:solidFill>
              </a:rPr>
              <a:t>, </a:t>
            </a:r>
            <a:r>
              <a:rPr lang="it-IT" sz="1600" i="1" dirty="0">
                <a:solidFill>
                  <a:schemeClr val="tx1"/>
                </a:solidFill>
              </a:rPr>
              <a:t>ma è </a:t>
            </a:r>
            <a:r>
              <a:rPr lang="it-IT" sz="1600" i="1" dirty="0" smtClean="0">
                <a:solidFill>
                  <a:schemeClr val="tx1"/>
                </a:solidFill>
              </a:rPr>
              <a:t>utilizzabile anche per </a:t>
            </a:r>
            <a:r>
              <a:rPr lang="it-IT" sz="1600" i="1" dirty="0">
                <a:solidFill>
                  <a:schemeClr val="tx1"/>
                </a:solidFill>
              </a:rPr>
              <a:t>Exchange </a:t>
            </a:r>
            <a:r>
              <a:rPr lang="it-IT" sz="1600" i="1" dirty="0" smtClean="0">
                <a:solidFill>
                  <a:schemeClr val="tx1"/>
                </a:solidFill>
              </a:rPr>
              <a:t>Online</a:t>
            </a:r>
            <a:r>
              <a:rPr lang="it-IT" sz="1600" dirty="0" smtClean="0">
                <a:hlinkClick r:id="rId7"/>
              </a:rPr>
              <a:t>https</a:t>
            </a:r>
            <a:r>
              <a:rPr lang="it-IT" sz="1600" dirty="0">
                <a:hlinkClick r:id="rId7"/>
              </a:rPr>
              <a:t>://</a:t>
            </a:r>
            <a:r>
              <a:rPr lang="it-IT" sz="1600" dirty="0" smtClean="0">
                <a:hlinkClick r:id="rId7"/>
              </a:rPr>
              <a:t>technet.microsoft.com/en-us/library/jj200684(v=exchg.150</a:t>
            </a:r>
            <a:r>
              <a:rPr lang="it-IT" sz="1600" dirty="0">
                <a:hlinkClick r:id="rId7"/>
              </a:rPr>
              <a:t>).</a:t>
            </a:r>
            <a:r>
              <a:rPr lang="it-IT" sz="1600" dirty="0" smtClean="0">
                <a:hlinkClick r:id="rId7"/>
              </a:rPr>
              <a:t>aspx</a:t>
            </a:r>
            <a:r>
              <a:rPr lang="it-IT" sz="1600" dirty="0" smtClean="0"/>
              <a:t> </a:t>
            </a:r>
            <a:endParaRPr lang="it-IT" sz="1600" dirty="0"/>
          </a:p>
        </p:txBody>
      </p:sp>
      <p:grpSp>
        <p:nvGrpSpPr>
          <p:cNvPr id="16" name="Gruppo 15"/>
          <p:cNvGrpSpPr/>
          <p:nvPr/>
        </p:nvGrpSpPr>
        <p:grpSpPr>
          <a:xfrm>
            <a:off x="189995" y="3385096"/>
            <a:ext cx="1041187" cy="969750"/>
            <a:chOff x="189995" y="3164027"/>
            <a:chExt cx="1041187" cy="969750"/>
          </a:xfrm>
        </p:grpSpPr>
        <p:pic>
          <p:nvPicPr>
            <p:cNvPr id="12" name="Immagine 11"/>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516807" y="3562277"/>
              <a:ext cx="714375" cy="571500"/>
            </a:xfrm>
            <a:prstGeom prst="rect">
              <a:avLst/>
            </a:prstGeom>
          </p:spPr>
        </p:pic>
        <p:grpSp>
          <p:nvGrpSpPr>
            <p:cNvPr id="13" name="Gruppo 12"/>
            <p:cNvGrpSpPr/>
            <p:nvPr/>
          </p:nvGrpSpPr>
          <p:grpSpPr>
            <a:xfrm>
              <a:off x="189995" y="3164027"/>
              <a:ext cx="684000" cy="684000"/>
              <a:chOff x="37329" y="3003685"/>
              <a:chExt cx="684000" cy="684000"/>
            </a:xfrm>
          </p:grpSpPr>
          <p:pic>
            <p:nvPicPr>
              <p:cNvPr id="15" name="Immagine 14"/>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flipH="1">
                <a:off x="37329" y="3003685"/>
                <a:ext cx="684000" cy="684000"/>
              </a:xfrm>
              <a:prstGeom prst="rect">
                <a:avLst/>
              </a:prstGeom>
            </p:spPr>
          </p:pic>
          <p:pic>
            <p:nvPicPr>
              <p:cNvPr id="14" name="Immagine 13"/>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225000" y="3041627"/>
                <a:ext cx="464400" cy="464400"/>
              </a:xfrm>
              <a:prstGeom prst="rect">
                <a:avLst/>
              </a:prstGeom>
            </p:spPr>
          </p:pic>
        </p:grpSp>
      </p:grpSp>
    </p:spTree>
    <p:extLst>
      <p:ext uri="{BB962C8B-B14F-4D97-AF65-F5344CB8AC3E}">
        <p14:creationId xmlns:p14="http://schemas.microsoft.com/office/powerpoint/2010/main" val="1520138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igura a mano libera 15"/>
          <p:cNvSpPr>
            <a:spLocks/>
          </p:cNvSpPr>
          <p:nvPr/>
        </p:nvSpPr>
        <p:spPr>
          <a:xfrm>
            <a:off x="49349" y="2224256"/>
            <a:ext cx="1574914" cy="169714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endParaRPr lang="it-IT" sz="1400" dirty="0" smtClean="0">
              <a:solidFill>
                <a:srgbClr val="92D050"/>
              </a:solidFill>
            </a:endParaRPr>
          </a:p>
        </p:txBody>
      </p:sp>
      <p:sp>
        <p:nvSpPr>
          <p:cNvPr id="2" name="Titolo 1"/>
          <p:cNvSpPr>
            <a:spLocks noGrp="1"/>
          </p:cNvSpPr>
          <p:nvPr>
            <p:ph type="title"/>
          </p:nvPr>
        </p:nvSpPr>
        <p:spPr/>
        <p:txBody>
          <a:bodyPr/>
          <a:lstStyle/>
          <a:p>
            <a:r>
              <a:rPr lang="it-IT" dirty="0" smtClean="0"/>
              <a:t>Audit </a:t>
            </a:r>
            <a:r>
              <a:rPr lang="it-IT" dirty="0" err="1" smtClean="0"/>
              <a:t>Logon</a:t>
            </a:r>
            <a:r>
              <a:rPr lang="it-IT" dirty="0" smtClean="0"/>
              <a:t> </a:t>
            </a:r>
            <a:r>
              <a:rPr lang="it-IT" dirty="0" err="1" smtClean="0"/>
              <a:t>Event</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460654353"/>
              </p:ext>
            </p:extLst>
          </p:nvPr>
        </p:nvGraphicFramePr>
        <p:xfrm>
          <a:off x="4823452" y="969993"/>
          <a:ext cx="4293564" cy="2953924"/>
        </p:xfrm>
        <a:graphic>
          <a:graphicData uri="http://schemas.openxmlformats.org/drawingml/2006/table">
            <a:tbl>
              <a:tblPr firstRow="1" bandRow="1">
                <a:tableStyleId>{5C22544A-7EE6-4342-B048-85BDC9FD1C3A}</a:tableStyleId>
              </a:tblPr>
              <a:tblGrid>
                <a:gridCol w="766532">
                  <a:extLst>
                    <a:ext uri="{9D8B030D-6E8A-4147-A177-3AD203B41FA5}">
                      <a16:colId xmlns:a16="http://schemas.microsoft.com/office/drawing/2014/main" xmlns="" val="20000"/>
                    </a:ext>
                  </a:extLst>
                </a:gridCol>
                <a:gridCol w="3527032">
                  <a:extLst>
                    <a:ext uri="{9D8B030D-6E8A-4147-A177-3AD203B41FA5}">
                      <a16:colId xmlns:a16="http://schemas.microsoft.com/office/drawing/2014/main" xmlns="" val="20001"/>
                    </a:ext>
                  </a:extLst>
                </a:gridCol>
              </a:tblGrid>
              <a:tr h="0">
                <a:tc>
                  <a:txBody>
                    <a:bodyPr/>
                    <a:lstStyle/>
                    <a:p>
                      <a:r>
                        <a:rPr lang="it-IT" sz="1050" dirty="0" smtClean="0"/>
                        <a:t>Log Code </a:t>
                      </a:r>
                    </a:p>
                  </a:txBody>
                  <a:tcPr/>
                </a:tc>
                <a:tc>
                  <a:txBody>
                    <a:bodyPr/>
                    <a:lstStyle/>
                    <a:p>
                      <a:r>
                        <a:rPr lang="it-IT" sz="1050" dirty="0" err="1" smtClean="0"/>
                        <a:t>Description</a:t>
                      </a:r>
                      <a:endParaRPr lang="it-IT" sz="1050" dirty="0"/>
                    </a:p>
                  </a:txBody>
                  <a:tcPr/>
                </a:tc>
                <a:extLst>
                  <a:ext uri="{0D108BD9-81ED-4DB2-BD59-A6C34878D82A}">
                    <a16:rowId xmlns:a16="http://schemas.microsoft.com/office/drawing/2014/main" xmlns="" val="10000"/>
                  </a:ext>
                </a:extLst>
              </a:tr>
              <a:tr h="0">
                <a:tc>
                  <a:txBody>
                    <a:bodyPr/>
                    <a:lstStyle/>
                    <a:p>
                      <a:r>
                        <a:rPr lang="it-IT" sz="900" dirty="0"/>
                        <a:t>0x0</a:t>
                      </a:r>
                    </a:p>
                  </a:txBody>
                  <a:tcPr marL="46077" marR="46077" marT="23038" marB="23038" anchor="ctr"/>
                </a:tc>
                <a:tc>
                  <a:txBody>
                    <a:bodyPr/>
                    <a:lstStyle/>
                    <a:p>
                      <a:r>
                        <a:rPr lang="it-IT" sz="900" dirty="0" err="1"/>
                        <a:t>Successful</a:t>
                      </a:r>
                      <a:r>
                        <a:rPr lang="it-IT" sz="900" dirty="0"/>
                        <a:t> login</a:t>
                      </a:r>
                    </a:p>
                  </a:txBody>
                  <a:tcPr marL="46077" marR="46077" marT="23038" marB="23038" anchor="ctr"/>
                </a:tc>
                <a:extLst>
                  <a:ext uri="{0D108BD9-81ED-4DB2-BD59-A6C34878D82A}">
                    <a16:rowId xmlns:a16="http://schemas.microsoft.com/office/drawing/2014/main" xmlns="" val="10001"/>
                  </a:ext>
                </a:extLst>
              </a:tr>
              <a:tr h="0">
                <a:tc>
                  <a:txBody>
                    <a:bodyPr/>
                    <a:lstStyle/>
                    <a:p>
                      <a:r>
                        <a:rPr lang="it-IT" sz="900" dirty="0"/>
                        <a:t>0xC0000064</a:t>
                      </a:r>
                    </a:p>
                  </a:txBody>
                  <a:tcPr marL="46077" marR="46077" marT="23038" marB="23038" anchor="ctr"/>
                </a:tc>
                <a:tc>
                  <a:txBody>
                    <a:bodyPr/>
                    <a:lstStyle/>
                    <a:p>
                      <a:r>
                        <a:rPr lang="en-US" sz="900" dirty="0"/>
                        <a:t>The specified user does not exist</a:t>
                      </a:r>
                    </a:p>
                  </a:txBody>
                  <a:tcPr marL="46077" marR="46077" marT="23038" marB="23038" anchor="ctr"/>
                </a:tc>
                <a:extLst>
                  <a:ext uri="{0D108BD9-81ED-4DB2-BD59-A6C34878D82A}">
                    <a16:rowId xmlns:a16="http://schemas.microsoft.com/office/drawing/2014/main" xmlns="" val="10002"/>
                  </a:ext>
                </a:extLst>
              </a:tr>
              <a:tr h="0">
                <a:tc>
                  <a:txBody>
                    <a:bodyPr/>
                    <a:lstStyle/>
                    <a:p>
                      <a:r>
                        <a:rPr lang="it-IT" sz="900" dirty="0"/>
                        <a:t>0xC000006A</a:t>
                      </a:r>
                    </a:p>
                  </a:txBody>
                  <a:tcPr marL="46077" marR="46077" marT="23038" marB="23038" anchor="ctr"/>
                </a:tc>
                <a:tc>
                  <a:txBody>
                    <a:bodyPr/>
                    <a:lstStyle/>
                    <a:p>
                      <a:r>
                        <a:rPr lang="en-US" sz="900" dirty="0"/>
                        <a:t>The value provided as the current password is not correct</a:t>
                      </a:r>
                    </a:p>
                  </a:txBody>
                  <a:tcPr marL="46077" marR="46077" marT="23038" marB="23038" anchor="ctr"/>
                </a:tc>
                <a:extLst>
                  <a:ext uri="{0D108BD9-81ED-4DB2-BD59-A6C34878D82A}">
                    <a16:rowId xmlns:a16="http://schemas.microsoft.com/office/drawing/2014/main" xmlns="" val="10003"/>
                  </a:ext>
                </a:extLst>
              </a:tr>
              <a:tr h="0">
                <a:tc>
                  <a:txBody>
                    <a:bodyPr/>
                    <a:lstStyle/>
                    <a:p>
                      <a:r>
                        <a:rPr lang="it-IT" sz="900"/>
                        <a:t>0xC000006C</a:t>
                      </a:r>
                    </a:p>
                  </a:txBody>
                  <a:tcPr marL="46077" marR="46077" marT="23038" marB="23038" anchor="ctr"/>
                </a:tc>
                <a:tc>
                  <a:txBody>
                    <a:bodyPr/>
                    <a:lstStyle/>
                    <a:p>
                      <a:r>
                        <a:rPr lang="it-IT" sz="900" dirty="0"/>
                        <a:t>Password policy </a:t>
                      </a:r>
                      <a:r>
                        <a:rPr lang="it-IT" sz="900" dirty="0" err="1"/>
                        <a:t>not</a:t>
                      </a:r>
                      <a:r>
                        <a:rPr lang="it-IT" sz="900" dirty="0"/>
                        <a:t> </a:t>
                      </a:r>
                      <a:r>
                        <a:rPr lang="it-IT" sz="900" dirty="0" err="1"/>
                        <a:t>met</a:t>
                      </a:r>
                      <a:endParaRPr lang="it-IT" sz="900" dirty="0"/>
                    </a:p>
                  </a:txBody>
                  <a:tcPr marL="46077" marR="46077" marT="23038" marB="23038" anchor="ctr"/>
                </a:tc>
                <a:extLst>
                  <a:ext uri="{0D108BD9-81ED-4DB2-BD59-A6C34878D82A}">
                    <a16:rowId xmlns:a16="http://schemas.microsoft.com/office/drawing/2014/main" xmlns="" val="10004"/>
                  </a:ext>
                </a:extLst>
              </a:tr>
              <a:tr h="0">
                <a:tc>
                  <a:txBody>
                    <a:bodyPr/>
                    <a:lstStyle/>
                    <a:p>
                      <a:r>
                        <a:rPr lang="it-IT" sz="900"/>
                        <a:t>0xC000006D</a:t>
                      </a:r>
                    </a:p>
                  </a:txBody>
                  <a:tcPr marL="46077" marR="46077" marT="23038" marB="23038" anchor="ctr"/>
                </a:tc>
                <a:tc>
                  <a:txBody>
                    <a:bodyPr/>
                    <a:lstStyle/>
                    <a:p>
                      <a:r>
                        <a:rPr lang="en-US" sz="900" dirty="0"/>
                        <a:t>The attempted logon is invalid due to a bad user name</a:t>
                      </a:r>
                    </a:p>
                  </a:txBody>
                  <a:tcPr marL="46077" marR="46077" marT="23038" marB="23038" anchor="ctr"/>
                </a:tc>
                <a:extLst>
                  <a:ext uri="{0D108BD9-81ED-4DB2-BD59-A6C34878D82A}">
                    <a16:rowId xmlns:a16="http://schemas.microsoft.com/office/drawing/2014/main" xmlns="" val="10005"/>
                  </a:ext>
                </a:extLst>
              </a:tr>
              <a:tr h="0">
                <a:tc>
                  <a:txBody>
                    <a:bodyPr/>
                    <a:lstStyle/>
                    <a:p>
                      <a:r>
                        <a:rPr lang="it-IT" sz="900" dirty="0"/>
                        <a:t>0xC000006E</a:t>
                      </a:r>
                    </a:p>
                  </a:txBody>
                  <a:tcPr marL="46077" marR="46077" marT="23038" marB="23038" anchor="ctr"/>
                </a:tc>
                <a:tc>
                  <a:txBody>
                    <a:bodyPr/>
                    <a:lstStyle/>
                    <a:p>
                      <a:r>
                        <a:rPr lang="en-US" sz="900" dirty="0"/>
                        <a:t>User account restriction has prevented successful login</a:t>
                      </a:r>
                    </a:p>
                  </a:txBody>
                  <a:tcPr marL="46077" marR="46077" marT="23038" marB="23038" anchor="ctr"/>
                </a:tc>
                <a:extLst>
                  <a:ext uri="{0D108BD9-81ED-4DB2-BD59-A6C34878D82A}">
                    <a16:rowId xmlns:a16="http://schemas.microsoft.com/office/drawing/2014/main" xmlns="" val="10006"/>
                  </a:ext>
                </a:extLst>
              </a:tr>
              <a:tr h="0">
                <a:tc>
                  <a:txBody>
                    <a:bodyPr/>
                    <a:lstStyle/>
                    <a:p>
                      <a:r>
                        <a:rPr lang="it-IT" sz="900" dirty="0"/>
                        <a:t>0xC000006F</a:t>
                      </a:r>
                    </a:p>
                  </a:txBody>
                  <a:tcPr marL="46077" marR="46077" marT="23038" marB="23038" anchor="ctr"/>
                </a:tc>
                <a:tc>
                  <a:txBody>
                    <a:bodyPr/>
                    <a:lstStyle/>
                    <a:p>
                      <a:r>
                        <a:rPr lang="en-US" sz="900" dirty="0"/>
                        <a:t>The user account has time restrictions and may not be logged onto at this time</a:t>
                      </a:r>
                    </a:p>
                  </a:txBody>
                  <a:tcPr marL="46077" marR="46077" marT="23038" marB="23038" anchor="ctr"/>
                </a:tc>
                <a:extLst>
                  <a:ext uri="{0D108BD9-81ED-4DB2-BD59-A6C34878D82A}">
                    <a16:rowId xmlns:a16="http://schemas.microsoft.com/office/drawing/2014/main" xmlns="" val="10007"/>
                  </a:ext>
                </a:extLst>
              </a:tr>
              <a:tr h="0">
                <a:tc>
                  <a:txBody>
                    <a:bodyPr/>
                    <a:lstStyle/>
                    <a:p>
                      <a:r>
                        <a:rPr lang="it-IT" sz="900" dirty="0"/>
                        <a:t>0xC0000070</a:t>
                      </a:r>
                    </a:p>
                  </a:txBody>
                  <a:tcPr marL="46077" marR="46077" marT="23038" marB="23038" anchor="ctr"/>
                </a:tc>
                <a:tc>
                  <a:txBody>
                    <a:bodyPr/>
                    <a:lstStyle/>
                    <a:p>
                      <a:r>
                        <a:rPr lang="en-US" sz="900" dirty="0"/>
                        <a:t>The user is restricted and may not log on from the source workstation</a:t>
                      </a:r>
                    </a:p>
                  </a:txBody>
                  <a:tcPr marL="46077" marR="46077" marT="23038" marB="23038" anchor="ctr"/>
                </a:tc>
                <a:extLst>
                  <a:ext uri="{0D108BD9-81ED-4DB2-BD59-A6C34878D82A}">
                    <a16:rowId xmlns:a16="http://schemas.microsoft.com/office/drawing/2014/main" xmlns="" val="10008"/>
                  </a:ext>
                </a:extLst>
              </a:tr>
              <a:tr h="0">
                <a:tc>
                  <a:txBody>
                    <a:bodyPr/>
                    <a:lstStyle/>
                    <a:p>
                      <a:r>
                        <a:rPr lang="it-IT" sz="900"/>
                        <a:t>0xC0000071</a:t>
                      </a:r>
                    </a:p>
                  </a:txBody>
                  <a:tcPr marL="46077" marR="46077" marT="23038" marB="23038" anchor="ctr"/>
                </a:tc>
                <a:tc>
                  <a:txBody>
                    <a:bodyPr/>
                    <a:lstStyle/>
                    <a:p>
                      <a:r>
                        <a:rPr lang="en-US" sz="900" dirty="0"/>
                        <a:t>The user account's password has expired</a:t>
                      </a:r>
                    </a:p>
                  </a:txBody>
                  <a:tcPr marL="46077" marR="46077" marT="23038" marB="23038" anchor="ctr"/>
                </a:tc>
                <a:extLst>
                  <a:ext uri="{0D108BD9-81ED-4DB2-BD59-A6C34878D82A}">
                    <a16:rowId xmlns:a16="http://schemas.microsoft.com/office/drawing/2014/main" xmlns="" val="10009"/>
                  </a:ext>
                </a:extLst>
              </a:tr>
              <a:tr h="0">
                <a:tc>
                  <a:txBody>
                    <a:bodyPr/>
                    <a:lstStyle/>
                    <a:p>
                      <a:r>
                        <a:rPr lang="it-IT" sz="900"/>
                        <a:t>0xC0000072</a:t>
                      </a:r>
                    </a:p>
                  </a:txBody>
                  <a:tcPr marL="46077" marR="46077" marT="23038" marB="23038" anchor="ctr"/>
                </a:tc>
                <a:tc>
                  <a:txBody>
                    <a:bodyPr/>
                    <a:lstStyle/>
                    <a:p>
                      <a:r>
                        <a:rPr lang="en-US" sz="900" dirty="0"/>
                        <a:t>The user account is currently disabled</a:t>
                      </a:r>
                    </a:p>
                  </a:txBody>
                  <a:tcPr marL="46077" marR="46077" marT="23038" marB="23038" anchor="ctr"/>
                </a:tc>
                <a:extLst>
                  <a:ext uri="{0D108BD9-81ED-4DB2-BD59-A6C34878D82A}">
                    <a16:rowId xmlns:a16="http://schemas.microsoft.com/office/drawing/2014/main" xmlns="" val="10010"/>
                  </a:ext>
                </a:extLst>
              </a:tr>
              <a:tr h="0">
                <a:tc>
                  <a:txBody>
                    <a:bodyPr/>
                    <a:lstStyle/>
                    <a:p>
                      <a:r>
                        <a:rPr lang="it-IT" sz="900"/>
                        <a:t>0xC000009A</a:t>
                      </a:r>
                    </a:p>
                  </a:txBody>
                  <a:tcPr marL="46077" marR="46077" marT="23038" marB="23038" anchor="ctr"/>
                </a:tc>
                <a:tc>
                  <a:txBody>
                    <a:bodyPr/>
                    <a:lstStyle/>
                    <a:p>
                      <a:r>
                        <a:rPr lang="it-IT" sz="900" dirty="0" err="1"/>
                        <a:t>Insufficient</a:t>
                      </a:r>
                      <a:r>
                        <a:rPr lang="it-IT" sz="900" dirty="0"/>
                        <a:t> </a:t>
                      </a:r>
                      <a:r>
                        <a:rPr lang="it-IT" sz="900" dirty="0" err="1"/>
                        <a:t>system</a:t>
                      </a:r>
                      <a:r>
                        <a:rPr lang="it-IT" sz="900" dirty="0"/>
                        <a:t> </a:t>
                      </a:r>
                      <a:r>
                        <a:rPr lang="it-IT" sz="900" dirty="0" err="1"/>
                        <a:t>resources</a:t>
                      </a:r>
                      <a:endParaRPr lang="it-IT" sz="900" dirty="0"/>
                    </a:p>
                  </a:txBody>
                  <a:tcPr marL="46077" marR="46077" marT="23038" marB="23038" anchor="ctr"/>
                </a:tc>
                <a:extLst>
                  <a:ext uri="{0D108BD9-81ED-4DB2-BD59-A6C34878D82A}">
                    <a16:rowId xmlns:a16="http://schemas.microsoft.com/office/drawing/2014/main" xmlns="" val="10011"/>
                  </a:ext>
                </a:extLst>
              </a:tr>
              <a:tr h="0">
                <a:tc>
                  <a:txBody>
                    <a:bodyPr/>
                    <a:lstStyle/>
                    <a:p>
                      <a:r>
                        <a:rPr lang="it-IT" sz="900"/>
                        <a:t>0xC0000193</a:t>
                      </a:r>
                    </a:p>
                  </a:txBody>
                  <a:tcPr marL="46077" marR="46077" marT="23038" marB="23038" anchor="ctr"/>
                </a:tc>
                <a:tc>
                  <a:txBody>
                    <a:bodyPr/>
                    <a:lstStyle/>
                    <a:p>
                      <a:r>
                        <a:rPr lang="en-US" sz="900" dirty="0"/>
                        <a:t>The user's account has expired</a:t>
                      </a:r>
                    </a:p>
                  </a:txBody>
                  <a:tcPr marL="46077" marR="46077" marT="23038" marB="23038" anchor="ctr"/>
                </a:tc>
                <a:extLst>
                  <a:ext uri="{0D108BD9-81ED-4DB2-BD59-A6C34878D82A}">
                    <a16:rowId xmlns:a16="http://schemas.microsoft.com/office/drawing/2014/main" xmlns="" val="10012"/>
                  </a:ext>
                </a:extLst>
              </a:tr>
              <a:tr h="0">
                <a:tc>
                  <a:txBody>
                    <a:bodyPr/>
                    <a:lstStyle/>
                    <a:p>
                      <a:r>
                        <a:rPr lang="it-IT" sz="900"/>
                        <a:t>0xC0000224</a:t>
                      </a:r>
                    </a:p>
                  </a:txBody>
                  <a:tcPr marL="46077" marR="46077" marT="23038" marB="23038" anchor="ctr"/>
                </a:tc>
                <a:tc>
                  <a:txBody>
                    <a:bodyPr/>
                    <a:lstStyle/>
                    <a:p>
                      <a:r>
                        <a:rPr lang="en-US" sz="900" dirty="0"/>
                        <a:t>User must change his password before he logs on the first time</a:t>
                      </a:r>
                    </a:p>
                  </a:txBody>
                  <a:tcPr marL="46077" marR="46077" marT="23038" marB="23038" anchor="ctr"/>
                </a:tc>
                <a:extLst>
                  <a:ext uri="{0D108BD9-81ED-4DB2-BD59-A6C34878D82A}">
                    <a16:rowId xmlns:a16="http://schemas.microsoft.com/office/drawing/2014/main" xmlns="" val="10013"/>
                  </a:ext>
                </a:extLst>
              </a:tr>
              <a:tr h="0">
                <a:tc>
                  <a:txBody>
                    <a:bodyPr/>
                    <a:lstStyle/>
                    <a:p>
                      <a:r>
                        <a:rPr lang="it-IT" sz="900"/>
                        <a:t>0xC0000234</a:t>
                      </a:r>
                    </a:p>
                  </a:txBody>
                  <a:tcPr marL="46077" marR="46077" marT="23038" marB="23038" anchor="ctr"/>
                </a:tc>
                <a:tc>
                  <a:txBody>
                    <a:bodyPr/>
                    <a:lstStyle/>
                    <a:p>
                      <a:r>
                        <a:rPr lang="en-US" sz="900" dirty="0"/>
                        <a:t>The user account has been automatically locked</a:t>
                      </a:r>
                    </a:p>
                  </a:txBody>
                  <a:tcPr marL="46077" marR="46077" marT="23038" marB="23038" anchor="ctr"/>
                </a:tc>
                <a:extLst>
                  <a:ext uri="{0D108BD9-81ED-4DB2-BD59-A6C34878D82A}">
                    <a16:rowId xmlns:a16="http://schemas.microsoft.com/office/drawing/2014/main" xmlns="" val="10014"/>
                  </a:ext>
                </a:extLst>
              </a:tr>
            </a:tbl>
          </a:graphicData>
        </a:graphic>
      </p:graphicFrame>
      <p:sp>
        <p:nvSpPr>
          <p:cNvPr id="5" name="Figura a mano libera 4"/>
          <p:cNvSpPr>
            <a:spLocks/>
          </p:cNvSpPr>
          <p:nvPr/>
        </p:nvSpPr>
        <p:spPr>
          <a:xfrm>
            <a:off x="49437" y="969993"/>
            <a:ext cx="4660440" cy="119986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rgbClr val="00206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b" anchorCtr="0">
            <a:noAutofit/>
          </a:bodyPr>
          <a:lstStyle/>
          <a:p>
            <a:r>
              <a:rPr lang="it-IT" sz="1400" dirty="0" smtClean="0">
                <a:solidFill>
                  <a:srgbClr val="92D050"/>
                </a:solidFill>
              </a:rPr>
              <a:t># Ricerca eventi </a:t>
            </a:r>
            <a:r>
              <a:rPr lang="it-IT" sz="1400" dirty="0" err="1" smtClean="0">
                <a:solidFill>
                  <a:srgbClr val="92D050"/>
                </a:solidFill>
              </a:rPr>
              <a:t>logon</a:t>
            </a:r>
            <a:r>
              <a:rPr lang="it-IT" sz="1400" dirty="0" smtClean="0">
                <a:solidFill>
                  <a:srgbClr val="92D050"/>
                </a:solidFill>
              </a:rPr>
              <a:t> falliti (ID 4625)</a:t>
            </a:r>
          </a:p>
          <a:p>
            <a:r>
              <a:rPr lang="en-US" sz="1400" dirty="0" smtClean="0">
                <a:solidFill>
                  <a:schemeClr val="bg1"/>
                </a:solidFill>
              </a:rPr>
              <a:t>Get-</a:t>
            </a:r>
            <a:r>
              <a:rPr lang="en-US" sz="1400" dirty="0" err="1" smtClean="0">
                <a:solidFill>
                  <a:schemeClr val="bg1"/>
                </a:solidFill>
              </a:rPr>
              <a:t>EventLog</a:t>
            </a:r>
            <a:r>
              <a:rPr lang="en-US" sz="1400" dirty="0" smtClean="0">
                <a:solidFill>
                  <a:schemeClr val="bg1"/>
                </a:solidFill>
              </a:rPr>
              <a:t> "Security" | Where-Object {$_.</a:t>
            </a:r>
            <a:r>
              <a:rPr lang="en-US" sz="1400" dirty="0" err="1" smtClean="0">
                <a:solidFill>
                  <a:schemeClr val="bg1"/>
                </a:solidFill>
              </a:rPr>
              <a:t>EventID</a:t>
            </a:r>
            <a:r>
              <a:rPr lang="en-US" sz="1400" dirty="0" smtClean="0">
                <a:solidFill>
                  <a:schemeClr val="bg1"/>
                </a:solidFill>
              </a:rPr>
              <a:t> -</a:t>
            </a:r>
            <a:r>
              <a:rPr lang="en-US" sz="1400" dirty="0" err="1" smtClean="0">
                <a:solidFill>
                  <a:schemeClr val="bg1"/>
                </a:solidFill>
              </a:rPr>
              <a:t>eq</a:t>
            </a:r>
            <a:r>
              <a:rPr lang="en-US" sz="1400" dirty="0" smtClean="0">
                <a:solidFill>
                  <a:schemeClr val="bg1"/>
                </a:solidFill>
              </a:rPr>
              <a:t> 4625}</a:t>
            </a:r>
          </a:p>
          <a:p>
            <a:r>
              <a:rPr lang="en-US" sz="1400" dirty="0" smtClean="0">
                <a:solidFill>
                  <a:schemeClr val="bg1"/>
                </a:solidFill>
              </a:rPr>
              <a:t> </a:t>
            </a:r>
            <a:r>
              <a:rPr lang="en-US" sz="1400" dirty="0" smtClean="0">
                <a:solidFill>
                  <a:srgbClr val="92D050"/>
                </a:solidFill>
              </a:rPr>
              <a:t># </a:t>
            </a:r>
            <a:r>
              <a:rPr lang="en-US" sz="1400" dirty="0" err="1" smtClean="0">
                <a:solidFill>
                  <a:srgbClr val="92D050"/>
                </a:solidFill>
              </a:rPr>
              <a:t>Ricerca</a:t>
            </a:r>
            <a:r>
              <a:rPr lang="en-US" sz="1400" dirty="0" smtClean="0">
                <a:solidFill>
                  <a:srgbClr val="92D050"/>
                </a:solidFill>
              </a:rPr>
              <a:t> </a:t>
            </a:r>
            <a:r>
              <a:rPr lang="en-US" sz="1400" dirty="0" err="1" smtClean="0">
                <a:solidFill>
                  <a:srgbClr val="92D050"/>
                </a:solidFill>
              </a:rPr>
              <a:t>eventi</a:t>
            </a:r>
            <a:r>
              <a:rPr lang="en-US" sz="1400" dirty="0" smtClean="0">
                <a:solidFill>
                  <a:srgbClr val="92D050"/>
                </a:solidFill>
              </a:rPr>
              <a:t> logon </a:t>
            </a:r>
            <a:r>
              <a:rPr lang="en-US" sz="1400" dirty="0" err="1" smtClean="0">
                <a:solidFill>
                  <a:srgbClr val="92D050"/>
                </a:solidFill>
              </a:rPr>
              <a:t>riusciti</a:t>
            </a:r>
            <a:r>
              <a:rPr lang="en-US" sz="1400" dirty="0" smtClean="0">
                <a:solidFill>
                  <a:srgbClr val="92D050"/>
                </a:solidFill>
              </a:rPr>
              <a:t> (ID 4624)</a:t>
            </a:r>
          </a:p>
          <a:p>
            <a:r>
              <a:rPr lang="en-US" sz="1400" dirty="0">
                <a:solidFill>
                  <a:schemeClr val="bg1"/>
                </a:solidFill>
              </a:rPr>
              <a:t>Get-</a:t>
            </a:r>
            <a:r>
              <a:rPr lang="en-US" sz="1400" dirty="0" err="1">
                <a:solidFill>
                  <a:schemeClr val="bg1"/>
                </a:solidFill>
              </a:rPr>
              <a:t>EventLog</a:t>
            </a:r>
            <a:r>
              <a:rPr lang="en-US" sz="1400" dirty="0">
                <a:solidFill>
                  <a:schemeClr val="bg1"/>
                </a:solidFill>
              </a:rPr>
              <a:t> "Security" | Where-Object {$_.</a:t>
            </a:r>
            <a:r>
              <a:rPr lang="en-US" sz="1400" dirty="0" err="1">
                <a:solidFill>
                  <a:schemeClr val="bg1"/>
                </a:solidFill>
              </a:rPr>
              <a:t>EventID</a:t>
            </a:r>
            <a:r>
              <a:rPr lang="en-US" sz="1400" dirty="0">
                <a:solidFill>
                  <a:schemeClr val="bg1"/>
                </a:solidFill>
              </a:rPr>
              <a:t> -</a:t>
            </a:r>
            <a:r>
              <a:rPr lang="en-US" sz="1400" dirty="0" err="1">
                <a:solidFill>
                  <a:schemeClr val="bg1"/>
                </a:solidFill>
              </a:rPr>
              <a:t>eq</a:t>
            </a:r>
            <a:r>
              <a:rPr lang="en-US" sz="1400" dirty="0">
                <a:solidFill>
                  <a:schemeClr val="bg1"/>
                </a:solidFill>
              </a:rPr>
              <a:t> </a:t>
            </a:r>
            <a:r>
              <a:rPr lang="en-US" sz="1400" dirty="0" smtClean="0">
                <a:solidFill>
                  <a:schemeClr val="bg1"/>
                </a:solidFill>
              </a:rPr>
              <a:t>4624</a:t>
            </a:r>
            <a:endParaRPr lang="it-IT" sz="1400" dirty="0" smtClean="0">
              <a:solidFill>
                <a:srgbClr val="92D050"/>
              </a:solidFill>
            </a:endParaRPr>
          </a:p>
        </p:txBody>
      </p:sp>
      <p:pic>
        <p:nvPicPr>
          <p:cNvPr id="6" name="Picture 2" descr="http://www.automashell.com/wp-content/uploads/2012/1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099" y="999979"/>
            <a:ext cx="402757" cy="360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o 2"/>
          <p:cNvGrpSpPr>
            <a:grpSpLocks noChangeAspect="1"/>
          </p:cNvGrpSpPr>
          <p:nvPr/>
        </p:nvGrpSpPr>
        <p:grpSpPr>
          <a:xfrm>
            <a:off x="161905" y="2330842"/>
            <a:ext cx="1422360" cy="1368000"/>
            <a:chOff x="137246" y="2422318"/>
            <a:chExt cx="1628726" cy="1566482"/>
          </a:xfrm>
        </p:grpSpPr>
        <p:pic>
          <p:nvPicPr>
            <p:cNvPr id="19" name="Immagine 1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64440" y="3029246"/>
              <a:ext cx="360000" cy="360000"/>
            </a:xfrm>
            <a:prstGeom prst="rect">
              <a:avLst/>
            </a:prstGeom>
          </p:spPr>
        </p:pic>
        <p:grpSp>
          <p:nvGrpSpPr>
            <p:cNvPr id="23" name="Gruppo 22"/>
            <p:cNvGrpSpPr/>
            <p:nvPr/>
          </p:nvGrpSpPr>
          <p:grpSpPr>
            <a:xfrm>
              <a:off x="705515" y="2422318"/>
              <a:ext cx="511204" cy="540000"/>
              <a:chOff x="1177558" y="3266422"/>
              <a:chExt cx="511204" cy="540000"/>
            </a:xfrm>
          </p:grpSpPr>
          <p:pic>
            <p:nvPicPr>
              <p:cNvPr id="12"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177558" y="3266422"/>
                <a:ext cx="2712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Immagine 21"/>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436762" y="3554407"/>
                <a:ext cx="252000" cy="252000"/>
              </a:xfrm>
              <a:prstGeom prst="rect">
                <a:avLst/>
              </a:prstGeom>
            </p:spPr>
          </p:pic>
        </p:grpSp>
        <p:grpSp>
          <p:nvGrpSpPr>
            <p:cNvPr id="24" name="Gruppo 23"/>
            <p:cNvGrpSpPr/>
            <p:nvPr/>
          </p:nvGrpSpPr>
          <p:grpSpPr>
            <a:xfrm>
              <a:off x="137246" y="2422318"/>
              <a:ext cx="511204" cy="540000"/>
              <a:chOff x="1177558" y="3266422"/>
              <a:chExt cx="511204" cy="540000"/>
            </a:xfrm>
          </p:grpSpPr>
          <p:pic>
            <p:nvPicPr>
              <p:cNvPr id="25"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177558" y="3266422"/>
                <a:ext cx="2712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Immagine 25"/>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436762" y="3554407"/>
                <a:ext cx="252000" cy="252000"/>
              </a:xfrm>
              <a:prstGeom prst="rect">
                <a:avLst/>
              </a:prstGeom>
            </p:spPr>
          </p:pic>
        </p:grpSp>
        <p:grpSp>
          <p:nvGrpSpPr>
            <p:cNvPr id="27" name="Gruppo 26"/>
            <p:cNvGrpSpPr/>
            <p:nvPr/>
          </p:nvGrpSpPr>
          <p:grpSpPr>
            <a:xfrm>
              <a:off x="1254768" y="2422318"/>
              <a:ext cx="511204" cy="540000"/>
              <a:chOff x="1177558" y="3266422"/>
              <a:chExt cx="511204" cy="540000"/>
            </a:xfrm>
          </p:grpSpPr>
          <p:pic>
            <p:nvPicPr>
              <p:cNvPr id="28"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177558" y="3266422"/>
                <a:ext cx="2712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Immagine 28"/>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436762" y="3554407"/>
                <a:ext cx="252000" cy="252000"/>
              </a:xfrm>
              <a:prstGeom prst="rect">
                <a:avLst/>
              </a:prstGeom>
            </p:spPr>
          </p:pic>
        </p:grpSp>
        <p:grpSp>
          <p:nvGrpSpPr>
            <p:cNvPr id="35" name="Gruppo 34"/>
            <p:cNvGrpSpPr/>
            <p:nvPr/>
          </p:nvGrpSpPr>
          <p:grpSpPr>
            <a:xfrm>
              <a:off x="161121" y="3448800"/>
              <a:ext cx="818725" cy="540000"/>
              <a:chOff x="109662" y="4433758"/>
              <a:chExt cx="818725" cy="540000"/>
            </a:xfrm>
          </p:grpSpPr>
          <p:pic>
            <p:nvPicPr>
              <p:cNvPr id="17"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657151" y="4433758"/>
                <a:ext cx="2712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uppo 33"/>
              <p:cNvGrpSpPr/>
              <p:nvPr/>
            </p:nvGrpSpPr>
            <p:grpSpPr>
              <a:xfrm>
                <a:off x="109662" y="4456825"/>
                <a:ext cx="501141" cy="507559"/>
                <a:chOff x="145758" y="4456825"/>
                <a:chExt cx="501141" cy="507559"/>
              </a:xfrm>
            </p:grpSpPr>
            <p:pic>
              <p:nvPicPr>
                <p:cNvPr id="30" name="Immagine 29"/>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45758" y="4456825"/>
                  <a:ext cx="252000" cy="252000"/>
                </a:xfrm>
                <a:prstGeom prst="rect">
                  <a:avLst/>
                </a:prstGeom>
              </p:spPr>
            </p:pic>
            <p:pic>
              <p:nvPicPr>
                <p:cNvPr id="31" name="Immagine 30"/>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45758" y="4712384"/>
                  <a:ext cx="252000" cy="252000"/>
                </a:xfrm>
                <a:prstGeom prst="rect">
                  <a:avLst/>
                </a:prstGeom>
              </p:spPr>
            </p:pic>
            <p:pic>
              <p:nvPicPr>
                <p:cNvPr id="32" name="Immagine 31"/>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94899" y="4456825"/>
                  <a:ext cx="252000" cy="252000"/>
                </a:xfrm>
                <a:prstGeom prst="rect">
                  <a:avLst/>
                </a:prstGeom>
              </p:spPr>
            </p:pic>
            <p:pic>
              <p:nvPicPr>
                <p:cNvPr id="33" name="Immagine 32"/>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94899" y="4712384"/>
                  <a:ext cx="252000" cy="252000"/>
                </a:xfrm>
                <a:prstGeom prst="rect">
                  <a:avLst/>
                </a:prstGeom>
              </p:spPr>
            </p:pic>
          </p:grpSp>
        </p:grpSp>
      </p:grpSp>
      <p:sp>
        <p:nvSpPr>
          <p:cNvPr id="39" name="Fumetto 1 38"/>
          <p:cNvSpPr/>
          <p:nvPr/>
        </p:nvSpPr>
        <p:spPr>
          <a:xfrm>
            <a:off x="49437" y="3991656"/>
            <a:ext cx="2176405" cy="990946"/>
          </a:xfrm>
          <a:prstGeom prst="wedgeRectCallout">
            <a:avLst>
              <a:gd name="adj1" fmla="val -34416"/>
              <a:gd name="adj2" fmla="val -74283"/>
            </a:avLst>
          </a:prstGeom>
          <a:solidFill>
            <a:schemeClr val="tx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endParaRPr lang="en-US" sz="1400" dirty="0">
              <a:solidFill>
                <a:schemeClr val="bg1"/>
              </a:solidFill>
            </a:endParaRPr>
          </a:p>
        </p:txBody>
      </p:sp>
      <p:sp>
        <p:nvSpPr>
          <p:cNvPr id="40" name="Rettangolo 39"/>
          <p:cNvSpPr/>
          <p:nvPr/>
        </p:nvSpPr>
        <p:spPr>
          <a:xfrm>
            <a:off x="-34787" y="4937284"/>
            <a:ext cx="9040595" cy="261610"/>
          </a:xfrm>
          <a:prstGeom prst="rect">
            <a:avLst/>
          </a:prstGeom>
        </p:spPr>
        <p:txBody>
          <a:bodyPr wrap="square">
            <a:spAutoFit/>
          </a:bodyPr>
          <a:lstStyle/>
          <a:p>
            <a:r>
              <a:rPr lang="it-IT" sz="1100" dirty="0">
                <a:hlinkClick r:id="rId6"/>
              </a:rPr>
              <a:t>http://</a:t>
            </a:r>
            <a:r>
              <a:rPr lang="it-IT" sz="1100" dirty="0" smtClean="0">
                <a:hlinkClick r:id="rId6"/>
              </a:rPr>
              <a:t>blogs.technet.com/b/askds/archive/2011/08/29/the-security-log-haystack-event-forwarding-and-you.aspx</a:t>
            </a:r>
            <a:endParaRPr lang="it-IT" sz="1100" dirty="0"/>
          </a:p>
        </p:txBody>
      </p:sp>
      <p:sp>
        <p:nvSpPr>
          <p:cNvPr id="41" name="Figura a mano libera 40"/>
          <p:cNvSpPr>
            <a:spLocks/>
          </p:cNvSpPr>
          <p:nvPr/>
        </p:nvSpPr>
        <p:spPr>
          <a:xfrm>
            <a:off x="49436" y="3978313"/>
            <a:ext cx="9067579" cy="1004289"/>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tx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r>
              <a:rPr lang="it-IT" sz="1400" dirty="0">
                <a:solidFill>
                  <a:srgbClr val="92D050"/>
                </a:solidFill>
              </a:rPr>
              <a:t>Implementazione </a:t>
            </a:r>
            <a:r>
              <a:rPr lang="it-IT" sz="1400" dirty="0" smtClean="0">
                <a:solidFill>
                  <a:srgbClr val="92D050"/>
                </a:solidFill>
              </a:rPr>
              <a:t>funzionalità </a:t>
            </a:r>
            <a:r>
              <a:rPr lang="it-IT" sz="1400" dirty="0" err="1">
                <a:solidFill>
                  <a:srgbClr val="92D050"/>
                </a:solidFill>
              </a:rPr>
              <a:t>EventLog</a:t>
            </a:r>
            <a:r>
              <a:rPr lang="it-IT" sz="1400" dirty="0">
                <a:solidFill>
                  <a:srgbClr val="92D050"/>
                </a:solidFill>
              </a:rPr>
              <a:t> </a:t>
            </a:r>
            <a:r>
              <a:rPr lang="it-IT" sz="1400" dirty="0" err="1">
                <a:solidFill>
                  <a:srgbClr val="92D050"/>
                </a:solidFill>
              </a:rPr>
              <a:t>Collector</a:t>
            </a:r>
            <a:r>
              <a:rPr lang="it-IT" sz="1400" dirty="0">
                <a:solidFill>
                  <a:srgbClr val="92D050"/>
                </a:solidFill>
              </a:rPr>
              <a:t> su un </a:t>
            </a:r>
            <a:r>
              <a:rPr lang="it-IT" sz="1400" dirty="0" smtClean="0">
                <a:solidFill>
                  <a:srgbClr val="92D050"/>
                </a:solidFill>
              </a:rPr>
              <a:t>server</a:t>
            </a:r>
          </a:p>
          <a:p>
            <a:r>
              <a:rPr lang="it-IT" sz="1400" dirty="0" smtClean="0">
                <a:solidFill>
                  <a:srgbClr val="92D050"/>
                </a:solidFill>
              </a:rPr>
              <a:t>Per </a:t>
            </a:r>
            <a:r>
              <a:rPr lang="it-IT" sz="1400" dirty="0">
                <a:solidFill>
                  <a:srgbClr val="92D050"/>
                </a:solidFill>
              </a:rPr>
              <a:t>eseguire il </a:t>
            </a:r>
            <a:r>
              <a:rPr lang="it-IT" sz="1400" dirty="0" err="1">
                <a:solidFill>
                  <a:srgbClr val="92D050"/>
                </a:solidFill>
              </a:rPr>
              <a:t>collect</a:t>
            </a:r>
            <a:r>
              <a:rPr lang="it-IT" sz="1400" dirty="0">
                <a:solidFill>
                  <a:srgbClr val="92D050"/>
                </a:solidFill>
              </a:rPr>
              <a:t> degli eventi di  un DC occorre permettere a «Network Service» di accedere al log Security</a:t>
            </a:r>
          </a:p>
          <a:p>
            <a:r>
              <a:rPr lang="it-IT" sz="1400" dirty="0" err="1">
                <a:solidFill>
                  <a:schemeClr val="bg1"/>
                </a:solidFill>
              </a:rPr>
              <a:t>wevtutil</a:t>
            </a:r>
            <a:r>
              <a:rPr lang="it-IT" sz="1400" dirty="0">
                <a:solidFill>
                  <a:schemeClr val="bg1"/>
                </a:solidFill>
              </a:rPr>
              <a:t> </a:t>
            </a:r>
            <a:r>
              <a:rPr lang="it-IT" sz="1400" dirty="0" err="1">
                <a:solidFill>
                  <a:schemeClr val="bg1"/>
                </a:solidFill>
              </a:rPr>
              <a:t>get</a:t>
            </a:r>
            <a:r>
              <a:rPr lang="it-IT" sz="1400" dirty="0">
                <a:solidFill>
                  <a:schemeClr val="bg1"/>
                </a:solidFill>
              </a:rPr>
              <a:t>-log security</a:t>
            </a:r>
          </a:p>
          <a:p>
            <a:r>
              <a:rPr lang="en-US" sz="1400" dirty="0" err="1">
                <a:solidFill>
                  <a:schemeClr val="bg1"/>
                </a:solidFill>
              </a:rPr>
              <a:t>wevtutil</a:t>
            </a:r>
            <a:r>
              <a:rPr lang="en-US" sz="1400" dirty="0">
                <a:solidFill>
                  <a:schemeClr val="bg1"/>
                </a:solidFill>
              </a:rPr>
              <a:t> set-log security /</a:t>
            </a:r>
            <a:r>
              <a:rPr lang="en-US" sz="1400" dirty="0" err="1">
                <a:solidFill>
                  <a:schemeClr val="bg1"/>
                </a:solidFill>
              </a:rPr>
              <a:t>ca:’O:BAG:SYD</a:t>
            </a:r>
            <a:r>
              <a:rPr lang="en-US" sz="1400" dirty="0">
                <a:solidFill>
                  <a:schemeClr val="bg1"/>
                </a:solidFill>
              </a:rPr>
              <a:t>:(A;;0xf0005;;;SY)(A;;0x5;;;BA)(A;;0x1;;;S-1-5-32-573)(A;;0x1;;;S-1-5-20)’</a:t>
            </a:r>
          </a:p>
        </p:txBody>
      </p:sp>
      <p:grpSp>
        <p:nvGrpSpPr>
          <p:cNvPr id="9" name="Gruppo 8"/>
          <p:cNvGrpSpPr/>
          <p:nvPr/>
        </p:nvGrpSpPr>
        <p:grpSpPr>
          <a:xfrm>
            <a:off x="1698161" y="2236471"/>
            <a:ext cx="3011715" cy="1682161"/>
            <a:chOff x="1698161" y="2236471"/>
            <a:chExt cx="3011715" cy="1682161"/>
          </a:xfrm>
        </p:grpSpPr>
        <p:sp>
          <p:nvSpPr>
            <p:cNvPr id="38" name="Figura a mano libera 37"/>
            <p:cNvSpPr>
              <a:spLocks/>
            </p:cNvSpPr>
            <p:nvPr/>
          </p:nvSpPr>
          <p:spPr>
            <a:xfrm>
              <a:off x="1698161" y="2236471"/>
              <a:ext cx="3011715" cy="1682161"/>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endParaRPr lang="it-IT" sz="1400" dirty="0" smtClean="0">
                <a:solidFill>
                  <a:srgbClr val="92D050"/>
                </a:solidFill>
              </a:endParaRPr>
            </a:p>
          </p:txBody>
        </p:sp>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6201" y="2423670"/>
              <a:ext cx="2324700" cy="1476000"/>
            </a:xfrm>
            <a:prstGeom prst="rect">
              <a:avLst/>
            </a:prstGeom>
          </p:spPr>
        </p:pic>
        <p:sp>
          <p:nvSpPr>
            <p:cNvPr id="8" name="Rettangolo 7"/>
            <p:cNvSpPr/>
            <p:nvPr/>
          </p:nvSpPr>
          <p:spPr>
            <a:xfrm>
              <a:off x="1911828" y="2251724"/>
              <a:ext cx="2584381" cy="161583"/>
            </a:xfrm>
            <a:prstGeom prst="rect">
              <a:avLst/>
            </a:prstGeom>
          </p:spPr>
          <p:txBody>
            <a:bodyPr wrap="square" lIns="0" tIns="0" rIns="0" bIns="0">
              <a:spAutoFit/>
            </a:bodyPr>
            <a:lstStyle/>
            <a:p>
              <a:r>
                <a:rPr lang="it-IT" sz="1050" b="1" dirty="0" smtClean="0">
                  <a:solidFill>
                    <a:schemeClr val="accent1"/>
                  </a:solidFill>
                </a:rPr>
                <a:t>Microsoft </a:t>
              </a:r>
              <a:r>
                <a:rPr lang="it-IT" sz="1050" b="1" dirty="0" err="1" smtClean="0">
                  <a:solidFill>
                    <a:schemeClr val="accent1"/>
                  </a:solidFill>
                </a:rPr>
                <a:t>Azure</a:t>
              </a:r>
              <a:r>
                <a:rPr lang="it-IT" sz="1050" b="1" dirty="0">
                  <a:solidFill>
                    <a:schemeClr val="accent1"/>
                  </a:solidFill>
                </a:rPr>
                <a:t> </a:t>
              </a:r>
              <a:r>
                <a:rPr lang="it-IT" sz="1050" b="1" dirty="0" err="1" smtClean="0">
                  <a:solidFill>
                    <a:schemeClr val="accent1"/>
                  </a:solidFill>
                </a:rPr>
                <a:t>Operational</a:t>
              </a:r>
              <a:r>
                <a:rPr lang="it-IT" sz="1050" b="1" dirty="0" smtClean="0">
                  <a:solidFill>
                    <a:schemeClr val="accent1"/>
                  </a:solidFill>
                </a:rPr>
                <a:t> </a:t>
              </a:r>
              <a:r>
                <a:rPr lang="it-IT" sz="1050" b="1" dirty="0" err="1">
                  <a:solidFill>
                    <a:schemeClr val="accent1"/>
                  </a:solidFill>
                </a:rPr>
                <a:t>Insights</a:t>
              </a:r>
              <a:endParaRPr lang="it-IT" sz="1050" b="1" dirty="0">
                <a:solidFill>
                  <a:schemeClr val="accent1"/>
                </a:solidFill>
              </a:endParaRPr>
            </a:p>
          </p:txBody>
        </p:sp>
      </p:grpSp>
      <p:pic>
        <p:nvPicPr>
          <p:cNvPr id="42" name="Immagine 41"/>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8738960" y="3991656"/>
            <a:ext cx="360000" cy="360000"/>
          </a:xfrm>
          <a:prstGeom prst="rect">
            <a:avLst/>
          </a:prstGeom>
        </p:spPr>
      </p:pic>
      <p:sp>
        <p:nvSpPr>
          <p:cNvPr id="37" name="Rettangolo 36"/>
          <p:cNvSpPr/>
          <p:nvPr/>
        </p:nvSpPr>
        <p:spPr>
          <a:xfrm>
            <a:off x="4583225" y="4018610"/>
            <a:ext cx="3585589" cy="261610"/>
          </a:xfrm>
          <a:prstGeom prst="rect">
            <a:avLst/>
          </a:prstGeom>
        </p:spPr>
        <p:txBody>
          <a:bodyPr wrap="square">
            <a:spAutoFit/>
          </a:bodyPr>
          <a:lstStyle/>
          <a:p>
            <a:r>
              <a:rPr lang="it-IT" sz="1100" dirty="0">
                <a:hlinkClick r:id="rId9"/>
              </a:rPr>
              <a:t>https://</a:t>
            </a:r>
            <a:r>
              <a:rPr lang="it-IT" sz="1100" dirty="0" smtClean="0">
                <a:hlinkClick r:id="rId9"/>
              </a:rPr>
              <a:t>technet.microsoft.com/en-us/library/cc749183.aspx</a:t>
            </a:r>
            <a:endParaRPr lang="it-IT" sz="1100" dirty="0"/>
          </a:p>
        </p:txBody>
      </p:sp>
      <p:pic>
        <p:nvPicPr>
          <p:cNvPr id="43" name="Immagine 42"/>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988751" y="3253499"/>
            <a:ext cx="540000" cy="432000"/>
          </a:xfrm>
          <a:prstGeom prst="rect">
            <a:avLst/>
          </a:prstGeom>
        </p:spPr>
      </p:pic>
    </p:spTree>
    <p:extLst>
      <p:ext uri="{BB962C8B-B14F-4D97-AF65-F5344CB8AC3E}">
        <p14:creationId xmlns:p14="http://schemas.microsoft.com/office/powerpoint/2010/main" val="18517194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Monitoraggio </a:t>
            </a:r>
            <a:r>
              <a:rPr lang="it-IT" dirty="0" smtClean="0"/>
              <a:t>traffico di </a:t>
            </a:r>
            <a:r>
              <a:rPr lang="it-IT" dirty="0"/>
              <a:t>rete </a:t>
            </a:r>
          </a:p>
        </p:txBody>
      </p:sp>
      <p:grpSp>
        <p:nvGrpSpPr>
          <p:cNvPr id="3" name="Gruppo 2"/>
          <p:cNvGrpSpPr/>
          <p:nvPr/>
        </p:nvGrpSpPr>
        <p:grpSpPr>
          <a:xfrm>
            <a:off x="230053" y="1279011"/>
            <a:ext cx="4269758" cy="778389"/>
            <a:chOff x="230053" y="1279011"/>
            <a:chExt cx="4269758" cy="778389"/>
          </a:xfrm>
        </p:grpSpPr>
        <p:sp>
          <p:nvSpPr>
            <p:cNvPr id="4" name="Rettangolo 3"/>
            <p:cNvSpPr/>
            <p:nvPr/>
          </p:nvSpPr>
          <p:spPr>
            <a:xfrm>
              <a:off x="230053" y="1279011"/>
              <a:ext cx="4269758" cy="778389"/>
            </a:xfrm>
            <a:prstGeom prst="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0" tIns="60960" rIns="60960" bIns="60960" numCol="1" spcCol="1270" anchor="ctr" anchorCtr="0">
              <a:noAutofit/>
            </a:bodyPr>
            <a:lstStyle/>
            <a:p>
              <a:r>
                <a:rPr lang="it-IT" sz="1600" dirty="0">
                  <a:solidFill>
                    <a:schemeClr val="bg1"/>
                  </a:solidFill>
                </a:rPr>
                <a:t>Verifica del traffico in entrata/uscita dalla connessione Internet</a:t>
              </a:r>
            </a:p>
          </p:txBody>
        </p:sp>
        <p:pic>
          <p:nvPicPr>
            <p:cNvPr id="5" name="Immagine 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316581" y="1382455"/>
              <a:ext cx="714375" cy="571500"/>
            </a:xfrm>
            <a:prstGeom prst="rect">
              <a:avLst/>
            </a:prstGeom>
          </p:spPr>
        </p:pic>
      </p:grpSp>
      <p:grpSp>
        <p:nvGrpSpPr>
          <p:cNvPr id="6" name="Gruppo 5"/>
          <p:cNvGrpSpPr/>
          <p:nvPr/>
        </p:nvGrpSpPr>
        <p:grpSpPr>
          <a:xfrm>
            <a:off x="230052" y="2523834"/>
            <a:ext cx="4269759" cy="778389"/>
            <a:chOff x="230052" y="2236740"/>
            <a:chExt cx="4269759" cy="778389"/>
          </a:xfrm>
        </p:grpSpPr>
        <p:sp>
          <p:nvSpPr>
            <p:cNvPr id="7" name="Rettangolo 6"/>
            <p:cNvSpPr/>
            <p:nvPr/>
          </p:nvSpPr>
          <p:spPr>
            <a:xfrm>
              <a:off x="230052" y="2236740"/>
              <a:ext cx="4269759" cy="778389"/>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0" tIns="60960" rIns="60960" bIns="60960" numCol="1" spcCol="1270" anchor="ctr" anchorCtr="0">
              <a:noAutofit/>
            </a:bodyPr>
            <a:lstStyle/>
            <a:p>
              <a:r>
                <a:rPr lang="it-IT" sz="1600" dirty="0" smtClean="0">
                  <a:solidFill>
                    <a:schemeClr val="bg1"/>
                  </a:solidFill>
                </a:rPr>
                <a:t>Ricerca postazioni che effettuano </a:t>
              </a:r>
              <a:r>
                <a:rPr lang="it-IT" sz="1600" dirty="0">
                  <a:solidFill>
                    <a:schemeClr val="bg1"/>
                  </a:solidFill>
                </a:rPr>
                <a:t>un traffico </a:t>
              </a:r>
              <a:r>
                <a:rPr lang="it-IT" sz="1600" dirty="0" smtClean="0">
                  <a:solidFill>
                    <a:schemeClr val="bg1"/>
                  </a:solidFill>
                </a:rPr>
                <a:t>«anomalo»</a:t>
              </a:r>
              <a:endParaRPr lang="it-IT" sz="1600" dirty="0">
                <a:solidFill>
                  <a:schemeClr val="bg1"/>
                </a:solidFill>
              </a:endParaRPr>
            </a:p>
          </p:txBody>
        </p:sp>
        <p:pic>
          <p:nvPicPr>
            <p:cNvPr id="8" name="Immagine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H="1">
              <a:off x="331768" y="2283934"/>
              <a:ext cx="684000" cy="684000"/>
            </a:xfrm>
            <a:prstGeom prst="rect">
              <a:avLst/>
            </a:prstGeom>
          </p:spPr>
        </p:pic>
      </p:grpSp>
      <p:pic>
        <p:nvPicPr>
          <p:cNvPr id="11" name="Immagine 10"/>
          <p:cNvPicPr>
            <a:picLocks noChangeAspect="1"/>
          </p:cNvPicPr>
          <p:nvPr/>
        </p:nvPicPr>
        <p:blipFill>
          <a:blip r:embed="rId4"/>
          <a:stretch>
            <a:fillRect/>
          </a:stretch>
        </p:blipFill>
        <p:spPr>
          <a:xfrm>
            <a:off x="4601527" y="1279011"/>
            <a:ext cx="4460507" cy="2160000"/>
          </a:xfrm>
          <a:prstGeom prst="rect">
            <a:avLst/>
          </a:prstGeom>
          <a:ln>
            <a:solidFill>
              <a:schemeClr val="tx1"/>
            </a:solidFill>
          </a:ln>
        </p:spPr>
      </p:pic>
      <p:pic>
        <p:nvPicPr>
          <p:cNvPr id="10" name="Immagin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7719" y="2849418"/>
            <a:ext cx="3386954" cy="2196000"/>
          </a:xfrm>
          <a:prstGeom prst="rect">
            <a:avLst/>
          </a:prstGeom>
          <a:ln>
            <a:solidFill>
              <a:schemeClr val="tx1"/>
            </a:solidFill>
          </a:ln>
        </p:spPr>
      </p:pic>
      <p:sp>
        <p:nvSpPr>
          <p:cNvPr id="9" name="Fumetto 1 8"/>
          <p:cNvSpPr/>
          <p:nvPr/>
        </p:nvSpPr>
        <p:spPr>
          <a:xfrm>
            <a:off x="1167360" y="3616112"/>
            <a:ext cx="2919927" cy="914400"/>
          </a:xfrm>
          <a:prstGeom prst="wedgeRectCallout">
            <a:avLst>
              <a:gd name="adj1" fmla="val 78211"/>
              <a:gd name="adj2" fmla="val -748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a:t>Microsoft </a:t>
            </a:r>
            <a:r>
              <a:rPr lang="it-IT" sz="1400" b="1" dirty="0" err="1"/>
              <a:t>Azure</a:t>
            </a:r>
            <a:r>
              <a:rPr lang="it-IT" sz="1400" b="1" dirty="0"/>
              <a:t> </a:t>
            </a:r>
            <a:r>
              <a:rPr lang="it-IT" sz="1400" b="1" dirty="0" err="1"/>
              <a:t>Operational</a:t>
            </a:r>
            <a:r>
              <a:rPr lang="it-IT" sz="1400" b="1" dirty="0"/>
              <a:t> </a:t>
            </a:r>
            <a:r>
              <a:rPr lang="it-IT" sz="1400" b="1" dirty="0" err="1"/>
              <a:t>Insights</a:t>
            </a:r>
            <a:endParaRPr lang="it-IT" sz="1400" b="1" dirty="0"/>
          </a:p>
          <a:p>
            <a:r>
              <a:rPr lang="it-IT" sz="1400" dirty="0"/>
              <a:t>non </a:t>
            </a:r>
            <a:r>
              <a:rPr lang="it-IT" sz="1400" dirty="0" smtClean="0"/>
              <a:t>esegue il </a:t>
            </a:r>
            <a:r>
              <a:rPr lang="it-IT" sz="1400" dirty="0"/>
              <a:t>controllo del traffico in tempo reale ma può essere un aiuto per l’analisi su periodi </a:t>
            </a:r>
            <a:r>
              <a:rPr lang="it-IT" sz="1400" dirty="0" smtClean="0"/>
              <a:t>lunghi</a:t>
            </a:r>
            <a:endParaRPr lang="it-IT" sz="1400" dirty="0"/>
          </a:p>
        </p:txBody>
      </p:sp>
      <p:sp>
        <p:nvSpPr>
          <p:cNvPr id="13" name="Fumetto 1 12"/>
          <p:cNvSpPr/>
          <p:nvPr/>
        </p:nvSpPr>
        <p:spPr>
          <a:xfrm>
            <a:off x="3490623" y="4588219"/>
            <a:ext cx="1773300" cy="457199"/>
          </a:xfrm>
          <a:prstGeom prst="wedgeRectCallout">
            <a:avLst>
              <a:gd name="adj1" fmla="val 79845"/>
              <a:gd name="adj2" fmla="val -3489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hlinkClick r:id="rId6"/>
              </a:rPr>
              <a:t>http://</a:t>
            </a:r>
            <a:r>
              <a:rPr lang="it-IT" sz="1400" dirty="0" smtClean="0">
                <a:hlinkClick r:id="rId6"/>
              </a:rPr>
              <a:t>www.ntop.org</a:t>
            </a:r>
            <a:endParaRPr lang="it-IT" sz="1400" dirty="0"/>
          </a:p>
        </p:txBody>
      </p:sp>
    </p:spTree>
    <p:extLst>
      <p:ext uri="{BB962C8B-B14F-4D97-AF65-F5344CB8AC3E}">
        <p14:creationId xmlns:p14="http://schemas.microsoft.com/office/powerpoint/2010/main" val="19280021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433708" y="3156843"/>
            <a:ext cx="1544012" cy="369332"/>
          </a:xfrm>
          <a:prstGeom prst="rect">
            <a:avLst/>
          </a:prstGeom>
          <a:solidFill>
            <a:schemeClr val="tx1"/>
          </a:solidFill>
        </p:spPr>
        <p:txBody>
          <a:bodyPr wrap="none">
            <a:spAutoFit/>
          </a:bodyPr>
          <a:lstStyle/>
          <a:p>
            <a:pPr fontAlgn="base"/>
            <a:r>
              <a:rPr lang="it-IT" b="1" dirty="0" err="1" smtClean="0">
                <a:solidFill>
                  <a:srgbClr val="FFFFFF"/>
                </a:solidFill>
                <a:latin typeface="Helvetica Neue"/>
              </a:rPr>
              <a:t>Mimikatz</a:t>
            </a:r>
            <a:r>
              <a:rPr lang="it-IT" b="1" dirty="0" smtClean="0">
                <a:solidFill>
                  <a:srgbClr val="FFFFFF"/>
                </a:solidFill>
                <a:latin typeface="Helvetica Neue"/>
              </a:rPr>
              <a:t> 2.0</a:t>
            </a:r>
            <a:endParaRPr lang="it-IT" b="1" i="0" u="none" strike="noStrike" dirty="0">
              <a:solidFill>
                <a:srgbClr val="FFFFFF"/>
              </a:solidFill>
              <a:effectLst/>
              <a:latin typeface="Helvetica Neue"/>
            </a:endParaRPr>
          </a:p>
        </p:txBody>
      </p:sp>
      <p:sp>
        <p:nvSpPr>
          <p:cNvPr id="2" name="Titolo 1"/>
          <p:cNvSpPr>
            <a:spLocks noGrp="1"/>
          </p:cNvSpPr>
          <p:nvPr>
            <p:ph type="title"/>
          </p:nvPr>
        </p:nvSpPr>
        <p:spPr/>
        <p:txBody>
          <a:bodyPr/>
          <a:lstStyle/>
          <a:p>
            <a:r>
              <a:rPr lang="en-US" dirty="0" smtClean="0"/>
              <a:t>Tool </a:t>
            </a:r>
            <a:r>
              <a:rPr lang="en-US" dirty="0"/>
              <a:t>di ethical hacking</a:t>
            </a:r>
            <a:endParaRPr lang="it-IT" dirty="0"/>
          </a:p>
        </p:txBody>
      </p:sp>
      <p:sp>
        <p:nvSpPr>
          <p:cNvPr id="6" name="Rettangolo 5"/>
          <p:cNvSpPr/>
          <p:nvPr/>
        </p:nvSpPr>
        <p:spPr>
          <a:xfrm>
            <a:off x="230053" y="1279010"/>
            <a:ext cx="4269758" cy="1782241"/>
          </a:xfrm>
          <a:prstGeom prst="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0" tIns="60960" rIns="60960" bIns="60960" numCol="1" spcCol="1270" anchor="t" anchorCtr="0">
            <a:noAutofit/>
          </a:bodyPr>
          <a:lstStyle/>
          <a:p>
            <a:r>
              <a:rPr lang="it-IT" sz="1600" dirty="0" smtClean="0">
                <a:solidFill>
                  <a:schemeClr val="bg1"/>
                </a:solidFill>
              </a:rPr>
              <a:t>Port scanning Open Source a riga di comando con funzionalità di identificazione OS </a:t>
            </a:r>
            <a:r>
              <a:rPr lang="it-IT" sz="1600" dirty="0" err="1" smtClean="0">
                <a:solidFill>
                  <a:schemeClr val="bg1"/>
                </a:solidFill>
              </a:rPr>
              <a:t>host</a:t>
            </a:r>
            <a:r>
              <a:rPr lang="it-IT" sz="1600" dirty="0" smtClean="0">
                <a:solidFill>
                  <a:schemeClr val="bg1"/>
                </a:solidFill>
              </a:rPr>
              <a:t> </a:t>
            </a:r>
            <a:r>
              <a:rPr lang="it-IT" sz="1600" dirty="0">
                <a:solidFill>
                  <a:schemeClr val="bg1"/>
                </a:solidFill>
              </a:rPr>
              <a:t>tramite </a:t>
            </a:r>
            <a:r>
              <a:rPr lang="it-IT" sz="1600" dirty="0" err="1" smtClean="0">
                <a:solidFill>
                  <a:schemeClr val="bg1"/>
                </a:solidFill>
              </a:rPr>
              <a:t>fingerprinting</a:t>
            </a:r>
            <a:endParaRPr lang="it-IT" sz="1600" dirty="0" smtClean="0">
              <a:solidFill>
                <a:schemeClr val="bg1"/>
              </a:solidFill>
            </a:endParaRPr>
          </a:p>
          <a:p>
            <a:r>
              <a:rPr lang="it-IT" sz="1600" dirty="0" smtClean="0">
                <a:solidFill>
                  <a:schemeClr val="bg1"/>
                </a:solidFill>
              </a:rPr>
              <a:t>Disponibile in ambiente Linux e anche in ambiente Windows corredato del </a:t>
            </a:r>
            <a:r>
              <a:rPr lang="it-IT" sz="1600" dirty="0" err="1" smtClean="0">
                <a:solidFill>
                  <a:schemeClr val="bg1"/>
                </a:solidFill>
              </a:rPr>
              <a:t>frontend</a:t>
            </a:r>
            <a:r>
              <a:rPr lang="it-IT" sz="1600" dirty="0" smtClean="0">
                <a:solidFill>
                  <a:schemeClr val="bg1"/>
                </a:solidFill>
              </a:rPr>
              <a:t> GUI </a:t>
            </a:r>
            <a:r>
              <a:rPr lang="it-IT" sz="1600" dirty="0" err="1" smtClean="0">
                <a:solidFill>
                  <a:schemeClr val="bg1"/>
                </a:solidFill>
              </a:rPr>
              <a:t>Zenmap</a:t>
            </a:r>
            <a:r>
              <a:rPr lang="it-IT" sz="1600" dirty="0" smtClean="0">
                <a:solidFill>
                  <a:schemeClr val="bg1"/>
                </a:solidFill>
              </a:rPr>
              <a:t> e altri </a:t>
            </a:r>
            <a:r>
              <a:rPr lang="it-IT" sz="1600" dirty="0" err="1" smtClean="0">
                <a:solidFill>
                  <a:schemeClr val="bg1"/>
                </a:solidFill>
              </a:rPr>
              <a:t>tool</a:t>
            </a:r>
            <a:endParaRPr lang="it-IT" sz="1600" dirty="0">
              <a:solidFill>
                <a:schemeClr val="bg1"/>
              </a:solidFill>
            </a:endParaRPr>
          </a:p>
        </p:txBody>
      </p:sp>
      <p:pic>
        <p:nvPicPr>
          <p:cNvPr id="1028" name="Picture 4" descr="https://nmap.org/images/nmap-logo-256x2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74" y="130820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230053" y="3156843"/>
            <a:ext cx="4269758" cy="1782241"/>
          </a:xfrm>
          <a:prstGeom prst="rect">
            <a:avLst/>
          </a:prstGeom>
          <a:solidFill>
            <a:schemeClr val="tx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200" tIns="60960" rIns="60960" bIns="60960" numCol="1" spcCol="1270" anchor="ctr" anchorCtr="0">
            <a:noAutofit/>
          </a:bodyPr>
          <a:lstStyle/>
          <a:p>
            <a:r>
              <a:rPr lang="it-IT" sz="1200" dirty="0" err="1">
                <a:solidFill>
                  <a:srgbClr val="92D050"/>
                </a:solidFill>
              </a:rPr>
              <a:t>Nmap</a:t>
            </a:r>
            <a:r>
              <a:rPr lang="it-IT" sz="1200" dirty="0">
                <a:solidFill>
                  <a:srgbClr val="92D050"/>
                </a:solidFill>
              </a:rPr>
              <a:t> "</a:t>
            </a:r>
            <a:r>
              <a:rPr lang="it-IT" sz="1200" dirty="0" err="1">
                <a:solidFill>
                  <a:srgbClr val="92D050"/>
                </a:solidFill>
              </a:rPr>
              <a:t>discovery</a:t>
            </a:r>
            <a:r>
              <a:rPr lang="it-IT" sz="1200" dirty="0">
                <a:solidFill>
                  <a:srgbClr val="92D050"/>
                </a:solidFill>
              </a:rPr>
              <a:t>"</a:t>
            </a:r>
          </a:p>
          <a:p>
            <a:r>
              <a:rPr lang="it-IT" sz="1200" dirty="0">
                <a:solidFill>
                  <a:schemeClr val="bg1"/>
                </a:solidFill>
              </a:rPr>
              <a:t>$ </a:t>
            </a:r>
            <a:r>
              <a:rPr lang="it-IT" sz="1200" dirty="0" err="1">
                <a:solidFill>
                  <a:schemeClr val="bg1"/>
                </a:solidFill>
              </a:rPr>
              <a:t>nmap</a:t>
            </a:r>
            <a:r>
              <a:rPr lang="it-IT" sz="1200" dirty="0">
                <a:solidFill>
                  <a:schemeClr val="bg1"/>
                </a:solidFill>
              </a:rPr>
              <a:t> -</a:t>
            </a:r>
            <a:r>
              <a:rPr lang="it-IT" sz="1200" dirty="0" err="1">
                <a:solidFill>
                  <a:schemeClr val="bg1"/>
                </a:solidFill>
              </a:rPr>
              <a:t>sS</a:t>
            </a:r>
            <a:r>
              <a:rPr lang="it-IT" sz="1200" dirty="0">
                <a:solidFill>
                  <a:schemeClr val="bg1"/>
                </a:solidFill>
              </a:rPr>
              <a:t> -</a:t>
            </a:r>
            <a:r>
              <a:rPr lang="it-IT" sz="1200" dirty="0" err="1">
                <a:solidFill>
                  <a:schemeClr val="bg1"/>
                </a:solidFill>
              </a:rPr>
              <a:t>sV</a:t>
            </a:r>
            <a:r>
              <a:rPr lang="it-IT" sz="1200" dirty="0">
                <a:solidFill>
                  <a:schemeClr val="bg1"/>
                </a:solidFill>
              </a:rPr>
              <a:t> -p `</a:t>
            </a:r>
            <a:r>
              <a:rPr lang="it-IT" sz="1200" dirty="0" err="1">
                <a:solidFill>
                  <a:schemeClr val="bg1"/>
                </a:solidFill>
              </a:rPr>
              <a:t>cat</a:t>
            </a:r>
            <a:r>
              <a:rPr lang="it-IT" sz="1200" dirty="0">
                <a:solidFill>
                  <a:schemeClr val="bg1"/>
                </a:solidFill>
              </a:rPr>
              <a:t> </a:t>
            </a:r>
            <a:r>
              <a:rPr lang="it-IT" sz="1200" dirty="0" err="1">
                <a:solidFill>
                  <a:schemeClr val="bg1"/>
                </a:solidFill>
              </a:rPr>
              <a:t>ports.lst</a:t>
            </a:r>
            <a:r>
              <a:rPr lang="it-IT" sz="1200" dirty="0">
                <a:solidFill>
                  <a:schemeClr val="bg1"/>
                </a:solidFill>
              </a:rPr>
              <a:t>` -</a:t>
            </a:r>
            <a:r>
              <a:rPr lang="it-IT" sz="1200" dirty="0" err="1">
                <a:solidFill>
                  <a:schemeClr val="bg1"/>
                </a:solidFill>
              </a:rPr>
              <a:t>oA</a:t>
            </a:r>
            <a:r>
              <a:rPr lang="it-IT" sz="1200" dirty="0">
                <a:solidFill>
                  <a:schemeClr val="bg1"/>
                </a:solidFill>
              </a:rPr>
              <a:t> </a:t>
            </a:r>
            <a:r>
              <a:rPr lang="it-IT" sz="1200" dirty="0" err="1">
                <a:solidFill>
                  <a:schemeClr val="bg1"/>
                </a:solidFill>
              </a:rPr>
              <a:t>xxxx_nmap_discovery</a:t>
            </a:r>
            <a:r>
              <a:rPr lang="it-IT" sz="1200" dirty="0">
                <a:solidFill>
                  <a:schemeClr val="bg1"/>
                </a:solidFill>
              </a:rPr>
              <a:t> </a:t>
            </a:r>
            <a:r>
              <a:rPr lang="it-IT" sz="1200" dirty="0" err="1">
                <a:solidFill>
                  <a:schemeClr val="bg1"/>
                </a:solidFill>
              </a:rPr>
              <a:t>xxxx</a:t>
            </a:r>
            <a:endParaRPr lang="it-IT" sz="1200" dirty="0">
              <a:solidFill>
                <a:schemeClr val="bg1"/>
              </a:solidFill>
            </a:endParaRPr>
          </a:p>
          <a:p>
            <a:r>
              <a:rPr lang="it-IT" sz="1200" dirty="0" err="1">
                <a:solidFill>
                  <a:srgbClr val="92D050"/>
                </a:solidFill>
              </a:rPr>
              <a:t>Nmap</a:t>
            </a:r>
            <a:r>
              <a:rPr lang="it-IT" sz="1200" dirty="0">
                <a:solidFill>
                  <a:srgbClr val="92D050"/>
                </a:solidFill>
              </a:rPr>
              <a:t> </a:t>
            </a:r>
            <a:r>
              <a:rPr lang="it-IT" sz="1200" dirty="0" err="1">
                <a:solidFill>
                  <a:srgbClr val="92D050"/>
                </a:solidFill>
              </a:rPr>
              <a:t>udp</a:t>
            </a:r>
            <a:endParaRPr lang="it-IT" sz="1200" dirty="0">
              <a:solidFill>
                <a:srgbClr val="92D050"/>
              </a:solidFill>
            </a:endParaRPr>
          </a:p>
          <a:p>
            <a:r>
              <a:rPr lang="it-IT" sz="1200" dirty="0">
                <a:solidFill>
                  <a:schemeClr val="bg1"/>
                </a:solidFill>
              </a:rPr>
              <a:t>$ </a:t>
            </a:r>
            <a:r>
              <a:rPr lang="it-IT" sz="1200" dirty="0" err="1">
                <a:solidFill>
                  <a:schemeClr val="bg1"/>
                </a:solidFill>
              </a:rPr>
              <a:t>nmap</a:t>
            </a:r>
            <a:r>
              <a:rPr lang="it-IT" sz="1200" dirty="0">
                <a:solidFill>
                  <a:schemeClr val="bg1"/>
                </a:solidFill>
              </a:rPr>
              <a:t> -</a:t>
            </a:r>
            <a:r>
              <a:rPr lang="it-IT" sz="1200" dirty="0" err="1">
                <a:solidFill>
                  <a:schemeClr val="bg1"/>
                </a:solidFill>
              </a:rPr>
              <a:t>sU</a:t>
            </a:r>
            <a:r>
              <a:rPr lang="it-IT" sz="1200" dirty="0">
                <a:solidFill>
                  <a:schemeClr val="bg1"/>
                </a:solidFill>
              </a:rPr>
              <a:t> -</a:t>
            </a:r>
            <a:r>
              <a:rPr lang="it-IT" sz="1200" dirty="0" err="1">
                <a:solidFill>
                  <a:schemeClr val="bg1"/>
                </a:solidFill>
              </a:rPr>
              <a:t>sV</a:t>
            </a:r>
            <a:r>
              <a:rPr lang="it-IT" sz="1200" dirty="0">
                <a:solidFill>
                  <a:schemeClr val="bg1"/>
                </a:solidFill>
              </a:rPr>
              <a:t> -p `</a:t>
            </a:r>
            <a:r>
              <a:rPr lang="it-IT" sz="1200" dirty="0" err="1">
                <a:solidFill>
                  <a:schemeClr val="bg1"/>
                </a:solidFill>
              </a:rPr>
              <a:t>cat</a:t>
            </a:r>
            <a:r>
              <a:rPr lang="it-IT" sz="1200" dirty="0">
                <a:solidFill>
                  <a:schemeClr val="bg1"/>
                </a:solidFill>
              </a:rPr>
              <a:t> </a:t>
            </a:r>
            <a:r>
              <a:rPr lang="it-IT" sz="1200" dirty="0" err="1">
                <a:solidFill>
                  <a:schemeClr val="bg1"/>
                </a:solidFill>
              </a:rPr>
              <a:t>ports_udp.lst</a:t>
            </a:r>
            <a:r>
              <a:rPr lang="it-IT" sz="1200" dirty="0">
                <a:solidFill>
                  <a:schemeClr val="bg1"/>
                </a:solidFill>
              </a:rPr>
              <a:t>` -</a:t>
            </a:r>
            <a:r>
              <a:rPr lang="it-IT" sz="1200" dirty="0" err="1">
                <a:solidFill>
                  <a:schemeClr val="bg1"/>
                </a:solidFill>
              </a:rPr>
              <a:t>oA</a:t>
            </a:r>
            <a:r>
              <a:rPr lang="it-IT" sz="1200" dirty="0">
                <a:solidFill>
                  <a:schemeClr val="bg1"/>
                </a:solidFill>
              </a:rPr>
              <a:t> </a:t>
            </a:r>
            <a:r>
              <a:rPr lang="it-IT" sz="1200" dirty="0" err="1">
                <a:solidFill>
                  <a:schemeClr val="bg1"/>
                </a:solidFill>
              </a:rPr>
              <a:t>xxx_nmap_udp</a:t>
            </a:r>
            <a:r>
              <a:rPr lang="it-IT" sz="1200" dirty="0">
                <a:solidFill>
                  <a:schemeClr val="bg1"/>
                </a:solidFill>
              </a:rPr>
              <a:t> xxx</a:t>
            </a:r>
          </a:p>
          <a:p>
            <a:r>
              <a:rPr lang="it-IT" sz="1200" dirty="0" err="1">
                <a:solidFill>
                  <a:srgbClr val="92D050"/>
                </a:solidFill>
              </a:rPr>
              <a:t>Nmap</a:t>
            </a:r>
            <a:r>
              <a:rPr lang="it-IT" sz="1200" dirty="0">
                <a:solidFill>
                  <a:srgbClr val="92D050"/>
                </a:solidFill>
              </a:rPr>
              <a:t> "standard"</a:t>
            </a:r>
          </a:p>
          <a:p>
            <a:r>
              <a:rPr lang="it-IT" sz="1200" dirty="0">
                <a:solidFill>
                  <a:schemeClr val="bg1"/>
                </a:solidFill>
              </a:rPr>
              <a:t>$ </a:t>
            </a:r>
            <a:r>
              <a:rPr lang="it-IT" sz="1200" dirty="0" err="1">
                <a:solidFill>
                  <a:schemeClr val="bg1"/>
                </a:solidFill>
              </a:rPr>
              <a:t>nmap</a:t>
            </a:r>
            <a:r>
              <a:rPr lang="it-IT" sz="1200" dirty="0">
                <a:solidFill>
                  <a:schemeClr val="bg1"/>
                </a:solidFill>
              </a:rPr>
              <a:t> -</a:t>
            </a:r>
            <a:r>
              <a:rPr lang="it-IT" sz="1200" dirty="0" err="1">
                <a:solidFill>
                  <a:schemeClr val="bg1"/>
                </a:solidFill>
              </a:rPr>
              <a:t>sS</a:t>
            </a:r>
            <a:r>
              <a:rPr lang="it-IT" sz="1200" dirty="0">
                <a:solidFill>
                  <a:schemeClr val="bg1"/>
                </a:solidFill>
              </a:rPr>
              <a:t> -</a:t>
            </a:r>
            <a:r>
              <a:rPr lang="it-IT" sz="1200" dirty="0" err="1">
                <a:solidFill>
                  <a:schemeClr val="bg1"/>
                </a:solidFill>
              </a:rPr>
              <a:t>sV</a:t>
            </a:r>
            <a:r>
              <a:rPr lang="it-IT" sz="1200" dirty="0">
                <a:solidFill>
                  <a:schemeClr val="bg1"/>
                </a:solidFill>
              </a:rPr>
              <a:t> -A -</a:t>
            </a:r>
            <a:r>
              <a:rPr lang="it-IT" sz="1200" dirty="0" err="1">
                <a:solidFill>
                  <a:schemeClr val="bg1"/>
                </a:solidFill>
              </a:rPr>
              <a:t>oA</a:t>
            </a:r>
            <a:r>
              <a:rPr lang="it-IT" sz="1200" dirty="0">
                <a:solidFill>
                  <a:schemeClr val="bg1"/>
                </a:solidFill>
              </a:rPr>
              <a:t> </a:t>
            </a:r>
            <a:r>
              <a:rPr lang="it-IT" sz="1200" dirty="0" err="1">
                <a:solidFill>
                  <a:schemeClr val="bg1"/>
                </a:solidFill>
              </a:rPr>
              <a:t>xxxx_nmap_tcp_std</a:t>
            </a:r>
            <a:r>
              <a:rPr lang="it-IT" sz="1200" dirty="0">
                <a:solidFill>
                  <a:schemeClr val="bg1"/>
                </a:solidFill>
              </a:rPr>
              <a:t> </a:t>
            </a:r>
            <a:r>
              <a:rPr lang="it-IT" sz="1200" dirty="0" err="1">
                <a:solidFill>
                  <a:schemeClr val="bg1"/>
                </a:solidFill>
              </a:rPr>
              <a:t>xxxx</a:t>
            </a:r>
            <a:endParaRPr lang="it-IT" sz="1200" dirty="0">
              <a:solidFill>
                <a:schemeClr val="bg1"/>
              </a:solidFill>
            </a:endParaRPr>
          </a:p>
          <a:p>
            <a:r>
              <a:rPr lang="it-IT" sz="1200" dirty="0" err="1">
                <a:solidFill>
                  <a:srgbClr val="92D050"/>
                </a:solidFill>
              </a:rPr>
              <a:t>Nmap</a:t>
            </a:r>
            <a:r>
              <a:rPr lang="it-IT" sz="1200" dirty="0">
                <a:solidFill>
                  <a:srgbClr val="92D050"/>
                </a:solidFill>
              </a:rPr>
              <a:t> "full"</a:t>
            </a:r>
          </a:p>
          <a:p>
            <a:r>
              <a:rPr lang="it-IT" sz="1200" dirty="0">
                <a:solidFill>
                  <a:schemeClr val="bg1"/>
                </a:solidFill>
              </a:rPr>
              <a:t>$ </a:t>
            </a:r>
            <a:r>
              <a:rPr lang="it-IT" sz="1200" dirty="0" err="1">
                <a:solidFill>
                  <a:schemeClr val="bg1"/>
                </a:solidFill>
              </a:rPr>
              <a:t>nmap</a:t>
            </a:r>
            <a:r>
              <a:rPr lang="it-IT" sz="1200" dirty="0">
                <a:solidFill>
                  <a:schemeClr val="bg1"/>
                </a:solidFill>
              </a:rPr>
              <a:t> -</a:t>
            </a:r>
            <a:r>
              <a:rPr lang="it-IT" sz="1200" dirty="0" err="1">
                <a:solidFill>
                  <a:schemeClr val="bg1"/>
                </a:solidFill>
              </a:rPr>
              <a:t>sS</a:t>
            </a:r>
            <a:r>
              <a:rPr lang="it-IT" sz="1200" dirty="0">
                <a:solidFill>
                  <a:schemeClr val="bg1"/>
                </a:solidFill>
              </a:rPr>
              <a:t> -</a:t>
            </a:r>
            <a:r>
              <a:rPr lang="it-IT" sz="1200" dirty="0" err="1">
                <a:solidFill>
                  <a:schemeClr val="bg1"/>
                </a:solidFill>
              </a:rPr>
              <a:t>sV</a:t>
            </a:r>
            <a:r>
              <a:rPr lang="it-IT" sz="1200" dirty="0">
                <a:solidFill>
                  <a:schemeClr val="bg1"/>
                </a:solidFill>
              </a:rPr>
              <a:t> -A -p - -</a:t>
            </a:r>
            <a:r>
              <a:rPr lang="it-IT" sz="1200" dirty="0" err="1">
                <a:solidFill>
                  <a:schemeClr val="bg1"/>
                </a:solidFill>
              </a:rPr>
              <a:t>oA</a:t>
            </a:r>
            <a:r>
              <a:rPr lang="it-IT" sz="1200" dirty="0">
                <a:solidFill>
                  <a:schemeClr val="bg1"/>
                </a:solidFill>
              </a:rPr>
              <a:t> </a:t>
            </a:r>
            <a:r>
              <a:rPr lang="it-IT" sz="1200" dirty="0" err="1">
                <a:solidFill>
                  <a:schemeClr val="bg1"/>
                </a:solidFill>
              </a:rPr>
              <a:t>xxx_nmap_tcp_full</a:t>
            </a:r>
            <a:r>
              <a:rPr lang="it-IT" sz="1200" dirty="0">
                <a:solidFill>
                  <a:schemeClr val="bg1"/>
                </a:solidFill>
              </a:rPr>
              <a:t> </a:t>
            </a:r>
            <a:r>
              <a:rPr lang="it-IT" sz="1200" dirty="0" err="1" smtClean="0">
                <a:solidFill>
                  <a:schemeClr val="bg1"/>
                </a:solidFill>
              </a:rPr>
              <a:t>xxxx</a:t>
            </a:r>
            <a:endParaRPr lang="it-IT" sz="1200" dirty="0">
              <a:solidFill>
                <a:schemeClr val="bg1"/>
              </a:solidFill>
            </a:endParaRPr>
          </a:p>
        </p:txBody>
      </p:sp>
      <p:sp>
        <p:nvSpPr>
          <p:cNvPr id="8" name="Rettangolo 7"/>
          <p:cNvSpPr/>
          <p:nvPr/>
        </p:nvSpPr>
        <p:spPr>
          <a:xfrm>
            <a:off x="4707962" y="1279010"/>
            <a:ext cx="4269758" cy="1782241"/>
          </a:xfrm>
          <a:prstGeom prst="rect">
            <a:avLst/>
          </a:pr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0" tIns="60960" rIns="60960" bIns="60960" numCol="1" spcCol="1270" anchor="t" anchorCtr="0">
            <a:noAutofit/>
          </a:bodyPr>
          <a:lstStyle/>
          <a:p>
            <a:r>
              <a:rPr lang="it-IT" sz="1600" dirty="0" err="1" smtClean="0">
                <a:solidFill>
                  <a:schemeClr val="tx1"/>
                </a:solidFill>
              </a:rPr>
              <a:t>Vulnerability</a:t>
            </a:r>
            <a:r>
              <a:rPr lang="it-IT" sz="1600" dirty="0" smtClean="0">
                <a:solidFill>
                  <a:schemeClr val="tx1"/>
                </a:solidFill>
              </a:rPr>
              <a:t> scanner proprietario con </a:t>
            </a:r>
            <a:r>
              <a:rPr lang="it-IT" sz="1600" dirty="0" err="1" smtClean="0">
                <a:solidFill>
                  <a:schemeClr val="tx1"/>
                </a:solidFill>
              </a:rPr>
              <a:t>plugin</a:t>
            </a:r>
            <a:r>
              <a:rPr lang="it-IT" sz="1600" dirty="0" smtClean="0">
                <a:solidFill>
                  <a:schemeClr val="tx1"/>
                </a:solidFill>
              </a:rPr>
              <a:t> per l’analisi di specifici </a:t>
            </a:r>
            <a:r>
              <a:rPr lang="it-IT" sz="1600" dirty="0" err="1" smtClean="0">
                <a:solidFill>
                  <a:schemeClr val="tx1"/>
                </a:solidFill>
              </a:rPr>
              <a:t>host</a:t>
            </a:r>
            <a:r>
              <a:rPr lang="it-IT" sz="1600" dirty="0" smtClean="0">
                <a:solidFill>
                  <a:schemeClr val="tx1"/>
                </a:solidFill>
              </a:rPr>
              <a:t> e vulnerabilità</a:t>
            </a:r>
          </a:p>
          <a:p>
            <a:r>
              <a:rPr lang="en-US" sz="1600" dirty="0" smtClean="0">
                <a:solidFill>
                  <a:schemeClr val="tx1"/>
                </a:solidFill>
              </a:rPr>
              <a:t>La </a:t>
            </a:r>
            <a:r>
              <a:rPr lang="en-US" sz="1600" dirty="0" err="1" smtClean="0">
                <a:solidFill>
                  <a:schemeClr val="tx1"/>
                </a:solidFill>
              </a:rPr>
              <a:t>versione</a:t>
            </a:r>
            <a:r>
              <a:rPr lang="en-US" sz="1600" dirty="0" smtClean="0">
                <a:solidFill>
                  <a:schemeClr val="tx1"/>
                </a:solidFill>
              </a:rPr>
              <a:t> Home è </a:t>
            </a:r>
            <a:r>
              <a:rPr lang="en-US" sz="1600" dirty="0" err="1" smtClean="0">
                <a:solidFill>
                  <a:schemeClr val="tx1"/>
                </a:solidFill>
              </a:rPr>
              <a:t>gratuita</a:t>
            </a:r>
            <a:r>
              <a:rPr lang="en-US" sz="1600" dirty="0" smtClean="0">
                <a:solidFill>
                  <a:schemeClr val="tx1"/>
                </a:solidFill>
              </a:rPr>
              <a:t> per </a:t>
            </a:r>
            <a:r>
              <a:rPr lang="en-US" sz="1600" dirty="0" err="1" smtClean="0">
                <a:solidFill>
                  <a:schemeClr val="tx1"/>
                </a:solidFill>
              </a:rPr>
              <a:t>l’utilizzo</a:t>
            </a:r>
            <a:r>
              <a:rPr lang="en-US" sz="1600" dirty="0" smtClean="0">
                <a:solidFill>
                  <a:schemeClr val="tx1"/>
                </a:solidFill>
              </a:rPr>
              <a:t> private non </a:t>
            </a:r>
            <a:r>
              <a:rPr lang="en-US" sz="1600" dirty="0" err="1" smtClean="0">
                <a:solidFill>
                  <a:schemeClr val="tx1"/>
                </a:solidFill>
              </a:rPr>
              <a:t>commerciale</a:t>
            </a:r>
            <a:r>
              <a:rPr lang="en-US" sz="1600" dirty="0" smtClean="0">
                <a:solidFill>
                  <a:schemeClr val="tx1"/>
                </a:solidFill>
              </a:rPr>
              <a:t>, ma </a:t>
            </a:r>
            <a:r>
              <a:rPr lang="en-US" sz="1600" dirty="0" err="1" smtClean="0">
                <a:solidFill>
                  <a:schemeClr val="tx1"/>
                </a:solidFill>
              </a:rPr>
              <a:t>limitata</a:t>
            </a:r>
            <a:r>
              <a:rPr lang="en-US" sz="1600" dirty="0" smtClean="0">
                <a:solidFill>
                  <a:schemeClr val="tx1"/>
                </a:solidFill>
              </a:rPr>
              <a:t> a 16 </a:t>
            </a:r>
            <a:r>
              <a:rPr lang="en-US" sz="1600" dirty="0" err="1" smtClean="0">
                <a:solidFill>
                  <a:schemeClr val="tx1"/>
                </a:solidFill>
              </a:rPr>
              <a:t>indirizzi</a:t>
            </a:r>
            <a:r>
              <a:rPr lang="en-US" sz="1600" dirty="0" smtClean="0">
                <a:solidFill>
                  <a:schemeClr val="tx1"/>
                </a:solidFill>
              </a:rPr>
              <a:t> IP</a:t>
            </a:r>
            <a:endParaRPr lang="it-IT" sz="1600" dirty="0">
              <a:solidFill>
                <a:schemeClr val="tx1"/>
              </a:solidFill>
            </a:endParaRPr>
          </a:p>
        </p:txBody>
      </p:sp>
      <p:pic>
        <p:nvPicPr>
          <p:cNvPr id="1032" name="Picture 8" descr="http://www.tenable.com/lp/nessus-15/img/Nessu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0820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kali.org/wp-content/uploads/2014/06/kali-wp-june-2014_1920x1080_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722" y="3679084"/>
            <a:ext cx="2239999" cy="1260000"/>
          </a:xfrm>
          <a:prstGeom prst="rect">
            <a:avLst/>
          </a:prstGeom>
          <a:noFill/>
          <a:extLst>
            <a:ext uri="{909E8E84-426E-40DD-AFC4-6F175D3DCCD1}">
              <a14:hiddenFill xmlns:a14="http://schemas.microsoft.com/office/drawing/2010/main">
                <a:solidFill>
                  <a:srgbClr val="FFFFFF"/>
                </a:solidFill>
              </a14:hiddenFill>
            </a:ext>
          </a:extLst>
        </p:spPr>
      </p:pic>
      <p:sp>
        <p:nvSpPr>
          <p:cNvPr id="14" name="Stella a 16 punte 13"/>
          <p:cNvSpPr>
            <a:spLocks noChangeAspect="1"/>
          </p:cNvSpPr>
          <p:nvPr/>
        </p:nvSpPr>
        <p:spPr>
          <a:xfrm>
            <a:off x="8480006" y="3532008"/>
            <a:ext cx="612000" cy="612000"/>
          </a:xfrm>
          <a:prstGeom prst="star16">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a:r>
              <a:rPr lang="en-US" sz="1400" b="1" dirty="0" smtClean="0"/>
              <a:t>2.0</a:t>
            </a:r>
            <a:endParaRPr lang="it-IT" sz="1400" b="1" dirty="0"/>
          </a:p>
        </p:txBody>
      </p:sp>
      <p:pic>
        <p:nvPicPr>
          <p:cNvPr id="3074" name="Picture 2" descr="Metasplo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7962" y="3156843"/>
            <a:ext cx="22288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linuxguide.altervista.org/All_Distros/distroslogos/ophcrac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4217" y="3585126"/>
            <a:ext cx="857250" cy="7715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o 3"/>
          <p:cNvGrpSpPr/>
          <p:nvPr/>
        </p:nvGrpSpPr>
        <p:grpSpPr>
          <a:xfrm>
            <a:off x="4673865" y="4415866"/>
            <a:ext cx="1949572" cy="524852"/>
            <a:chOff x="49438" y="969994"/>
            <a:chExt cx="1949572" cy="524852"/>
          </a:xfrm>
        </p:grpSpPr>
        <p:sp>
          <p:nvSpPr>
            <p:cNvPr id="16" name="Figura a mano libera 15"/>
            <p:cNvSpPr>
              <a:spLocks/>
            </p:cNvSpPr>
            <p:nvPr/>
          </p:nvSpPr>
          <p:spPr>
            <a:xfrm>
              <a:off x="49438" y="969994"/>
              <a:ext cx="1949572" cy="524852"/>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solidFill>
              <a:srgbClr val="00206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b" anchorCtr="0">
              <a:noAutofit/>
            </a:bodyPr>
            <a:lstStyle/>
            <a:p>
              <a:r>
                <a:rPr lang="it-IT" sz="1400" dirty="0" err="1" smtClean="0">
                  <a:solidFill>
                    <a:schemeClr val="bg1"/>
                  </a:solidFill>
                </a:rPr>
                <a:t>PowerSploit</a:t>
              </a:r>
              <a:endParaRPr lang="it-IT" sz="1400" dirty="0" smtClean="0">
                <a:solidFill>
                  <a:schemeClr val="bg1"/>
                </a:solidFill>
              </a:endParaRPr>
            </a:p>
            <a:p>
              <a:r>
                <a:rPr lang="it-IT" sz="1400" dirty="0" err="1">
                  <a:solidFill>
                    <a:schemeClr val="bg1"/>
                  </a:solidFill>
                </a:rPr>
                <a:t>PowerShellArsenal</a:t>
              </a:r>
              <a:endParaRPr lang="it-IT" sz="1400" dirty="0" smtClean="0">
                <a:solidFill>
                  <a:schemeClr val="bg1"/>
                </a:solidFill>
              </a:endParaRPr>
            </a:p>
          </p:txBody>
        </p:sp>
        <p:pic>
          <p:nvPicPr>
            <p:cNvPr id="17" name="Picture 2" descr="http://www.automashell.com/wp-content/uploads/2012/12/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7040" y="1051214"/>
              <a:ext cx="402757" cy="36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565546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2286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Approfondimenti</a:t>
            </a:r>
            <a:endParaRPr lang="it-IT" dirty="0"/>
          </a:p>
        </p:txBody>
      </p:sp>
      <p:grpSp>
        <p:nvGrpSpPr>
          <p:cNvPr id="7" name="Gruppo 6"/>
          <p:cNvGrpSpPr/>
          <p:nvPr/>
        </p:nvGrpSpPr>
        <p:grpSpPr>
          <a:xfrm>
            <a:off x="87464" y="1050539"/>
            <a:ext cx="8960111" cy="900000"/>
            <a:chOff x="87464" y="1050539"/>
            <a:chExt cx="8960111" cy="900000"/>
          </a:xfrm>
        </p:grpSpPr>
        <p:sp>
          <p:nvSpPr>
            <p:cNvPr id="5" name="Content Placeholder 2"/>
            <p:cNvSpPr txBox="1">
              <a:spLocks/>
            </p:cNvSpPr>
            <p:nvPr/>
          </p:nvSpPr>
          <p:spPr>
            <a:xfrm>
              <a:off x="87464" y="1050539"/>
              <a:ext cx="8960111" cy="900000"/>
            </a:xfrm>
            <a:prstGeom prst="rect">
              <a:avLst/>
            </a:prstGeom>
            <a:solidFill>
              <a:schemeClr val="bg2"/>
            </a:solidFill>
          </p:spPr>
          <p:txBody>
            <a:bodyPr lIns="2448000" anchor="ctr"/>
            <a:lstStyle>
              <a:lvl1pPr marL="342900" indent="-342900" algn="l" defTabSz="457200" rtl="0" eaLnBrk="1" latinLnBrk="0" hangingPunct="1">
                <a:lnSpc>
                  <a:spcPct val="110000"/>
                </a:lnSpc>
                <a:spcBef>
                  <a:spcPct val="20000"/>
                </a:spcBef>
                <a:buFont typeface="Arial"/>
                <a:buChar char="•"/>
                <a:defRPr sz="32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1800" b="1" dirty="0" err="1">
                  <a:solidFill>
                    <a:schemeClr val="tx1"/>
                  </a:solidFill>
                </a:rPr>
                <a:t>Malware</a:t>
              </a:r>
              <a:r>
                <a:rPr lang="it-IT" sz="1800" b="1" dirty="0">
                  <a:solidFill>
                    <a:schemeClr val="tx1"/>
                  </a:solidFill>
                </a:rPr>
                <a:t> </a:t>
              </a:r>
              <a:r>
                <a:rPr lang="it-IT" sz="1800" b="1" dirty="0" err="1" smtClean="0">
                  <a:solidFill>
                    <a:schemeClr val="tx1"/>
                  </a:solidFill>
                </a:rPr>
                <a:t>Hunting</a:t>
              </a:r>
              <a:r>
                <a:rPr lang="it-IT" sz="1800" b="1" dirty="0">
                  <a:solidFill>
                    <a:schemeClr val="tx1"/>
                  </a:solidFill>
                </a:rPr>
                <a:t> </a:t>
              </a:r>
              <a:r>
                <a:rPr lang="it-IT" sz="1800" b="1" dirty="0" smtClean="0">
                  <a:solidFill>
                    <a:schemeClr val="tx1"/>
                  </a:solidFill>
                </a:rPr>
                <a:t>(Speaker: Mark </a:t>
              </a:r>
              <a:r>
                <a:rPr lang="it-IT" sz="1800" b="1" dirty="0" err="1" smtClean="0">
                  <a:solidFill>
                    <a:schemeClr val="tx1"/>
                  </a:solidFill>
                </a:rPr>
                <a:t>Russinovich</a:t>
              </a:r>
              <a:r>
                <a:rPr lang="it-IT" sz="1800" b="1" dirty="0" smtClean="0">
                  <a:solidFill>
                    <a:schemeClr val="tx1"/>
                  </a:solidFill>
                </a:rPr>
                <a:t>)</a:t>
              </a:r>
              <a:endParaRPr lang="it-IT" sz="1800" b="1" dirty="0">
                <a:solidFill>
                  <a:schemeClr val="tx1"/>
                </a:solidFill>
              </a:endParaRPr>
            </a:p>
            <a:p>
              <a:pPr marL="0" indent="0">
                <a:buNone/>
              </a:pPr>
              <a:r>
                <a:rPr lang="it-IT" sz="1400" i="1" dirty="0">
                  <a:solidFill>
                    <a:schemeClr val="tx1"/>
                  </a:solidFill>
                </a:rPr>
                <a:t>Microsoft Ignite </a:t>
              </a:r>
              <a:r>
                <a:rPr lang="it-IT" sz="1400" i="1" dirty="0" smtClean="0">
                  <a:solidFill>
                    <a:schemeClr val="tx1"/>
                  </a:solidFill>
                </a:rPr>
                <a:t>2015 - 4 </a:t>
              </a:r>
              <a:r>
                <a:rPr lang="it-IT" sz="1400" i="1" dirty="0">
                  <a:solidFill>
                    <a:schemeClr val="tx1"/>
                  </a:solidFill>
                </a:rPr>
                <a:t>maggio </a:t>
              </a:r>
              <a:r>
                <a:rPr lang="it-IT" sz="1400" i="1" dirty="0" smtClean="0">
                  <a:solidFill>
                    <a:schemeClr val="tx1"/>
                  </a:solidFill>
                </a:rPr>
                <a:t>2015</a:t>
              </a:r>
              <a:r>
                <a:rPr lang="it-IT" sz="1400" i="1" dirty="0">
                  <a:solidFill>
                    <a:schemeClr val="tx1"/>
                  </a:solidFill>
                </a:rPr>
                <a:t/>
              </a:r>
              <a:br>
                <a:rPr lang="it-IT" sz="1400" i="1" dirty="0">
                  <a:solidFill>
                    <a:schemeClr val="tx1"/>
                  </a:solidFill>
                </a:rPr>
              </a:br>
              <a:r>
                <a:rPr lang="it-IT" sz="1400" dirty="0">
                  <a:solidFill>
                    <a:schemeClr val="tx1"/>
                  </a:solidFill>
                  <a:hlinkClick r:id="rId3"/>
                </a:rPr>
                <a:t>https://</a:t>
              </a:r>
              <a:r>
                <a:rPr lang="it-IT" sz="1400" dirty="0" smtClean="0">
                  <a:solidFill>
                    <a:schemeClr val="tx1"/>
                  </a:solidFill>
                  <a:hlinkClick r:id="rId3"/>
                </a:rPr>
                <a:t>channel9.msdn.com/events/Ignite/2015/BRK3319</a:t>
              </a:r>
              <a:endParaRPr lang="it-IT" sz="1400" dirty="0">
                <a:solidFill>
                  <a:schemeClr val="tx1"/>
                </a:solidFill>
              </a:endParaRPr>
            </a:p>
          </p:txBody>
        </p:sp>
        <p:pic>
          <p:nvPicPr>
            <p:cNvPr id="6" name="Picture 2" descr="https://upload.wikimedia.org/wikipedia/en/2/2a/Microsoft_Channel_9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103941"/>
              <a:ext cx="1566128" cy="79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po 8"/>
          <p:cNvGrpSpPr/>
          <p:nvPr/>
        </p:nvGrpSpPr>
        <p:grpSpPr>
          <a:xfrm>
            <a:off x="87464" y="2000991"/>
            <a:ext cx="8960111" cy="1440000"/>
            <a:chOff x="87464" y="2161404"/>
            <a:chExt cx="8960111" cy="1440000"/>
          </a:xfrm>
        </p:grpSpPr>
        <p:sp>
          <p:nvSpPr>
            <p:cNvPr id="8" name="Content Placeholder 2"/>
            <p:cNvSpPr txBox="1">
              <a:spLocks/>
            </p:cNvSpPr>
            <p:nvPr/>
          </p:nvSpPr>
          <p:spPr>
            <a:xfrm>
              <a:off x="87464" y="2161404"/>
              <a:ext cx="8960111" cy="1440000"/>
            </a:xfrm>
            <a:prstGeom prst="rect">
              <a:avLst/>
            </a:prstGeom>
            <a:solidFill>
              <a:schemeClr val="bg2"/>
            </a:solidFill>
          </p:spPr>
          <p:txBody>
            <a:bodyPr lIns="2448000" anchor="ctr"/>
            <a:lstStyle>
              <a:lvl1pPr marL="342900" indent="-342900" algn="l" defTabSz="457200" rtl="0" eaLnBrk="1" latinLnBrk="0" hangingPunct="1">
                <a:lnSpc>
                  <a:spcPct val="110000"/>
                </a:lnSpc>
                <a:spcBef>
                  <a:spcPct val="20000"/>
                </a:spcBef>
                <a:buFont typeface="Arial"/>
                <a:buChar char="•"/>
                <a:defRPr sz="32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solidFill>
                    <a:schemeClr val="tx1"/>
                  </a:solidFill>
                </a:rPr>
                <a:t>Malware </a:t>
              </a:r>
              <a:r>
                <a:rPr lang="en-US" sz="1800" b="1" dirty="0">
                  <a:solidFill>
                    <a:schemeClr val="tx1"/>
                  </a:solidFill>
                </a:rPr>
                <a:t>Hunting with Mark </a:t>
              </a:r>
              <a:r>
                <a:rPr lang="en-US" sz="1800" b="1" dirty="0" err="1">
                  <a:solidFill>
                    <a:schemeClr val="tx1"/>
                  </a:solidFill>
                </a:rPr>
                <a:t>Russinovich</a:t>
              </a:r>
              <a:r>
                <a:rPr lang="en-US" sz="1800" b="1" dirty="0">
                  <a:solidFill>
                    <a:schemeClr val="tx1"/>
                  </a:solidFill>
                </a:rPr>
                <a:t> and the </a:t>
              </a:r>
              <a:r>
                <a:rPr lang="en-US" sz="1800" b="1" dirty="0" err="1">
                  <a:solidFill>
                    <a:schemeClr val="tx1"/>
                  </a:solidFill>
                </a:rPr>
                <a:t>Sysinternals</a:t>
              </a:r>
              <a:r>
                <a:rPr lang="en-US" sz="1800" b="1" dirty="0">
                  <a:solidFill>
                    <a:schemeClr val="tx1"/>
                  </a:solidFill>
                </a:rPr>
                <a:t> </a:t>
              </a:r>
              <a:r>
                <a:rPr lang="en-US" sz="1800" b="1" dirty="0" smtClean="0">
                  <a:solidFill>
                    <a:schemeClr val="tx1"/>
                  </a:solidFill>
                </a:rPr>
                <a:t>Tools</a:t>
              </a:r>
            </a:p>
            <a:p>
              <a:pPr marL="0" indent="0">
                <a:buNone/>
              </a:pPr>
              <a:r>
                <a:rPr lang="it-IT" sz="1400" i="1" dirty="0" err="1">
                  <a:solidFill>
                    <a:schemeClr val="tx1"/>
                  </a:solidFill>
                </a:rPr>
                <a:t>TechEd</a:t>
              </a:r>
              <a:r>
                <a:rPr lang="it-IT" sz="1400" i="1" dirty="0">
                  <a:solidFill>
                    <a:schemeClr val="tx1"/>
                  </a:solidFill>
                </a:rPr>
                <a:t> Europe 2014 </a:t>
              </a:r>
              <a:r>
                <a:rPr lang="it-IT" sz="1400" i="1" dirty="0" smtClean="0">
                  <a:solidFill>
                    <a:schemeClr val="tx1"/>
                  </a:solidFill>
                </a:rPr>
                <a:t>- 28 </a:t>
              </a:r>
              <a:r>
                <a:rPr lang="it-IT" sz="1400" i="1" dirty="0">
                  <a:solidFill>
                    <a:schemeClr val="tx1"/>
                  </a:solidFill>
                </a:rPr>
                <a:t>ottobre 2014</a:t>
              </a:r>
              <a:br>
                <a:rPr lang="it-IT" sz="1400" i="1" dirty="0">
                  <a:solidFill>
                    <a:schemeClr val="tx1"/>
                  </a:solidFill>
                </a:rPr>
              </a:br>
              <a:r>
                <a:rPr lang="it-IT" sz="1400" dirty="0">
                  <a:solidFill>
                    <a:schemeClr val="tx1"/>
                  </a:solidFill>
                  <a:hlinkClick r:id="rId5"/>
                </a:rPr>
                <a:t>https://</a:t>
              </a:r>
              <a:r>
                <a:rPr lang="it-IT" sz="1400" dirty="0" smtClean="0">
                  <a:solidFill>
                    <a:schemeClr val="tx1"/>
                  </a:solidFill>
                  <a:hlinkClick r:id="rId5"/>
                </a:rPr>
                <a:t>channel9.msdn.com/events/TechEd/Europe/2014/CDP-B373</a:t>
              </a:r>
              <a:endParaRPr lang="it-IT" sz="1400" dirty="0" smtClean="0">
                <a:solidFill>
                  <a:schemeClr val="tx1"/>
                </a:solidFill>
              </a:endParaRPr>
            </a:p>
            <a:p>
              <a:pPr marL="0" indent="0">
                <a:buNone/>
              </a:pPr>
              <a:r>
                <a:rPr lang="it-IT" sz="1400" i="1" dirty="0" err="1">
                  <a:solidFill>
                    <a:schemeClr val="tx1"/>
                  </a:solidFill>
                </a:rPr>
                <a:t>TechEd</a:t>
              </a:r>
              <a:r>
                <a:rPr lang="it-IT" sz="1400" i="1" dirty="0">
                  <a:solidFill>
                    <a:schemeClr val="tx1"/>
                  </a:solidFill>
                </a:rPr>
                <a:t> North America 2014 - 16 maggio </a:t>
              </a:r>
              <a:r>
                <a:rPr lang="it-IT" sz="1400" i="1" dirty="0" smtClean="0">
                  <a:solidFill>
                    <a:schemeClr val="tx1"/>
                  </a:solidFill>
                </a:rPr>
                <a:t>2014</a:t>
              </a:r>
              <a:br>
                <a:rPr lang="it-IT" sz="1400" i="1" dirty="0" smtClean="0">
                  <a:solidFill>
                    <a:schemeClr val="tx1"/>
                  </a:solidFill>
                </a:rPr>
              </a:br>
              <a:r>
                <a:rPr lang="it-IT" sz="1400" dirty="0">
                  <a:solidFill>
                    <a:schemeClr val="tx1"/>
                  </a:solidFill>
                  <a:hlinkClick r:id="rId6"/>
                </a:rPr>
                <a:t>https://</a:t>
              </a:r>
              <a:r>
                <a:rPr lang="it-IT" sz="1400" dirty="0" smtClean="0">
                  <a:solidFill>
                    <a:schemeClr val="tx1"/>
                  </a:solidFill>
                  <a:hlinkClick r:id="rId6"/>
                </a:rPr>
                <a:t>channel9.msdn.com/events/TechEd/NorthAmerica/2014/DCIM-B368</a:t>
              </a:r>
              <a:endParaRPr lang="it-IT" sz="1400" dirty="0">
                <a:solidFill>
                  <a:schemeClr val="tx1"/>
                </a:solidFill>
              </a:endParaRPr>
            </a:p>
          </p:txBody>
        </p:sp>
        <p:pic>
          <p:nvPicPr>
            <p:cNvPr id="13" name="Picture 2" descr="https://upload.wikimedia.org/wikipedia/en/2/2a/Microsoft_Channel_9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85404"/>
              <a:ext cx="1566128" cy="79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uppo 11"/>
          <p:cNvGrpSpPr/>
          <p:nvPr/>
        </p:nvGrpSpPr>
        <p:grpSpPr>
          <a:xfrm>
            <a:off x="87465" y="3491443"/>
            <a:ext cx="3971878" cy="748905"/>
            <a:chOff x="87465" y="3685604"/>
            <a:chExt cx="3971878" cy="748905"/>
          </a:xfrm>
        </p:grpSpPr>
        <p:sp>
          <p:nvSpPr>
            <p:cNvPr id="10" name="Content Placeholder 2"/>
            <p:cNvSpPr txBox="1">
              <a:spLocks/>
            </p:cNvSpPr>
            <p:nvPr/>
          </p:nvSpPr>
          <p:spPr>
            <a:xfrm>
              <a:off x="87465" y="3685604"/>
              <a:ext cx="3971878" cy="748905"/>
            </a:xfrm>
            <a:prstGeom prst="rect">
              <a:avLst/>
            </a:prstGeom>
            <a:solidFill>
              <a:schemeClr val="bg2"/>
            </a:solidFill>
          </p:spPr>
          <p:txBody>
            <a:bodyPr lIns="1080000" anchor="ctr"/>
            <a:lstStyle>
              <a:lvl1pPr marL="342900" indent="-342900" algn="l" defTabSz="457200" rtl="0" eaLnBrk="1" latinLnBrk="0" hangingPunct="1">
                <a:lnSpc>
                  <a:spcPct val="110000"/>
                </a:lnSpc>
                <a:spcBef>
                  <a:spcPct val="20000"/>
                </a:spcBef>
                <a:buFont typeface="Arial"/>
                <a:buChar char="•"/>
                <a:defRPr sz="32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1400" b="1" dirty="0" smtClean="0">
                  <a:solidFill>
                    <a:schemeClr val="tx1"/>
                  </a:solidFill>
                </a:rPr>
                <a:t>Microsoft Security Intelligence Report</a:t>
              </a:r>
            </a:p>
            <a:p>
              <a:pPr marL="0" indent="0">
                <a:buNone/>
              </a:pPr>
              <a:r>
                <a:rPr lang="it-IT" sz="1200" i="1" dirty="0">
                  <a:solidFill>
                    <a:schemeClr val="tx1"/>
                  </a:solidFill>
                </a:rPr>
                <a:t>SIR Volume </a:t>
              </a:r>
              <a:r>
                <a:rPr lang="it-IT" sz="1200" i="1" dirty="0" smtClean="0">
                  <a:solidFill>
                    <a:schemeClr val="tx1"/>
                  </a:solidFill>
                </a:rPr>
                <a:t>18: </a:t>
              </a:r>
              <a:r>
                <a:rPr lang="en-US" sz="1200" i="1" dirty="0">
                  <a:solidFill>
                    <a:schemeClr val="tx1"/>
                  </a:solidFill>
                </a:rPr>
                <a:t>July 2014 to December 2014</a:t>
              </a:r>
              <a:endParaRPr lang="it-IT" sz="1200" i="1" dirty="0" smtClean="0">
                <a:solidFill>
                  <a:schemeClr val="tx1"/>
                </a:solidFill>
              </a:endParaRPr>
            </a:p>
            <a:p>
              <a:pPr marL="0" indent="0">
                <a:buNone/>
              </a:pPr>
              <a:r>
                <a:rPr lang="it-IT" sz="1000" dirty="0">
                  <a:solidFill>
                    <a:schemeClr val="tx1"/>
                  </a:solidFill>
                  <a:hlinkClick r:id="rId7"/>
                </a:rPr>
                <a:t>http://</a:t>
              </a:r>
              <a:r>
                <a:rPr lang="it-IT" sz="1000" dirty="0" smtClean="0">
                  <a:solidFill>
                    <a:schemeClr val="tx1"/>
                  </a:solidFill>
                  <a:hlinkClick r:id="rId7"/>
                </a:rPr>
                <a:t>www.microsoft.com/security/sir/default.aspx</a:t>
              </a:r>
              <a:endParaRPr lang="it-IT" sz="1000" dirty="0">
                <a:solidFill>
                  <a:schemeClr val="tx1"/>
                </a:solidFill>
              </a:endParaRPr>
            </a:p>
          </p:txBody>
        </p:sp>
        <p:pic>
          <p:nvPicPr>
            <p:cNvPr id="1026" name="Picture 2" descr="http://www.microsoft.com/security/assets/images/sirv11_5/sir-globe-261x18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575" y="3741092"/>
              <a:ext cx="900000" cy="6379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uppo 2"/>
          <p:cNvGrpSpPr/>
          <p:nvPr/>
        </p:nvGrpSpPr>
        <p:grpSpPr>
          <a:xfrm>
            <a:off x="4161160" y="4296187"/>
            <a:ext cx="4878712" cy="748905"/>
            <a:chOff x="4474595" y="3491443"/>
            <a:chExt cx="4878712" cy="748905"/>
          </a:xfrm>
        </p:grpSpPr>
        <p:sp>
          <p:nvSpPr>
            <p:cNvPr id="16" name="Content Placeholder 2"/>
            <p:cNvSpPr txBox="1">
              <a:spLocks/>
            </p:cNvSpPr>
            <p:nvPr/>
          </p:nvSpPr>
          <p:spPr>
            <a:xfrm>
              <a:off x="4474595" y="3491443"/>
              <a:ext cx="4878712" cy="748905"/>
            </a:xfrm>
            <a:prstGeom prst="rect">
              <a:avLst/>
            </a:prstGeom>
            <a:solidFill>
              <a:schemeClr val="bg2"/>
            </a:solidFill>
          </p:spPr>
          <p:txBody>
            <a:bodyPr lIns="1080000" anchor="ctr"/>
            <a:lstStyle>
              <a:lvl1pPr marL="342900" indent="-342900" algn="l" defTabSz="457200" rtl="0" eaLnBrk="1" latinLnBrk="0" hangingPunct="1">
                <a:lnSpc>
                  <a:spcPct val="110000"/>
                </a:lnSpc>
                <a:spcBef>
                  <a:spcPct val="20000"/>
                </a:spcBef>
                <a:buFont typeface="Arial"/>
                <a:buChar char="•"/>
                <a:defRPr sz="32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smtClean="0">
                  <a:solidFill>
                    <a:schemeClr val="tx1"/>
                  </a:solidFill>
                </a:rPr>
                <a:t>2015 </a:t>
              </a:r>
              <a:r>
                <a:rPr lang="en-US" sz="1200" b="1" dirty="0">
                  <a:solidFill>
                    <a:schemeClr val="tx1"/>
                  </a:solidFill>
                </a:rPr>
                <a:t>Internet Security Threat Report, Volume </a:t>
              </a:r>
              <a:r>
                <a:rPr lang="en-US" sz="1200" b="1" dirty="0" smtClean="0">
                  <a:solidFill>
                    <a:schemeClr val="tx1"/>
                  </a:solidFill>
                </a:rPr>
                <a:t>20</a:t>
              </a:r>
              <a:br>
                <a:rPr lang="en-US" sz="1200" b="1" dirty="0" smtClean="0">
                  <a:solidFill>
                    <a:schemeClr val="tx1"/>
                  </a:solidFill>
                </a:rPr>
              </a:br>
              <a:r>
                <a:rPr lang="it-IT" sz="1100" dirty="0" smtClean="0">
                  <a:solidFill>
                    <a:schemeClr val="tx1"/>
                  </a:solidFill>
                  <a:hlinkClick r:id="rId9"/>
                </a:rPr>
                <a:t>http</a:t>
              </a:r>
              <a:r>
                <a:rPr lang="it-IT" sz="1100" dirty="0">
                  <a:solidFill>
                    <a:schemeClr val="tx1"/>
                  </a:solidFill>
                  <a:hlinkClick r:id="rId9"/>
                </a:rPr>
                <a:t>://www.symantec.com/security_response/publications</a:t>
              </a:r>
              <a:r>
                <a:rPr lang="it-IT" sz="1100" dirty="0" smtClean="0">
                  <a:solidFill>
                    <a:schemeClr val="tx1"/>
                  </a:solidFill>
                  <a:hlinkClick r:id="rId9"/>
                </a:rPr>
                <a:t>/</a:t>
              </a:r>
              <a:endParaRPr lang="it-IT" sz="1100" dirty="0" smtClean="0">
                <a:solidFill>
                  <a:schemeClr val="tx1"/>
                </a:solidFill>
              </a:endParaRPr>
            </a:p>
            <a:p>
              <a:pPr marL="0" indent="0">
                <a:buNone/>
              </a:pPr>
              <a:r>
                <a:rPr lang="it-IT" sz="1100" b="1" dirty="0">
                  <a:solidFill>
                    <a:schemeClr val="tx1"/>
                  </a:solidFill>
                </a:rPr>
                <a:t>Rapporto trimestrale McAfee </a:t>
              </a:r>
              <a:r>
                <a:rPr lang="it-IT" sz="1100" b="1" dirty="0" err="1">
                  <a:solidFill>
                    <a:schemeClr val="tx1"/>
                  </a:solidFill>
                </a:rPr>
                <a:t>Labs</a:t>
              </a:r>
              <a:r>
                <a:rPr lang="it-IT" sz="1100" b="1" dirty="0">
                  <a:solidFill>
                    <a:schemeClr val="tx1"/>
                  </a:solidFill>
                </a:rPr>
                <a:t> sulle </a:t>
              </a:r>
              <a:r>
                <a:rPr lang="it-IT" sz="1100" b="1" dirty="0" smtClean="0">
                  <a:solidFill>
                    <a:schemeClr val="tx1"/>
                  </a:solidFill>
                </a:rPr>
                <a:t>minacce</a:t>
              </a:r>
              <a:br>
                <a:rPr lang="it-IT" sz="1100" b="1" dirty="0" smtClean="0">
                  <a:solidFill>
                    <a:schemeClr val="tx1"/>
                  </a:solidFill>
                </a:rPr>
              </a:br>
              <a:r>
                <a:rPr lang="it-IT" sz="1050" dirty="0" smtClean="0">
                  <a:solidFill>
                    <a:schemeClr val="tx1"/>
                  </a:solidFill>
                  <a:hlinkClick r:id="rId10"/>
                </a:rPr>
                <a:t>http</a:t>
              </a:r>
              <a:r>
                <a:rPr lang="it-IT" sz="1050" dirty="0">
                  <a:solidFill>
                    <a:schemeClr val="tx1"/>
                  </a:solidFill>
                  <a:hlinkClick r:id="rId10"/>
                </a:rPr>
                <a:t>://</a:t>
              </a:r>
              <a:r>
                <a:rPr lang="it-IT" sz="1050" dirty="0" smtClean="0">
                  <a:solidFill>
                    <a:schemeClr val="tx1"/>
                  </a:solidFill>
                  <a:hlinkClick r:id="rId10"/>
                </a:rPr>
                <a:t>www.mcafee.com/it/threat-center.aspx</a:t>
              </a:r>
              <a:endParaRPr lang="it-IT" sz="1050" dirty="0">
                <a:solidFill>
                  <a:schemeClr val="tx1"/>
                </a:solidFill>
              </a:endParaRPr>
            </a:p>
          </p:txBody>
        </p:sp>
        <p:pic>
          <p:nvPicPr>
            <p:cNvPr id="2052" name="Picture 4" descr="Symantec | United Stat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55774" y="3539410"/>
              <a:ext cx="900000" cy="2473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McAfee: soluzioni antivirus, di crittografia, firewall, di sicurezza email, di sicurezza web, per la valutazione dei rischi e della conformità"/>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65374" y="3901895"/>
              <a:ext cx="280799" cy="28800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Content Placeholder 2"/>
          <p:cNvSpPr txBox="1">
            <a:spLocks/>
          </p:cNvSpPr>
          <p:nvPr/>
        </p:nvSpPr>
        <p:spPr>
          <a:xfrm>
            <a:off x="87464" y="4290800"/>
            <a:ext cx="3971879" cy="748905"/>
          </a:xfrm>
          <a:prstGeom prst="rect">
            <a:avLst/>
          </a:prstGeom>
          <a:solidFill>
            <a:schemeClr val="bg2"/>
          </a:solidFill>
        </p:spPr>
        <p:txBody>
          <a:bodyPr lIns="1080000" anchor="ctr"/>
          <a:lstStyle>
            <a:lvl1pPr marL="342900" indent="-342900" algn="l" defTabSz="457200" rtl="0" eaLnBrk="1" latinLnBrk="0" hangingPunct="1">
              <a:lnSpc>
                <a:spcPct val="110000"/>
              </a:lnSpc>
              <a:spcBef>
                <a:spcPct val="20000"/>
              </a:spcBef>
              <a:buFont typeface="Arial"/>
              <a:buChar char="•"/>
              <a:defRPr sz="32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tx1"/>
                </a:solidFill>
              </a:rPr>
              <a:t>Threat </a:t>
            </a:r>
            <a:r>
              <a:rPr lang="en-US" sz="1400" b="1" dirty="0" smtClean="0">
                <a:solidFill>
                  <a:schemeClr val="tx1"/>
                </a:solidFill>
              </a:rPr>
              <a:t>Center</a:t>
            </a:r>
          </a:p>
          <a:p>
            <a:pPr marL="0" indent="0">
              <a:buNone/>
            </a:pPr>
            <a:r>
              <a:rPr lang="it-IT" sz="1200" i="1" dirty="0">
                <a:solidFill>
                  <a:schemeClr val="tx1"/>
                </a:solidFill>
              </a:rPr>
              <a:t>2015 Security </a:t>
            </a:r>
            <a:r>
              <a:rPr lang="it-IT" sz="1200" i="1" dirty="0" err="1" smtClean="0">
                <a:solidFill>
                  <a:schemeClr val="tx1"/>
                </a:solidFill>
              </a:rPr>
              <a:t>Threat</a:t>
            </a:r>
            <a:r>
              <a:rPr lang="it-IT" sz="1200" i="1" dirty="0" smtClean="0">
                <a:solidFill>
                  <a:schemeClr val="tx1"/>
                </a:solidFill>
              </a:rPr>
              <a:t> Trends</a:t>
            </a:r>
          </a:p>
          <a:p>
            <a:pPr marL="0" indent="0">
              <a:buNone/>
            </a:pPr>
            <a:r>
              <a:rPr lang="it-IT" sz="1050" dirty="0" smtClean="0">
                <a:solidFill>
                  <a:schemeClr val="tx1"/>
                </a:solidFill>
                <a:hlinkClick r:id="rId13"/>
              </a:rPr>
              <a:t>https</a:t>
            </a:r>
            <a:r>
              <a:rPr lang="it-IT" sz="1050" dirty="0">
                <a:solidFill>
                  <a:schemeClr val="tx1"/>
                </a:solidFill>
                <a:hlinkClick r:id="rId13"/>
              </a:rPr>
              <a:t>://</a:t>
            </a:r>
            <a:r>
              <a:rPr lang="it-IT" sz="1050" dirty="0" smtClean="0">
                <a:solidFill>
                  <a:schemeClr val="tx1"/>
                </a:solidFill>
                <a:hlinkClick r:id="rId13"/>
              </a:rPr>
              <a:t>www.sophos.com/threat-center.aspx</a:t>
            </a:r>
            <a:endParaRPr lang="it-IT" sz="1050" dirty="0">
              <a:solidFill>
                <a:schemeClr val="tx1"/>
              </a:solidFill>
            </a:endParaRPr>
          </a:p>
        </p:txBody>
      </p:sp>
      <p:pic>
        <p:nvPicPr>
          <p:cNvPr id="2056" name="Picture 8" descr="Soph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575" y="4591484"/>
            <a:ext cx="900000" cy="16764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o 3"/>
          <p:cNvGrpSpPr/>
          <p:nvPr/>
        </p:nvGrpSpPr>
        <p:grpSpPr>
          <a:xfrm>
            <a:off x="4168863" y="3491443"/>
            <a:ext cx="4878712" cy="748905"/>
            <a:chOff x="4329433" y="3503446"/>
            <a:chExt cx="4878712" cy="748905"/>
          </a:xfrm>
        </p:grpSpPr>
        <p:sp>
          <p:nvSpPr>
            <p:cNvPr id="21" name="Content Placeholder 2"/>
            <p:cNvSpPr txBox="1">
              <a:spLocks/>
            </p:cNvSpPr>
            <p:nvPr/>
          </p:nvSpPr>
          <p:spPr>
            <a:xfrm>
              <a:off x="4329433" y="3503446"/>
              <a:ext cx="4878712" cy="748905"/>
            </a:xfrm>
            <a:prstGeom prst="rect">
              <a:avLst/>
            </a:prstGeom>
            <a:solidFill>
              <a:schemeClr val="bg2"/>
            </a:solidFill>
          </p:spPr>
          <p:txBody>
            <a:bodyPr lIns="1080000" anchor="ctr"/>
            <a:lstStyle>
              <a:lvl1pPr marL="342900" indent="-342900" algn="l" defTabSz="457200" rtl="0" eaLnBrk="1" latinLnBrk="0" hangingPunct="1">
                <a:lnSpc>
                  <a:spcPct val="110000"/>
                </a:lnSpc>
                <a:spcBef>
                  <a:spcPct val="20000"/>
                </a:spcBef>
                <a:buFont typeface="Arial"/>
                <a:buChar char="•"/>
                <a:defRPr sz="32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tx1"/>
                  </a:solidFill>
                </a:rPr>
                <a:t>Cisco Security Reports</a:t>
              </a:r>
            </a:p>
            <a:p>
              <a:pPr marL="0" indent="0">
                <a:buNone/>
              </a:pPr>
              <a:r>
                <a:rPr lang="en-US" sz="1200" i="1" dirty="0" smtClean="0">
                  <a:solidFill>
                    <a:schemeClr val="tx1"/>
                  </a:solidFill>
                </a:rPr>
                <a:t>Cisco </a:t>
              </a:r>
              <a:r>
                <a:rPr lang="en-US" sz="1200" i="1" dirty="0">
                  <a:solidFill>
                    <a:schemeClr val="tx1"/>
                  </a:solidFill>
                </a:rPr>
                <a:t>2015 Annual Security </a:t>
              </a:r>
              <a:r>
                <a:rPr lang="en-US" sz="1200" i="1" dirty="0" smtClean="0">
                  <a:solidFill>
                    <a:schemeClr val="tx1"/>
                  </a:solidFill>
                </a:rPr>
                <a:t>Report</a:t>
              </a:r>
            </a:p>
            <a:p>
              <a:pPr marL="0" indent="0">
                <a:buNone/>
              </a:pPr>
              <a:r>
                <a:rPr lang="it-IT" sz="900" dirty="0">
                  <a:solidFill>
                    <a:schemeClr val="tx1"/>
                  </a:solidFill>
                  <a:hlinkClick r:id="rId15"/>
                </a:rPr>
                <a:t>http://</a:t>
              </a:r>
              <a:r>
                <a:rPr lang="it-IT" sz="900" dirty="0" smtClean="0">
                  <a:solidFill>
                    <a:schemeClr val="tx1"/>
                  </a:solidFill>
                  <a:hlinkClick r:id="rId15"/>
                </a:rPr>
                <a:t>www.cisco.com/c/en/us/products/security/annual_security_report.html</a:t>
              </a:r>
              <a:endParaRPr lang="it-IT" sz="900" dirty="0">
                <a:solidFill>
                  <a:schemeClr val="tx1"/>
                </a:solidFill>
              </a:endParaRPr>
            </a:p>
          </p:txBody>
        </p:sp>
        <p:pic>
          <p:nvPicPr>
            <p:cNvPr id="4098" name="Picture 2" descr="http://www.cisco.com/c/dam/assets/offers/img/cisco-asr-cover-51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02909" y="3623693"/>
              <a:ext cx="900000" cy="5080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51161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068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Security in servizi e applicazioni</a:t>
            </a:r>
          </a:p>
        </p:txBody>
      </p:sp>
      <p:sp>
        <p:nvSpPr>
          <p:cNvPr id="3" name="Segnaposto testo 2"/>
          <p:cNvSpPr>
            <a:spLocks noGrp="1"/>
          </p:cNvSpPr>
          <p:nvPr>
            <p:ph type="body" idx="1"/>
          </p:nvPr>
        </p:nvSpPr>
        <p:spPr/>
        <p:txBody>
          <a:bodyPr/>
          <a:lstStyle/>
          <a:p>
            <a:r>
              <a:rPr lang="it-IT" dirty="0" smtClean="0"/>
              <a:t>Appendice 1</a:t>
            </a:r>
            <a:r>
              <a:rPr lang="it-IT" dirty="0"/>
              <a:t>: </a:t>
            </a:r>
            <a:r>
              <a:rPr lang="it-IT" dirty="0" err="1"/>
              <a:t>Gartener</a:t>
            </a:r>
            <a:r>
              <a:rPr lang="it-IT" dirty="0"/>
              <a:t> Magic </a:t>
            </a:r>
            <a:r>
              <a:rPr lang="it-IT" dirty="0" err="1"/>
              <a:t>Quadrants</a:t>
            </a:r>
            <a:endParaRPr lang="it-IT" dirty="0"/>
          </a:p>
        </p:txBody>
      </p:sp>
    </p:spTree>
    <p:extLst>
      <p:ext uri="{BB962C8B-B14F-4D97-AF65-F5344CB8AC3E}">
        <p14:creationId xmlns:p14="http://schemas.microsoft.com/office/powerpoint/2010/main" val="39013178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Gartener</a:t>
            </a:r>
            <a:r>
              <a:rPr lang="it-IT" dirty="0"/>
              <a:t> Magic </a:t>
            </a:r>
            <a:r>
              <a:rPr lang="it-IT" dirty="0" err="1"/>
              <a:t>Quadrants</a:t>
            </a:r>
            <a:r>
              <a:rPr lang="it-IT" dirty="0"/>
              <a:t> </a:t>
            </a:r>
            <a:r>
              <a:rPr lang="it-IT" dirty="0" err="1" smtClean="0"/>
              <a:t>Endpoint</a:t>
            </a:r>
            <a:r>
              <a:rPr lang="it-IT" dirty="0" smtClean="0"/>
              <a:t> </a:t>
            </a:r>
            <a:r>
              <a:rPr lang="it-IT" dirty="0"/>
              <a:t>- </a:t>
            </a:r>
            <a:r>
              <a:rPr lang="it-IT" dirty="0" smtClean="0"/>
              <a:t>MDP</a:t>
            </a:r>
            <a:endParaRPr lang="it-IT" dirty="0"/>
          </a:p>
        </p:txBody>
      </p:sp>
      <p:grpSp>
        <p:nvGrpSpPr>
          <p:cNvPr id="5" name="Gruppo 4"/>
          <p:cNvGrpSpPr/>
          <p:nvPr/>
        </p:nvGrpSpPr>
        <p:grpSpPr>
          <a:xfrm>
            <a:off x="4800600" y="1063229"/>
            <a:ext cx="3816000" cy="4054519"/>
            <a:chOff x="4490787" y="1063229"/>
            <a:chExt cx="3816000" cy="4054519"/>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787" y="1063229"/>
              <a:ext cx="3816000" cy="3816000"/>
            </a:xfrm>
            <a:prstGeom prst="rect">
              <a:avLst/>
            </a:prstGeom>
          </p:spPr>
        </p:pic>
        <p:sp>
          <p:nvSpPr>
            <p:cNvPr id="4" name="Rettangolo 3"/>
            <p:cNvSpPr/>
            <p:nvPr/>
          </p:nvSpPr>
          <p:spPr>
            <a:xfrm>
              <a:off x="4915848" y="4863832"/>
              <a:ext cx="2965877" cy="253916"/>
            </a:xfrm>
            <a:prstGeom prst="rect">
              <a:avLst/>
            </a:prstGeom>
          </p:spPr>
          <p:txBody>
            <a:bodyPr wrap="none">
              <a:spAutoFit/>
            </a:bodyPr>
            <a:lstStyle/>
            <a:p>
              <a:r>
                <a:rPr lang="it-IT" sz="1050" b="1" dirty="0"/>
                <a:t>Mobile Data </a:t>
              </a:r>
              <a:r>
                <a:rPr lang="it-IT" sz="1050" b="1" dirty="0" err="1"/>
                <a:t>Protection</a:t>
              </a:r>
              <a:r>
                <a:rPr lang="it-IT" sz="1050" b="1" dirty="0"/>
                <a:t> </a:t>
              </a:r>
              <a:r>
                <a:rPr lang="it-IT" sz="1050" b="1" dirty="0" smtClean="0"/>
                <a:t>Solutions - </a:t>
              </a:r>
              <a:r>
                <a:rPr lang="it-IT" sz="1050" b="1" dirty="0"/>
                <a:t>2015 </a:t>
              </a:r>
              <a:r>
                <a:rPr lang="it-IT" sz="1050" b="1" dirty="0" err="1"/>
                <a:t>October</a:t>
              </a:r>
              <a:r>
                <a:rPr lang="it-IT" sz="1050" b="1" dirty="0"/>
                <a:t> </a:t>
              </a:r>
            </a:p>
          </p:txBody>
        </p:sp>
      </p:grpSp>
      <p:grpSp>
        <p:nvGrpSpPr>
          <p:cNvPr id="7" name="Gruppo 6"/>
          <p:cNvGrpSpPr/>
          <p:nvPr/>
        </p:nvGrpSpPr>
        <p:grpSpPr>
          <a:xfrm>
            <a:off x="457200" y="1083079"/>
            <a:ext cx="3815999" cy="4034669"/>
            <a:chOff x="233912" y="1083079"/>
            <a:chExt cx="3815999" cy="4034669"/>
          </a:xfrm>
        </p:grpSpPr>
        <p:pic>
          <p:nvPicPr>
            <p:cNvPr id="2050" name="Picture 2" descr="Figure 1.Magic Quadrant for Endpoint Protection Platfo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12" y="1083079"/>
              <a:ext cx="3815999" cy="3816000"/>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694239" y="4863832"/>
              <a:ext cx="2895344" cy="253916"/>
            </a:xfrm>
            <a:prstGeom prst="rect">
              <a:avLst/>
            </a:prstGeom>
          </p:spPr>
          <p:txBody>
            <a:bodyPr wrap="none">
              <a:spAutoFit/>
            </a:bodyPr>
            <a:lstStyle/>
            <a:p>
              <a:r>
                <a:rPr lang="it-IT" sz="1050" b="1" dirty="0" err="1"/>
                <a:t>Endpoint</a:t>
              </a:r>
              <a:r>
                <a:rPr lang="it-IT" sz="1050" b="1" dirty="0"/>
                <a:t> </a:t>
              </a:r>
              <a:r>
                <a:rPr lang="it-IT" sz="1050" b="1" dirty="0" err="1"/>
                <a:t>Protection</a:t>
              </a:r>
              <a:r>
                <a:rPr lang="it-IT" sz="1050" b="1" dirty="0"/>
                <a:t> </a:t>
              </a:r>
              <a:r>
                <a:rPr lang="it-IT" sz="1050" b="1" dirty="0" err="1" smtClean="0"/>
                <a:t>Platforms</a:t>
              </a:r>
              <a:r>
                <a:rPr lang="it-IT" sz="1050" b="1" dirty="0" smtClean="0"/>
                <a:t> - 2014 </a:t>
              </a:r>
              <a:r>
                <a:rPr lang="it-IT" sz="1050" b="1" dirty="0" err="1" smtClean="0"/>
                <a:t>December</a:t>
              </a:r>
              <a:r>
                <a:rPr lang="it-IT" sz="1050" b="1" dirty="0" smtClean="0"/>
                <a:t> </a:t>
              </a:r>
              <a:endParaRPr lang="it-IT" sz="1050" b="1" dirty="0"/>
            </a:p>
          </p:txBody>
        </p:sp>
      </p:grpSp>
    </p:spTree>
    <p:extLst>
      <p:ext uri="{BB962C8B-B14F-4D97-AF65-F5344CB8AC3E}">
        <p14:creationId xmlns:p14="http://schemas.microsoft.com/office/powerpoint/2010/main" val="35492338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Gartener</a:t>
            </a:r>
            <a:r>
              <a:rPr lang="it-IT" dirty="0"/>
              <a:t> Magic </a:t>
            </a:r>
            <a:r>
              <a:rPr lang="it-IT" dirty="0" err="1" smtClean="0"/>
              <a:t>Quadrants</a:t>
            </a:r>
            <a:r>
              <a:rPr lang="it-IT" dirty="0" smtClean="0"/>
              <a:t> Firewall - UTM</a:t>
            </a:r>
            <a:endParaRPr lang="it-IT" dirty="0"/>
          </a:p>
        </p:txBody>
      </p:sp>
      <p:grpSp>
        <p:nvGrpSpPr>
          <p:cNvPr id="4" name="Gruppo 3"/>
          <p:cNvGrpSpPr/>
          <p:nvPr/>
        </p:nvGrpSpPr>
        <p:grpSpPr>
          <a:xfrm>
            <a:off x="4800600" y="1075463"/>
            <a:ext cx="3815999" cy="4062647"/>
            <a:chOff x="449988" y="1063229"/>
            <a:chExt cx="3815999" cy="4062647"/>
          </a:xfrm>
        </p:grpSpPr>
        <p:pic>
          <p:nvPicPr>
            <p:cNvPr id="3074" name="Picture 2" descr="http://www.checkpoint.com/resources/gartner-magic-quadrant-mq-2015/images/Gartner_MQ_UTM_2015_graph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88" y="1063229"/>
              <a:ext cx="3815999" cy="3816000"/>
            </a:xfrm>
            <a:prstGeom prst="rect">
              <a:avLst/>
            </a:prstGeom>
            <a:solidFill>
              <a:srgbClr val="FFFFFF"/>
            </a:solidFill>
            <a:ln>
              <a:solidFill>
                <a:schemeClr val="tx1"/>
              </a:solidFill>
            </a:ln>
            <a:extLst/>
          </p:spPr>
        </p:pic>
        <p:sp>
          <p:nvSpPr>
            <p:cNvPr id="3" name="Rettangolo 2"/>
            <p:cNvSpPr/>
            <p:nvPr/>
          </p:nvSpPr>
          <p:spPr>
            <a:xfrm>
              <a:off x="1096263" y="4871960"/>
              <a:ext cx="2523448" cy="253916"/>
            </a:xfrm>
            <a:prstGeom prst="rect">
              <a:avLst/>
            </a:prstGeom>
          </p:spPr>
          <p:txBody>
            <a:bodyPr wrap="none">
              <a:spAutoFit/>
            </a:bodyPr>
            <a:lstStyle/>
            <a:p>
              <a:pPr algn="ctr"/>
              <a:r>
                <a:rPr lang="en-US" sz="1050" b="1" dirty="0" smtClean="0"/>
                <a:t>Unified </a:t>
              </a:r>
              <a:r>
                <a:rPr lang="en-US" sz="1050" b="1" dirty="0"/>
                <a:t>Thread </a:t>
              </a:r>
              <a:r>
                <a:rPr lang="en-US" sz="1050" b="1" dirty="0" smtClean="0"/>
                <a:t>Management </a:t>
              </a:r>
              <a:r>
                <a:rPr lang="en-US" sz="1050" b="1" dirty="0"/>
                <a:t>2015 August</a:t>
              </a:r>
            </a:p>
          </p:txBody>
        </p:sp>
      </p:grpSp>
      <p:grpSp>
        <p:nvGrpSpPr>
          <p:cNvPr id="13" name="Gruppo 12"/>
          <p:cNvGrpSpPr/>
          <p:nvPr/>
        </p:nvGrpSpPr>
        <p:grpSpPr>
          <a:xfrm>
            <a:off x="433375" y="1073584"/>
            <a:ext cx="3816000" cy="4069916"/>
            <a:chOff x="4800600" y="946626"/>
            <a:chExt cx="3816000" cy="4069916"/>
          </a:xfrm>
        </p:grpSpPr>
        <p:sp>
          <p:nvSpPr>
            <p:cNvPr id="5" name="Rettangolo 4"/>
            <p:cNvSpPr/>
            <p:nvPr/>
          </p:nvSpPr>
          <p:spPr>
            <a:xfrm>
              <a:off x="5501378" y="4762626"/>
              <a:ext cx="2414444" cy="253916"/>
            </a:xfrm>
            <a:prstGeom prst="rect">
              <a:avLst/>
            </a:prstGeom>
          </p:spPr>
          <p:txBody>
            <a:bodyPr wrap="none">
              <a:spAutoFit/>
            </a:bodyPr>
            <a:lstStyle/>
            <a:p>
              <a:pPr algn="ctr"/>
              <a:r>
                <a:rPr lang="it-IT" sz="1050" b="1" dirty="0" smtClean="0"/>
                <a:t>Enterprise </a:t>
              </a:r>
              <a:r>
                <a:rPr lang="it-IT" sz="1050" b="1" dirty="0"/>
                <a:t>Network </a:t>
              </a:r>
              <a:r>
                <a:rPr lang="it-IT" sz="1050" b="1" dirty="0" smtClean="0"/>
                <a:t>Firewalls </a:t>
              </a:r>
              <a:r>
                <a:rPr lang="it-IT" sz="1050" b="1" dirty="0"/>
                <a:t>2015 April</a:t>
              </a:r>
            </a:p>
          </p:txBody>
        </p:sp>
        <p:pic>
          <p:nvPicPr>
            <p:cNvPr id="12" name="Immagine 11"/>
            <p:cNvPicPr>
              <a:picLocks noChangeAspect="1"/>
            </p:cNvPicPr>
            <p:nvPr/>
          </p:nvPicPr>
          <p:blipFill>
            <a:blip r:embed="rId3"/>
            <a:stretch>
              <a:fillRect/>
            </a:stretch>
          </p:blipFill>
          <p:spPr>
            <a:xfrm>
              <a:off x="4800600" y="946626"/>
              <a:ext cx="3816000" cy="3816000"/>
            </a:xfrm>
            <a:prstGeom prst="rect">
              <a:avLst/>
            </a:prstGeom>
            <a:ln>
              <a:solidFill>
                <a:schemeClr val="tx1"/>
              </a:solidFill>
            </a:ln>
          </p:spPr>
        </p:pic>
      </p:grpSp>
    </p:spTree>
    <p:extLst>
      <p:ext uri="{BB962C8B-B14F-4D97-AF65-F5344CB8AC3E}">
        <p14:creationId xmlns:p14="http://schemas.microsoft.com/office/powerpoint/2010/main" val="271202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Obbiettivi degli attaccanti</a:t>
            </a:r>
            <a:endParaRPr lang="it-IT" dirty="0"/>
          </a:p>
        </p:txBody>
      </p:sp>
      <p:grpSp>
        <p:nvGrpSpPr>
          <p:cNvPr id="11" name="Gruppo 10"/>
          <p:cNvGrpSpPr/>
          <p:nvPr/>
        </p:nvGrpSpPr>
        <p:grpSpPr>
          <a:xfrm>
            <a:off x="175880" y="1226576"/>
            <a:ext cx="8788584" cy="3678841"/>
            <a:chOff x="453544" y="1387800"/>
            <a:chExt cx="8788584" cy="3678841"/>
          </a:xfrm>
        </p:grpSpPr>
        <p:sp>
          <p:nvSpPr>
            <p:cNvPr id="12" name="Figura a mano libera 11"/>
            <p:cNvSpPr>
              <a:spLocks/>
            </p:cNvSpPr>
            <p:nvPr/>
          </p:nvSpPr>
          <p:spPr>
            <a:xfrm>
              <a:off x="457200" y="1387800"/>
              <a:ext cx="2880001" cy="180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it-IT" sz="2800" b="1" kern="1200" dirty="0" smtClean="0"/>
                <a:t>Diffusione</a:t>
              </a:r>
            </a:p>
            <a:p>
              <a:pPr lvl="0" algn="ctr" defTabSz="711200" rtl="0">
                <a:lnSpc>
                  <a:spcPct val="90000"/>
                </a:lnSpc>
                <a:spcBef>
                  <a:spcPct val="0"/>
                </a:spcBef>
                <a:spcAft>
                  <a:spcPct val="35000"/>
                </a:spcAft>
              </a:pPr>
              <a:r>
                <a:rPr lang="it-IT" sz="1600" dirty="0" smtClean="0"/>
                <a:t>A</a:t>
              </a:r>
              <a:r>
                <a:rPr lang="it-IT" sz="1600" kern="1200" dirty="0" smtClean="0"/>
                <a:t>ccesso ai sistemi per propagazione massiva</a:t>
              </a:r>
              <a:br>
                <a:rPr lang="it-IT" sz="1600" kern="1200" dirty="0" smtClean="0"/>
              </a:br>
              <a:r>
                <a:rPr lang="it-IT" sz="1600" kern="1200" dirty="0" smtClean="0"/>
                <a:t>(es. </a:t>
              </a:r>
              <a:r>
                <a:rPr lang="it-IT" sz="1600" kern="1200" dirty="0" err="1" smtClean="0"/>
                <a:t>botnet</a:t>
              </a:r>
              <a:r>
                <a:rPr lang="it-IT" sz="1600" kern="1200" dirty="0" smtClean="0"/>
                <a:t> e spam)</a:t>
              </a:r>
              <a:endParaRPr lang="it-IT" sz="1600" kern="1200" dirty="0"/>
            </a:p>
          </p:txBody>
        </p:sp>
        <p:sp>
          <p:nvSpPr>
            <p:cNvPr id="13" name="Figura a mano libera 12"/>
            <p:cNvSpPr>
              <a:spLocks/>
            </p:cNvSpPr>
            <p:nvPr/>
          </p:nvSpPr>
          <p:spPr>
            <a:xfrm>
              <a:off x="3409663" y="1387800"/>
              <a:ext cx="2880001" cy="180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it-IT" sz="2800" b="1" kern="1200" dirty="0" smtClean="0"/>
                <a:t>Furto di dati</a:t>
              </a:r>
            </a:p>
            <a:p>
              <a:pPr lvl="0" algn="ctr" defTabSz="711200" rtl="0">
                <a:lnSpc>
                  <a:spcPct val="90000"/>
                </a:lnSpc>
                <a:spcBef>
                  <a:spcPct val="0"/>
                </a:spcBef>
                <a:spcAft>
                  <a:spcPct val="35000"/>
                </a:spcAft>
              </a:pPr>
              <a:r>
                <a:rPr lang="it-IT" sz="1600" b="0" kern="1200" dirty="0" smtClean="0"/>
                <a:t>V</a:t>
              </a:r>
              <a:r>
                <a:rPr lang="it-IT" sz="1600" kern="1200" dirty="0" smtClean="0"/>
                <a:t>antaggi politici o economici</a:t>
              </a:r>
              <a:endParaRPr lang="it-IT" sz="1600" kern="1200" dirty="0"/>
            </a:p>
          </p:txBody>
        </p:sp>
        <p:sp>
          <p:nvSpPr>
            <p:cNvPr id="14" name="Figura a mano libera 13"/>
            <p:cNvSpPr>
              <a:spLocks/>
            </p:cNvSpPr>
            <p:nvPr/>
          </p:nvSpPr>
          <p:spPr>
            <a:xfrm>
              <a:off x="6362127" y="1387800"/>
              <a:ext cx="2880001" cy="180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it-IT" sz="2800" b="1" kern="1200" dirty="0" err="1" smtClean="0"/>
                <a:t>Cybercrime</a:t>
              </a:r>
              <a:endParaRPr lang="it-IT" sz="2800" b="1" kern="1200" dirty="0" smtClean="0"/>
            </a:p>
            <a:p>
              <a:pPr lvl="0" algn="ctr" defTabSz="711200" rtl="0">
                <a:lnSpc>
                  <a:spcPct val="90000"/>
                </a:lnSpc>
                <a:spcBef>
                  <a:spcPct val="0"/>
                </a:spcBef>
                <a:spcAft>
                  <a:spcPct val="35000"/>
                </a:spcAft>
              </a:pPr>
              <a:r>
                <a:rPr lang="it-IT" sz="1600" kern="1200" dirty="0" smtClean="0"/>
                <a:t>Vantaggio finanziario</a:t>
              </a:r>
              <a:br>
                <a:rPr lang="it-IT" sz="1600" kern="1200" dirty="0" smtClean="0"/>
              </a:br>
              <a:r>
                <a:rPr lang="it-IT" sz="1600" kern="1200" dirty="0" smtClean="0"/>
                <a:t>(es. furto di carte di credito)</a:t>
              </a:r>
              <a:endParaRPr lang="it-IT" sz="1600" kern="1200" dirty="0"/>
            </a:p>
          </p:txBody>
        </p:sp>
        <p:sp>
          <p:nvSpPr>
            <p:cNvPr id="15" name="Figura a mano libera 14"/>
            <p:cNvSpPr>
              <a:spLocks/>
            </p:cNvSpPr>
            <p:nvPr/>
          </p:nvSpPr>
          <p:spPr>
            <a:xfrm>
              <a:off x="453544" y="3266641"/>
              <a:ext cx="2880001" cy="180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it-IT" sz="2800" b="1" kern="1200" dirty="0" err="1" smtClean="0"/>
                <a:t>Hacktivism</a:t>
              </a:r>
              <a:endParaRPr lang="it-IT" sz="2800" b="1" kern="1200" dirty="0" smtClean="0"/>
            </a:p>
            <a:p>
              <a:pPr lvl="0" algn="ctr" defTabSz="711200" rtl="0">
                <a:lnSpc>
                  <a:spcPct val="90000"/>
                </a:lnSpc>
                <a:spcBef>
                  <a:spcPct val="0"/>
                </a:spcBef>
                <a:spcAft>
                  <a:spcPct val="35000"/>
                </a:spcAft>
              </a:pPr>
              <a:r>
                <a:rPr lang="it-IT" sz="1600" kern="1200" dirty="0" smtClean="0"/>
                <a:t>Diffamazione di organizzazioni</a:t>
              </a:r>
            </a:p>
            <a:p>
              <a:pPr lvl="0" algn="ctr" defTabSz="711200" rtl="0">
                <a:lnSpc>
                  <a:spcPct val="90000"/>
                </a:lnSpc>
                <a:spcBef>
                  <a:spcPct val="0"/>
                </a:spcBef>
                <a:spcAft>
                  <a:spcPct val="35000"/>
                </a:spcAft>
              </a:pPr>
              <a:r>
                <a:rPr lang="it-IT" sz="1600" kern="1200" dirty="0" smtClean="0"/>
                <a:t>(es. </a:t>
              </a:r>
              <a:r>
                <a:rPr lang="it-IT" sz="1600" kern="1200" dirty="0" err="1" smtClean="0"/>
                <a:t>defacement</a:t>
              </a:r>
              <a:r>
                <a:rPr lang="it-IT" sz="1600" kern="1200" dirty="0" smtClean="0"/>
                <a:t>, pubblicazione di dati riservati)</a:t>
              </a:r>
              <a:endParaRPr lang="it-IT" sz="1600" kern="1200" dirty="0"/>
            </a:p>
          </p:txBody>
        </p:sp>
        <p:sp>
          <p:nvSpPr>
            <p:cNvPr id="16" name="Figura a mano libera 15"/>
            <p:cNvSpPr>
              <a:spLocks/>
            </p:cNvSpPr>
            <p:nvPr/>
          </p:nvSpPr>
          <p:spPr>
            <a:xfrm>
              <a:off x="3409663" y="3266641"/>
              <a:ext cx="2880001" cy="180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it-IT" sz="2800" b="1" kern="1200" dirty="0" smtClean="0"/>
                <a:t>Distruzione</a:t>
              </a:r>
            </a:p>
            <a:p>
              <a:pPr lvl="0" algn="ctr" defTabSz="711200" rtl="0">
                <a:lnSpc>
                  <a:spcPct val="90000"/>
                </a:lnSpc>
                <a:spcBef>
                  <a:spcPct val="0"/>
                </a:spcBef>
                <a:spcAft>
                  <a:spcPct val="35000"/>
                </a:spcAft>
              </a:pPr>
              <a:r>
                <a:rPr lang="it-IT" sz="1600" kern="1200" dirty="0" smtClean="0"/>
                <a:t>Danneggiamento del business (es. cancellazione dei dati)</a:t>
              </a:r>
              <a:endParaRPr lang="it-IT" sz="1600" kern="1200" dirty="0"/>
            </a:p>
          </p:txBody>
        </p:sp>
      </p:grpSp>
      <p:sp>
        <p:nvSpPr>
          <p:cNvPr id="10" name="Rettangolo 9"/>
          <p:cNvSpPr/>
          <p:nvPr/>
        </p:nvSpPr>
        <p:spPr>
          <a:xfrm>
            <a:off x="40374" y="4905417"/>
            <a:ext cx="2685992" cy="276999"/>
          </a:xfrm>
          <a:prstGeom prst="rect">
            <a:avLst/>
          </a:prstGeom>
        </p:spPr>
        <p:txBody>
          <a:bodyPr wrap="none">
            <a:spAutoFit/>
          </a:bodyPr>
          <a:lstStyle/>
          <a:p>
            <a:r>
              <a:rPr lang="it-IT" sz="1200" i="1" dirty="0"/>
              <a:t>Fonte: </a:t>
            </a:r>
            <a:r>
              <a:rPr lang="it-IT" sz="1200" i="1" dirty="0" err="1"/>
              <a:t>Mandant</a:t>
            </a:r>
            <a:r>
              <a:rPr lang="it-IT" sz="1200" i="1" dirty="0"/>
              <a:t> M-Trends </a:t>
            </a:r>
            <a:r>
              <a:rPr lang="it-IT" sz="1200" i="1" dirty="0" smtClean="0"/>
              <a:t>2015 </a:t>
            </a:r>
            <a:r>
              <a:rPr lang="it-IT" sz="1200" i="1" dirty="0"/>
              <a:t>Report</a:t>
            </a:r>
          </a:p>
        </p:txBody>
      </p:sp>
      <p:sp>
        <p:nvSpPr>
          <p:cNvPr id="17" name="Figura a mano libera 16"/>
          <p:cNvSpPr>
            <a:spLocks/>
          </p:cNvSpPr>
          <p:nvPr/>
        </p:nvSpPr>
        <p:spPr>
          <a:xfrm>
            <a:off x="6084463" y="3105417"/>
            <a:ext cx="2880001" cy="180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it-IT" sz="2800" b="1" kern="1200" dirty="0" smtClean="0"/>
              <a:t>Furto identità</a:t>
            </a:r>
          </a:p>
          <a:p>
            <a:pPr lvl="0" algn="ctr" defTabSz="711200" rtl="0">
              <a:lnSpc>
                <a:spcPct val="90000"/>
              </a:lnSpc>
              <a:spcBef>
                <a:spcPct val="0"/>
              </a:spcBef>
              <a:spcAft>
                <a:spcPct val="35000"/>
              </a:spcAft>
            </a:pPr>
            <a:r>
              <a:rPr lang="it-IT" sz="1600" kern="1200" dirty="0" smtClean="0"/>
              <a:t>Furto di informazioni personali di clienti, cittadini e di persone in generale</a:t>
            </a:r>
            <a:endParaRPr lang="it-IT" sz="1600" kern="1200" dirty="0"/>
          </a:p>
        </p:txBody>
      </p:sp>
    </p:spTree>
    <p:extLst>
      <p:ext uri="{BB962C8B-B14F-4D97-AF65-F5344CB8AC3E}">
        <p14:creationId xmlns:p14="http://schemas.microsoft.com/office/powerpoint/2010/main" val="24550929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Gartener</a:t>
            </a:r>
            <a:r>
              <a:rPr lang="it-IT" dirty="0" smtClean="0"/>
              <a:t> Magic </a:t>
            </a:r>
            <a:r>
              <a:rPr lang="it-IT" dirty="0" err="1" smtClean="0"/>
              <a:t>Quadrants</a:t>
            </a:r>
            <a:r>
              <a:rPr lang="it-IT" smtClean="0"/>
              <a:t> WAF - ADC</a:t>
            </a:r>
            <a:endParaRPr lang="it-IT" dirty="0"/>
          </a:p>
        </p:txBody>
      </p:sp>
      <p:grpSp>
        <p:nvGrpSpPr>
          <p:cNvPr id="8" name="Gruppo 7"/>
          <p:cNvGrpSpPr/>
          <p:nvPr/>
        </p:nvGrpSpPr>
        <p:grpSpPr>
          <a:xfrm>
            <a:off x="5148974" y="1073584"/>
            <a:ext cx="3816000" cy="4080271"/>
            <a:chOff x="4932405" y="946626"/>
            <a:chExt cx="3816000" cy="4080271"/>
          </a:xfrm>
        </p:grpSpPr>
        <p:sp>
          <p:nvSpPr>
            <p:cNvPr id="5" name="Rettangolo 4"/>
            <p:cNvSpPr/>
            <p:nvPr/>
          </p:nvSpPr>
          <p:spPr>
            <a:xfrm>
              <a:off x="5473684" y="4772981"/>
              <a:ext cx="2733441" cy="253916"/>
            </a:xfrm>
            <a:prstGeom prst="rect">
              <a:avLst/>
            </a:prstGeom>
          </p:spPr>
          <p:txBody>
            <a:bodyPr wrap="none">
              <a:spAutoFit/>
            </a:bodyPr>
            <a:lstStyle/>
            <a:p>
              <a:r>
                <a:rPr lang="it-IT" sz="1050" b="1" dirty="0"/>
                <a:t>Application Delivery Controller 2015 </a:t>
              </a:r>
              <a:r>
                <a:rPr lang="it-IT" sz="1050" b="1" dirty="0" err="1"/>
                <a:t>October</a:t>
              </a:r>
              <a:r>
                <a:rPr lang="it-IT" sz="1050" b="1" dirty="0"/>
                <a:t> </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405" y="946626"/>
              <a:ext cx="3816000" cy="3816000"/>
            </a:xfrm>
            <a:prstGeom prst="rect">
              <a:avLst/>
            </a:prstGeom>
            <a:solidFill>
              <a:srgbClr val="FFFFFF"/>
            </a:solidFill>
            <a:ln>
              <a:solidFill>
                <a:schemeClr val="tx1"/>
              </a:solidFill>
            </a:ln>
          </p:spPr>
        </p:pic>
      </p:grpSp>
      <p:grpSp>
        <p:nvGrpSpPr>
          <p:cNvPr id="11" name="Gruppo 10"/>
          <p:cNvGrpSpPr/>
          <p:nvPr/>
        </p:nvGrpSpPr>
        <p:grpSpPr>
          <a:xfrm>
            <a:off x="248274" y="1063229"/>
            <a:ext cx="4233851" cy="4090626"/>
            <a:chOff x="248274" y="1063229"/>
            <a:chExt cx="4233851" cy="4090626"/>
          </a:xfrm>
        </p:grpSpPr>
        <p:pic>
          <p:nvPicPr>
            <p:cNvPr id="6" name="Picture 2" descr="Figure 1.Magic Quadrant for Web Application Firewa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3229"/>
              <a:ext cx="3816000" cy="3816001"/>
            </a:xfrm>
            <a:prstGeom prst="rect">
              <a:avLst/>
            </a:prstGeom>
            <a:solidFill>
              <a:srgbClr val="FFFFFF"/>
            </a:solidFill>
            <a:ln>
              <a:solidFill>
                <a:schemeClr val="tx1"/>
              </a:solidFill>
            </a:ln>
            <a:extLst/>
          </p:spPr>
        </p:pic>
        <p:sp>
          <p:nvSpPr>
            <p:cNvPr id="9" name="Rettangolo 8"/>
            <p:cNvSpPr/>
            <p:nvPr/>
          </p:nvSpPr>
          <p:spPr>
            <a:xfrm>
              <a:off x="248274" y="4899939"/>
              <a:ext cx="4233851" cy="253916"/>
            </a:xfrm>
            <a:prstGeom prst="rect">
              <a:avLst/>
            </a:prstGeom>
          </p:spPr>
          <p:txBody>
            <a:bodyPr wrap="none">
              <a:spAutoFit/>
            </a:bodyPr>
            <a:lstStyle/>
            <a:p>
              <a:r>
                <a:rPr lang="en-US" sz="1050" b="1" dirty="0"/>
                <a:t>Magic Quadrant for Web Application Firewalls - G00271692 15 July 2015</a:t>
              </a:r>
              <a:endParaRPr lang="it-IT" sz="1050" b="1" dirty="0"/>
            </a:p>
          </p:txBody>
        </p:sp>
      </p:grpSp>
    </p:spTree>
    <p:extLst>
      <p:ext uri="{BB962C8B-B14F-4D97-AF65-F5344CB8AC3E}">
        <p14:creationId xmlns:p14="http://schemas.microsoft.com/office/powerpoint/2010/main" val="1126620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Fasi dell’attacco informatico</a:t>
            </a:r>
            <a:endParaRPr lang="it-IT" dirty="0"/>
          </a:p>
        </p:txBody>
      </p:sp>
      <p:sp>
        <p:nvSpPr>
          <p:cNvPr id="9" name="Freccia circolare in giù 8"/>
          <p:cNvSpPr/>
          <p:nvPr/>
        </p:nvSpPr>
        <p:spPr>
          <a:xfrm flipH="1" flipV="1">
            <a:off x="1518700" y="3247755"/>
            <a:ext cx="5955526" cy="1620000"/>
          </a:xfrm>
          <a:prstGeom prst="curvedDown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6" name="Freccia circolare in giù 15"/>
          <p:cNvSpPr/>
          <p:nvPr/>
        </p:nvSpPr>
        <p:spPr>
          <a:xfrm flipH="1">
            <a:off x="1518700" y="1345985"/>
            <a:ext cx="5955526" cy="1620000"/>
          </a:xfrm>
          <a:prstGeom prst="curvedDownArrow">
            <a:avLst>
              <a:gd name="adj1" fmla="val 25000"/>
              <a:gd name="adj2" fmla="val 50000"/>
              <a:gd name="adj3"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17" name="Picture 4" descr="firewall icon"/>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232303" y="4436444"/>
            <a:ext cx="528320" cy="528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irewall icon"/>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232303" y="1000440"/>
            <a:ext cx="528320" cy="528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6" descr="C:\Users\sakuu\Documents\Ballmer WPC\AI\work.png"/>
          <p:cNvPicPr>
            <a:picLocks noChangeAspect="1" noChangeArrowheads="1"/>
          </p:cNvPicPr>
          <p:nvPr/>
        </p:nvPicPr>
        <p:blipFill>
          <a:blip r:embed="rId4" cstate="print"/>
          <a:srcRect/>
          <a:stretch>
            <a:fillRect/>
          </a:stretch>
        </p:blipFill>
        <p:spPr bwMode="black">
          <a:xfrm>
            <a:off x="4707910" y="1999902"/>
            <a:ext cx="1396493" cy="1980000"/>
          </a:xfrm>
          <a:prstGeom prst="rect">
            <a:avLst/>
          </a:prstGeom>
          <a:noFill/>
          <a:ln w="9525">
            <a:noFill/>
            <a:miter lim="800000"/>
            <a:headEnd/>
            <a:tailEnd/>
          </a:ln>
        </p:spPr>
      </p:pic>
      <p:sp>
        <p:nvSpPr>
          <p:cNvPr id="15" name="Rectangle 8"/>
          <p:cNvSpPr/>
          <p:nvPr/>
        </p:nvSpPr>
        <p:spPr bwMode="auto">
          <a:xfrm>
            <a:off x="5482109" y="4465397"/>
            <a:ext cx="2162323" cy="54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0000" tIns="0" rIns="0" bIns="0" numCol="1" spcCol="0" rtlCol="0" fromWordArt="0" anchor="ctr" anchorCtr="0" forceAA="0" compatLnSpc="1">
            <a:prstTxWarp prst="textNoShape">
              <a:avLst/>
            </a:prstTxWarp>
            <a:noAutofit/>
          </a:bodyPr>
          <a:lstStyle/>
          <a:p>
            <a:pPr defTabSz="912910" fontAlgn="auto">
              <a:spcBef>
                <a:spcPts val="0"/>
              </a:spcBef>
              <a:spcAft>
                <a:spcPts val="0"/>
              </a:spcAft>
            </a:pPr>
            <a:r>
              <a:rPr lang="en-US" sz="2400" b="1" dirty="0" smtClean="0">
                <a:solidFill>
                  <a:srgbClr val="EFEFEF"/>
                </a:solidFill>
              </a:rPr>
              <a:t>Capture</a:t>
            </a:r>
            <a:endParaRPr lang="en-US" sz="1600" dirty="0" smtClean="0">
              <a:solidFill>
                <a:srgbClr val="EFEFEF"/>
              </a:solidFill>
            </a:endParaRPr>
          </a:p>
        </p:txBody>
      </p:sp>
      <p:grpSp>
        <p:nvGrpSpPr>
          <p:cNvPr id="3" name="Gruppo 2"/>
          <p:cNvGrpSpPr/>
          <p:nvPr/>
        </p:nvGrpSpPr>
        <p:grpSpPr>
          <a:xfrm>
            <a:off x="836923" y="2510590"/>
            <a:ext cx="1620000" cy="540000"/>
            <a:chOff x="921147" y="2570746"/>
            <a:chExt cx="1620000" cy="540000"/>
          </a:xfrm>
        </p:grpSpPr>
        <p:sp>
          <p:nvSpPr>
            <p:cNvPr id="20" name="Rectangle 8"/>
            <p:cNvSpPr/>
            <p:nvPr/>
          </p:nvSpPr>
          <p:spPr bwMode="auto">
            <a:xfrm>
              <a:off x="921147" y="2570746"/>
              <a:ext cx="1620000" cy="54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180000" bIns="0" numCol="1" spcCol="0" rtlCol="0" fromWordArt="0" anchor="ctr" anchorCtr="0" forceAA="0" compatLnSpc="1">
              <a:prstTxWarp prst="textNoShape">
                <a:avLst/>
              </a:prstTxWarp>
              <a:noAutofit/>
            </a:bodyPr>
            <a:lstStyle/>
            <a:p>
              <a:pPr algn="r" defTabSz="912910" fontAlgn="auto">
                <a:spcBef>
                  <a:spcPts val="0"/>
                </a:spcBef>
                <a:spcAft>
                  <a:spcPts val="0"/>
                </a:spcAft>
              </a:pPr>
              <a:r>
                <a:rPr lang="en-US" sz="2400" b="1" dirty="0" smtClean="0">
                  <a:solidFill>
                    <a:srgbClr val="EFEFEF"/>
                  </a:solidFill>
                </a:rPr>
                <a:t>Attack</a:t>
              </a:r>
              <a:endParaRPr lang="en-US" sz="1600" dirty="0" smtClean="0">
                <a:solidFill>
                  <a:srgbClr val="EFEFEF"/>
                </a:solidFill>
              </a:endParaRPr>
            </a:p>
          </p:txBody>
        </p:sp>
        <p:pic>
          <p:nvPicPr>
            <p:cNvPr id="19" name="Immagine 18"/>
            <p:cNvPicPr>
              <a:picLocks noChangeAspect="1"/>
            </p:cNvPicPr>
            <p:nvPr/>
          </p:nvPicPr>
          <p:blipFill>
            <a:blip r:embed="rId5" cstate="print">
              <a:biLevel thresh="75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936353" y="2643471"/>
              <a:ext cx="425701" cy="396000"/>
            </a:xfrm>
            <a:prstGeom prst="rect">
              <a:avLst/>
            </a:prstGeom>
          </p:spPr>
        </p:pic>
      </p:grpSp>
      <p:pic>
        <p:nvPicPr>
          <p:cNvPr id="4" name="Immagin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7480" y="4006146"/>
            <a:ext cx="216000" cy="216000"/>
          </a:xfrm>
          <a:prstGeom prst="rect">
            <a:avLst/>
          </a:prstGeom>
        </p:spPr>
      </p:pic>
      <p:pic>
        <p:nvPicPr>
          <p:cNvPr id="5" name="Immagin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3181" y="3706210"/>
            <a:ext cx="324000" cy="324000"/>
          </a:xfrm>
          <a:prstGeom prst="rect">
            <a:avLst/>
          </a:prstGeom>
        </p:spPr>
      </p:pic>
      <p:pic>
        <p:nvPicPr>
          <p:cNvPr id="6" name="Immagin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9964" y="3317205"/>
            <a:ext cx="468000" cy="468000"/>
          </a:xfrm>
          <a:prstGeom prst="rect">
            <a:avLst/>
          </a:prstGeom>
        </p:spPr>
      </p:pic>
      <p:sp>
        <p:nvSpPr>
          <p:cNvPr id="14" name="Rectangle 8"/>
          <p:cNvSpPr/>
          <p:nvPr/>
        </p:nvSpPr>
        <p:spPr bwMode="auto">
          <a:xfrm>
            <a:off x="2541953" y="1088127"/>
            <a:ext cx="1620000" cy="54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910" fontAlgn="auto">
              <a:spcBef>
                <a:spcPts val="0"/>
              </a:spcBef>
              <a:spcAft>
                <a:spcPts val="0"/>
              </a:spcAft>
            </a:pPr>
            <a:r>
              <a:rPr lang="en-US" sz="2400" b="1" dirty="0" smtClean="0">
                <a:solidFill>
                  <a:srgbClr val="EFEFEF"/>
                </a:solidFill>
              </a:rPr>
              <a:t>Infiltration</a:t>
            </a:r>
            <a:endParaRPr lang="en-US" sz="1600" dirty="0" smtClean="0">
              <a:solidFill>
                <a:srgbClr val="EFEFEF"/>
              </a:solidFill>
            </a:endParaRPr>
          </a:p>
        </p:txBody>
      </p:sp>
      <p:sp>
        <p:nvSpPr>
          <p:cNvPr id="21" name="Rectangle 8"/>
          <p:cNvSpPr/>
          <p:nvPr/>
        </p:nvSpPr>
        <p:spPr bwMode="auto">
          <a:xfrm>
            <a:off x="2541953" y="4507244"/>
            <a:ext cx="1620000" cy="54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910" fontAlgn="auto">
              <a:spcBef>
                <a:spcPts val="0"/>
              </a:spcBef>
              <a:spcAft>
                <a:spcPts val="0"/>
              </a:spcAft>
            </a:pPr>
            <a:r>
              <a:rPr lang="en-US" sz="2400" b="1" dirty="0" smtClean="0">
                <a:solidFill>
                  <a:srgbClr val="EFEFEF"/>
                </a:solidFill>
              </a:rPr>
              <a:t>Exfiltration</a:t>
            </a:r>
            <a:endParaRPr lang="en-US" sz="1600" dirty="0" smtClean="0">
              <a:solidFill>
                <a:srgbClr val="EFEFEF"/>
              </a:solidFill>
            </a:endParaRPr>
          </a:p>
        </p:txBody>
      </p:sp>
      <p:pic>
        <p:nvPicPr>
          <p:cNvPr id="23" name="Immagine 22"/>
          <p:cNvPicPr>
            <a:picLocks noChangeAspect="1"/>
          </p:cNvPicPr>
          <p:nvPr/>
        </p:nvPicPr>
        <p:blipFill>
          <a:blip r:embed="rId10">
            <a:biLevel thresh="75000"/>
            <a:extLst>
              <a:ext uri="{28A0092B-C50C-407E-A947-70E740481C1C}">
                <a14:useLocalDpi xmlns:a14="http://schemas.microsoft.com/office/drawing/2010/main" val="0"/>
              </a:ext>
            </a:extLst>
          </a:blip>
          <a:stretch>
            <a:fillRect/>
          </a:stretch>
        </p:blipFill>
        <p:spPr>
          <a:xfrm>
            <a:off x="6880972" y="2401413"/>
            <a:ext cx="936000" cy="936000"/>
          </a:xfrm>
          <a:prstGeom prst="rect">
            <a:avLst/>
          </a:prstGeom>
        </p:spPr>
      </p:pic>
      <p:sp>
        <p:nvSpPr>
          <p:cNvPr id="13" name="Rectangle 8"/>
          <p:cNvSpPr/>
          <p:nvPr/>
        </p:nvSpPr>
        <p:spPr bwMode="auto">
          <a:xfrm>
            <a:off x="5484433" y="1148953"/>
            <a:ext cx="2160000" cy="54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0000" tIns="0" rIns="0" bIns="0" numCol="1" spcCol="0" rtlCol="0" fromWordArt="0" anchor="ctr" anchorCtr="0" forceAA="0" compatLnSpc="1">
            <a:prstTxWarp prst="textNoShape">
              <a:avLst/>
            </a:prstTxWarp>
            <a:noAutofit/>
          </a:bodyPr>
          <a:lstStyle/>
          <a:p>
            <a:pPr defTabSz="912910"/>
            <a:r>
              <a:rPr lang="en-US" sz="2400" b="1" dirty="0">
                <a:solidFill>
                  <a:srgbClr val="EFEFEF"/>
                </a:solidFill>
              </a:rPr>
              <a:t>Discovery</a:t>
            </a:r>
          </a:p>
        </p:txBody>
      </p:sp>
      <p:pic>
        <p:nvPicPr>
          <p:cNvPr id="24" name="Immagin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42764" y="1172246"/>
            <a:ext cx="504000" cy="504000"/>
          </a:xfrm>
          <a:prstGeom prst="rect">
            <a:avLst/>
          </a:prstGeom>
        </p:spPr>
      </p:pic>
      <p:pic>
        <p:nvPicPr>
          <p:cNvPr id="26" name="Immagine 25"/>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flipH="1">
            <a:off x="7051599" y="1243421"/>
            <a:ext cx="396000" cy="396000"/>
          </a:xfrm>
          <a:prstGeom prst="rect">
            <a:avLst/>
          </a:prstGeom>
        </p:spPr>
      </p:pic>
      <p:pic>
        <p:nvPicPr>
          <p:cNvPr id="27" name="Immagin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98161" y="4472397"/>
            <a:ext cx="692533" cy="468000"/>
          </a:xfrm>
          <a:prstGeom prst="rect">
            <a:avLst/>
          </a:prstGeom>
        </p:spPr>
      </p:pic>
      <p:pic>
        <p:nvPicPr>
          <p:cNvPr id="28" name="Immagine 27"/>
          <p:cNvPicPr>
            <a:picLocks noChangeAspect="1"/>
          </p:cNvPicPr>
          <p:nvPr/>
        </p:nvPicPr>
        <p:blipFill>
          <a:blip r:embed="rId14">
            <a:lum bright="70000" contrast="-70000"/>
            <a:extLst>
              <a:ext uri="{28A0092B-C50C-407E-A947-70E740481C1C}">
                <a14:useLocalDpi xmlns:a14="http://schemas.microsoft.com/office/drawing/2010/main" val="0"/>
              </a:ext>
            </a:extLst>
          </a:blip>
          <a:stretch>
            <a:fillRect/>
          </a:stretch>
        </p:blipFill>
        <p:spPr>
          <a:xfrm>
            <a:off x="7394764" y="4524599"/>
            <a:ext cx="199073" cy="286107"/>
          </a:xfrm>
          <a:prstGeom prst="rect">
            <a:avLst/>
          </a:prstGeom>
        </p:spPr>
      </p:pic>
      <p:cxnSp>
        <p:nvCxnSpPr>
          <p:cNvPr id="31" name="Connettore 1 30"/>
          <p:cNvCxnSpPr>
            <a:stCxn id="12" idx="2"/>
            <a:endCxn id="17" idx="0"/>
          </p:cNvCxnSpPr>
          <p:nvPr/>
        </p:nvCxnSpPr>
        <p:spPr>
          <a:xfrm>
            <a:off x="4496463" y="1528760"/>
            <a:ext cx="0" cy="2907684"/>
          </a:xfrm>
          <a:prstGeom prst="line">
            <a:avLst/>
          </a:prstGeom>
          <a:ln w="57150">
            <a:prstDash val="dash"/>
          </a:ln>
        </p:spPr>
        <p:style>
          <a:lnRef idx="1">
            <a:schemeClr val="accent2"/>
          </a:lnRef>
          <a:fillRef idx="0">
            <a:schemeClr val="accent2"/>
          </a:fillRef>
          <a:effectRef idx="0">
            <a:schemeClr val="accent2"/>
          </a:effectRef>
          <a:fontRef idx="minor">
            <a:schemeClr val="tx1"/>
          </a:fontRef>
        </p:style>
      </p:cxnSp>
      <p:pic>
        <p:nvPicPr>
          <p:cNvPr id="32" name="Immagine 31"/>
          <p:cNvPicPr>
            <a:picLocks noChangeAspect="1"/>
          </p:cNvPicPr>
          <p:nvPr/>
        </p:nvPicPr>
        <p:blipFill>
          <a:blip r:embed="rId15" cstate="print">
            <a:biLevel thresh="75000"/>
            <a:extLst>
              <a:ext uri="{28A0092B-C50C-407E-A947-70E740481C1C}">
                <a14:useLocalDpi xmlns:a14="http://schemas.microsoft.com/office/drawing/2010/main" val="0"/>
              </a:ext>
            </a:extLst>
          </a:blip>
          <a:stretch>
            <a:fillRect/>
          </a:stretch>
        </p:blipFill>
        <p:spPr>
          <a:xfrm>
            <a:off x="4552834" y="1322260"/>
            <a:ext cx="294805" cy="360000"/>
          </a:xfrm>
          <a:prstGeom prst="rect">
            <a:avLst/>
          </a:prstGeom>
        </p:spPr>
      </p:pic>
      <p:pic>
        <p:nvPicPr>
          <p:cNvPr id="34" name="Immagine 33"/>
          <p:cNvPicPr>
            <a:picLocks noChangeAspect="1"/>
          </p:cNvPicPr>
          <p:nvPr/>
        </p:nvPicPr>
        <p:blipFill>
          <a:blip r:embed="rId15" cstate="print">
            <a:biLevel thresh="75000"/>
            <a:extLst>
              <a:ext uri="{28A0092B-C50C-407E-A947-70E740481C1C}">
                <a14:useLocalDpi xmlns:a14="http://schemas.microsoft.com/office/drawing/2010/main" val="0"/>
              </a:ext>
            </a:extLst>
          </a:blip>
          <a:stretch>
            <a:fillRect/>
          </a:stretch>
        </p:blipFill>
        <p:spPr>
          <a:xfrm>
            <a:off x="4536168" y="4775083"/>
            <a:ext cx="294805" cy="360000"/>
          </a:xfrm>
          <a:prstGeom prst="rect">
            <a:avLst/>
          </a:prstGeom>
        </p:spPr>
      </p:pic>
    </p:spTree>
    <p:extLst>
      <p:ext uri="{BB962C8B-B14F-4D97-AF65-F5344CB8AC3E}">
        <p14:creationId xmlns:p14="http://schemas.microsoft.com/office/powerpoint/2010/main" val="3852045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Attacchi e minacce</a:t>
            </a:r>
          </a:p>
        </p:txBody>
      </p:sp>
      <p:grpSp>
        <p:nvGrpSpPr>
          <p:cNvPr id="25" name="Gruppo 24"/>
          <p:cNvGrpSpPr/>
          <p:nvPr/>
        </p:nvGrpSpPr>
        <p:grpSpPr>
          <a:xfrm>
            <a:off x="195455" y="991125"/>
            <a:ext cx="8753091" cy="4084267"/>
            <a:chOff x="159791" y="991125"/>
            <a:chExt cx="8753091" cy="4084267"/>
          </a:xfrm>
        </p:grpSpPr>
        <p:grpSp>
          <p:nvGrpSpPr>
            <p:cNvPr id="6" name="Gruppo 5"/>
            <p:cNvGrpSpPr/>
            <p:nvPr/>
          </p:nvGrpSpPr>
          <p:grpSpPr>
            <a:xfrm>
              <a:off x="159791" y="991125"/>
              <a:ext cx="8753091" cy="4084267"/>
              <a:chOff x="608703" y="1171600"/>
              <a:chExt cx="8753091" cy="4084267"/>
            </a:xfrm>
          </p:grpSpPr>
          <p:sp>
            <p:nvSpPr>
              <p:cNvPr id="7" name="Figura a mano libera 6"/>
              <p:cNvSpPr/>
              <p:nvPr/>
            </p:nvSpPr>
            <p:spPr>
              <a:xfrm>
                <a:off x="608703" y="1171600"/>
                <a:ext cx="4320000" cy="1980000"/>
              </a:xfrm>
              <a:custGeom>
                <a:avLst/>
                <a:gdLst>
                  <a:gd name="connsiteX0" fmla="*/ 0 w 2868587"/>
                  <a:gd name="connsiteY0" fmla="*/ 0 h 1721152"/>
                  <a:gd name="connsiteX1" fmla="*/ 2868587 w 2868587"/>
                  <a:gd name="connsiteY1" fmla="*/ 0 h 1721152"/>
                  <a:gd name="connsiteX2" fmla="*/ 2868587 w 2868587"/>
                  <a:gd name="connsiteY2" fmla="*/ 1721152 h 1721152"/>
                  <a:gd name="connsiteX3" fmla="*/ 0 w 2868587"/>
                  <a:gd name="connsiteY3" fmla="*/ 1721152 h 1721152"/>
                  <a:gd name="connsiteX4" fmla="*/ 0 w 2868587"/>
                  <a:gd name="connsiteY4" fmla="*/ 0 h 172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8587" h="1721152">
                    <a:moveTo>
                      <a:pt x="0" y="0"/>
                    </a:moveTo>
                    <a:lnTo>
                      <a:pt x="2868587" y="0"/>
                    </a:lnTo>
                    <a:lnTo>
                      <a:pt x="2868587" y="1721152"/>
                    </a:lnTo>
                    <a:lnTo>
                      <a:pt x="0" y="172115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t" anchorCtr="0">
                <a:noAutofit/>
              </a:bodyPr>
              <a:lstStyle/>
              <a:p>
                <a:pPr lvl="0" algn="ctr" defTabSz="1511300" rtl="0">
                  <a:lnSpc>
                    <a:spcPct val="90000"/>
                  </a:lnSpc>
                  <a:spcBef>
                    <a:spcPct val="0"/>
                  </a:spcBef>
                  <a:spcAft>
                    <a:spcPct val="35000"/>
                  </a:spcAft>
                </a:pPr>
                <a:r>
                  <a:rPr lang="it-IT" sz="2000" b="1" kern="1200" dirty="0" smtClean="0"/>
                  <a:t>Social </a:t>
                </a:r>
                <a:r>
                  <a:rPr lang="it-IT" sz="2000" b="1" kern="1200" dirty="0" err="1" smtClean="0"/>
                  <a:t>Enginering</a:t>
                </a:r>
                <a:endParaRPr lang="it-IT" sz="2000" b="1" kern="1200" dirty="0" smtClean="0"/>
              </a:p>
              <a:p>
                <a:pPr lvl="0" defTabSz="1511300" rtl="0">
                  <a:lnSpc>
                    <a:spcPct val="90000"/>
                  </a:lnSpc>
                  <a:spcBef>
                    <a:spcPct val="0"/>
                  </a:spcBef>
                  <a:spcAft>
                    <a:spcPct val="35000"/>
                  </a:spcAft>
                </a:pPr>
                <a:r>
                  <a:rPr lang="it-IT" sz="1600" b="1" dirty="0" smtClean="0"/>
                  <a:t>23%</a:t>
                </a:r>
                <a:r>
                  <a:rPr lang="it-IT" sz="1400" dirty="0" smtClean="0"/>
                  <a:t> delle mail </a:t>
                </a:r>
                <a:r>
                  <a:rPr lang="it-IT" sz="1400" dirty="0" err="1" smtClean="0"/>
                  <a:t>phishing</a:t>
                </a:r>
                <a:r>
                  <a:rPr lang="it-IT" sz="1400" dirty="0" smtClean="0"/>
                  <a:t> viene aperto</a:t>
                </a:r>
              </a:p>
              <a:p>
                <a:pPr lvl="0" defTabSz="1511300" rtl="0">
                  <a:lnSpc>
                    <a:spcPct val="90000"/>
                  </a:lnSpc>
                  <a:spcBef>
                    <a:spcPct val="0"/>
                  </a:spcBef>
                  <a:spcAft>
                    <a:spcPct val="35000"/>
                  </a:spcAft>
                </a:pPr>
                <a:r>
                  <a:rPr lang="it-IT" sz="1600" b="1" kern="1200" dirty="0" smtClean="0"/>
                  <a:t>11%</a:t>
                </a:r>
                <a:r>
                  <a:rPr lang="it-IT" sz="1400" kern="1200" dirty="0" smtClean="0"/>
                  <a:t> delle vittime apre l’allegato/link</a:t>
                </a:r>
              </a:p>
              <a:p>
                <a:pPr lvl="0" defTabSz="1511300" rtl="0">
                  <a:lnSpc>
                    <a:spcPct val="90000"/>
                  </a:lnSpc>
                  <a:spcBef>
                    <a:spcPct val="0"/>
                  </a:spcBef>
                  <a:spcAft>
                    <a:spcPct val="35000"/>
                  </a:spcAft>
                </a:pPr>
                <a:r>
                  <a:rPr lang="it-IT" sz="1600" b="1" dirty="0" smtClean="0"/>
                  <a:t>60%</a:t>
                </a:r>
                <a:r>
                  <a:rPr lang="it-IT" sz="1400" dirty="0" smtClean="0"/>
                  <a:t> l’attacco ha successo in pochi minuti</a:t>
                </a:r>
                <a:endParaRPr lang="it-IT" sz="1100" i="1" kern="1200" dirty="0"/>
              </a:p>
            </p:txBody>
          </p:sp>
          <p:sp>
            <p:nvSpPr>
              <p:cNvPr id="8" name="Figura a mano libera 7"/>
              <p:cNvSpPr/>
              <p:nvPr/>
            </p:nvSpPr>
            <p:spPr>
              <a:xfrm>
                <a:off x="5041794" y="1171600"/>
                <a:ext cx="4320000" cy="1980000"/>
              </a:xfrm>
              <a:custGeom>
                <a:avLst/>
                <a:gdLst>
                  <a:gd name="connsiteX0" fmla="*/ 0 w 2868587"/>
                  <a:gd name="connsiteY0" fmla="*/ 0 h 1721152"/>
                  <a:gd name="connsiteX1" fmla="*/ 2868587 w 2868587"/>
                  <a:gd name="connsiteY1" fmla="*/ 0 h 1721152"/>
                  <a:gd name="connsiteX2" fmla="*/ 2868587 w 2868587"/>
                  <a:gd name="connsiteY2" fmla="*/ 1721152 h 1721152"/>
                  <a:gd name="connsiteX3" fmla="*/ 0 w 2868587"/>
                  <a:gd name="connsiteY3" fmla="*/ 1721152 h 1721152"/>
                  <a:gd name="connsiteX4" fmla="*/ 0 w 2868587"/>
                  <a:gd name="connsiteY4" fmla="*/ 0 h 172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8587" h="1721152">
                    <a:moveTo>
                      <a:pt x="0" y="0"/>
                    </a:moveTo>
                    <a:lnTo>
                      <a:pt x="2868587" y="0"/>
                    </a:lnTo>
                    <a:lnTo>
                      <a:pt x="2868587" y="1721152"/>
                    </a:lnTo>
                    <a:lnTo>
                      <a:pt x="0" y="172115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t" anchorCtr="0">
                <a:noAutofit/>
              </a:bodyPr>
              <a:lstStyle/>
              <a:p>
                <a:pPr algn="ctr" defTabSz="1511300">
                  <a:lnSpc>
                    <a:spcPct val="90000"/>
                  </a:lnSpc>
                  <a:spcBef>
                    <a:spcPct val="0"/>
                  </a:spcBef>
                  <a:spcAft>
                    <a:spcPct val="35000"/>
                  </a:spcAft>
                </a:pPr>
                <a:r>
                  <a:rPr lang="it-IT" sz="2000" b="1" dirty="0"/>
                  <a:t>Advanced </a:t>
                </a:r>
                <a:r>
                  <a:rPr lang="it-IT" sz="2000" b="1" dirty="0" err="1"/>
                  <a:t>Persistent</a:t>
                </a:r>
                <a:r>
                  <a:rPr lang="it-IT" sz="2000" b="1" dirty="0"/>
                  <a:t> </a:t>
                </a:r>
                <a:r>
                  <a:rPr lang="it-IT" sz="2000" b="1" dirty="0" err="1" smtClean="0"/>
                  <a:t>Treat</a:t>
                </a:r>
                <a:endParaRPr lang="it-IT" sz="2000" b="1" dirty="0" smtClean="0"/>
              </a:p>
              <a:p>
                <a:pPr defTabSz="1511300">
                  <a:lnSpc>
                    <a:spcPct val="90000"/>
                  </a:lnSpc>
                  <a:spcBef>
                    <a:spcPct val="0"/>
                  </a:spcBef>
                  <a:spcAft>
                    <a:spcPct val="35000"/>
                  </a:spcAft>
                </a:pPr>
                <a:r>
                  <a:rPr lang="it-IT" sz="1400" dirty="0" smtClean="0"/>
                  <a:t>Eseguono attacchi avanzati in modo persistente</a:t>
                </a:r>
              </a:p>
              <a:p>
                <a:pPr defTabSz="1511300">
                  <a:lnSpc>
                    <a:spcPct val="90000"/>
                  </a:lnSpc>
                  <a:spcBef>
                    <a:spcPct val="0"/>
                  </a:spcBef>
                  <a:spcAft>
                    <a:spcPct val="35000"/>
                  </a:spcAft>
                </a:pPr>
                <a:r>
                  <a:rPr lang="it-IT" sz="1400" dirty="0" smtClean="0"/>
                  <a:t>Una volta all’interno della rete bersaglio tentano la compromissione di sistemi d’interesse</a:t>
                </a:r>
              </a:p>
              <a:p>
                <a:pPr defTabSz="1511300">
                  <a:lnSpc>
                    <a:spcPct val="90000"/>
                  </a:lnSpc>
                  <a:spcBef>
                    <a:spcPct val="0"/>
                  </a:spcBef>
                  <a:spcAft>
                    <a:spcPct val="35000"/>
                  </a:spcAft>
                </a:pPr>
                <a:r>
                  <a:rPr lang="it-IT" sz="1400" dirty="0" smtClean="0"/>
                  <a:t>Sfruttano tecnologie del bersaglio (VPN) e strumenti di amministrazione di </a:t>
                </a:r>
                <a:r>
                  <a:rPr lang="it-IT" sz="1400" dirty="0"/>
                  <a:t>sistema e persistono anche per anni</a:t>
                </a:r>
              </a:p>
            </p:txBody>
          </p:sp>
          <p:sp>
            <p:nvSpPr>
              <p:cNvPr id="9" name="Figura a mano libera 8"/>
              <p:cNvSpPr/>
              <p:nvPr/>
            </p:nvSpPr>
            <p:spPr>
              <a:xfrm>
                <a:off x="608703" y="3275867"/>
                <a:ext cx="4320000" cy="1980000"/>
              </a:xfrm>
              <a:custGeom>
                <a:avLst/>
                <a:gdLst>
                  <a:gd name="connsiteX0" fmla="*/ 0 w 2868587"/>
                  <a:gd name="connsiteY0" fmla="*/ 0 h 1721152"/>
                  <a:gd name="connsiteX1" fmla="*/ 2868587 w 2868587"/>
                  <a:gd name="connsiteY1" fmla="*/ 0 h 1721152"/>
                  <a:gd name="connsiteX2" fmla="*/ 2868587 w 2868587"/>
                  <a:gd name="connsiteY2" fmla="*/ 1721152 h 1721152"/>
                  <a:gd name="connsiteX3" fmla="*/ 0 w 2868587"/>
                  <a:gd name="connsiteY3" fmla="*/ 1721152 h 1721152"/>
                  <a:gd name="connsiteX4" fmla="*/ 0 w 2868587"/>
                  <a:gd name="connsiteY4" fmla="*/ 0 h 172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8587" h="1721152">
                    <a:moveTo>
                      <a:pt x="0" y="0"/>
                    </a:moveTo>
                    <a:lnTo>
                      <a:pt x="2868587" y="0"/>
                    </a:lnTo>
                    <a:lnTo>
                      <a:pt x="2868587" y="1721152"/>
                    </a:lnTo>
                    <a:lnTo>
                      <a:pt x="0" y="172115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t" anchorCtr="0">
                <a:noAutofit/>
              </a:bodyPr>
              <a:lstStyle/>
              <a:p>
                <a:pPr algn="ctr" defTabSz="1511300">
                  <a:lnSpc>
                    <a:spcPct val="90000"/>
                  </a:lnSpc>
                  <a:spcBef>
                    <a:spcPct val="0"/>
                  </a:spcBef>
                  <a:spcAft>
                    <a:spcPct val="35000"/>
                  </a:spcAft>
                </a:pPr>
                <a:r>
                  <a:rPr lang="it-IT" sz="2000" b="1" dirty="0"/>
                  <a:t>Attacchi </a:t>
                </a:r>
                <a:r>
                  <a:rPr lang="it-IT" sz="2000" b="1" dirty="0" smtClean="0"/>
                  <a:t>Zero-</a:t>
                </a:r>
                <a:r>
                  <a:rPr lang="it-IT" sz="2000" b="1" dirty="0" err="1" smtClean="0"/>
                  <a:t>day</a:t>
                </a:r>
                <a:endParaRPr lang="it-IT" sz="2000" b="1" dirty="0" smtClean="0"/>
              </a:p>
              <a:p>
                <a:pPr defTabSz="1511300">
                  <a:lnSpc>
                    <a:spcPct val="90000"/>
                  </a:lnSpc>
                  <a:spcBef>
                    <a:spcPct val="0"/>
                  </a:spcBef>
                  <a:spcAft>
                    <a:spcPct val="35000"/>
                  </a:spcAft>
                </a:pPr>
                <a:r>
                  <a:rPr lang="it-IT" sz="1400" dirty="0" smtClean="0"/>
                  <a:t>Vulnerabilità non note ai produttori</a:t>
                </a:r>
              </a:p>
              <a:p>
                <a:pPr defTabSz="1511300">
                  <a:lnSpc>
                    <a:spcPct val="90000"/>
                  </a:lnSpc>
                  <a:spcBef>
                    <a:spcPct val="0"/>
                  </a:spcBef>
                  <a:spcAft>
                    <a:spcPct val="35000"/>
                  </a:spcAft>
                </a:pPr>
                <a:r>
                  <a:rPr lang="it-IT" sz="1400" dirty="0" smtClean="0"/>
                  <a:t>Esiste un mercato di compravendita</a:t>
                </a:r>
              </a:p>
              <a:p>
                <a:pPr defTabSz="1511300">
                  <a:lnSpc>
                    <a:spcPct val="90000"/>
                  </a:lnSpc>
                  <a:spcBef>
                    <a:spcPct val="0"/>
                  </a:spcBef>
                  <a:spcAft>
                    <a:spcPct val="35000"/>
                  </a:spcAft>
                </a:pPr>
                <a:r>
                  <a:rPr lang="it-IT" sz="1400" dirty="0" smtClean="0"/>
                  <a:t>Interazione minima con la vittima sia nel caso di client (accesso a pagina web) che server (richiesta verso servizi web)</a:t>
                </a:r>
                <a:endParaRPr lang="it-IT" sz="1400" dirty="0"/>
              </a:p>
            </p:txBody>
          </p:sp>
          <p:sp>
            <p:nvSpPr>
              <p:cNvPr id="10" name="Figura a mano libera 9"/>
              <p:cNvSpPr/>
              <p:nvPr/>
            </p:nvSpPr>
            <p:spPr>
              <a:xfrm>
                <a:off x="5041794" y="3275867"/>
                <a:ext cx="4320000" cy="1980000"/>
              </a:xfrm>
              <a:custGeom>
                <a:avLst/>
                <a:gdLst>
                  <a:gd name="connsiteX0" fmla="*/ 0 w 2868587"/>
                  <a:gd name="connsiteY0" fmla="*/ 0 h 1721152"/>
                  <a:gd name="connsiteX1" fmla="*/ 2868587 w 2868587"/>
                  <a:gd name="connsiteY1" fmla="*/ 0 h 1721152"/>
                  <a:gd name="connsiteX2" fmla="*/ 2868587 w 2868587"/>
                  <a:gd name="connsiteY2" fmla="*/ 1721152 h 1721152"/>
                  <a:gd name="connsiteX3" fmla="*/ 0 w 2868587"/>
                  <a:gd name="connsiteY3" fmla="*/ 1721152 h 1721152"/>
                  <a:gd name="connsiteX4" fmla="*/ 0 w 2868587"/>
                  <a:gd name="connsiteY4" fmla="*/ 0 h 172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8587" h="1721152">
                    <a:moveTo>
                      <a:pt x="0" y="0"/>
                    </a:moveTo>
                    <a:lnTo>
                      <a:pt x="2868587" y="0"/>
                    </a:lnTo>
                    <a:lnTo>
                      <a:pt x="2868587" y="1721152"/>
                    </a:lnTo>
                    <a:lnTo>
                      <a:pt x="0" y="172115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t" anchorCtr="0">
                <a:noAutofit/>
              </a:bodyPr>
              <a:lstStyle/>
              <a:p>
                <a:pPr algn="ctr" defTabSz="1511300">
                  <a:lnSpc>
                    <a:spcPct val="90000"/>
                  </a:lnSpc>
                  <a:spcBef>
                    <a:spcPct val="0"/>
                  </a:spcBef>
                  <a:spcAft>
                    <a:spcPct val="35000"/>
                  </a:spcAft>
                </a:pPr>
                <a:r>
                  <a:rPr lang="it-IT" sz="2000" b="1" dirty="0" err="1" smtClean="0"/>
                  <a:t>Malware</a:t>
                </a:r>
                <a:endParaRPr lang="it-IT" sz="2000" b="1" dirty="0" smtClean="0"/>
              </a:p>
              <a:p>
                <a:pPr defTabSz="1511300">
                  <a:lnSpc>
                    <a:spcPct val="90000"/>
                  </a:lnSpc>
                  <a:spcBef>
                    <a:spcPct val="0"/>
                  </a:spcBef>
                  <a:spcAft>
                    <a:spcPct val="35000"/>
                  </a:spcAft>
                </a:pPr>
                <a:r>
                  <a:rPr lang="it-IT" sz="1400" dirty="0" smtClean="0"/>
                  <a:t>Programmi creati con lo scopo di eseguire determinati attacchi verso sistemi specifici, spesso fatti ad-hoc</a:t>
                </a:r>
              </a:p>
              <a:p>
                <a:pPr defTabSz="1511300">
                  <a:lnSpc>
                    <a:spcPct val="90000"/>
                  </a:lnSpc>
                  <a:spcBef>
                    <a:spcPct val="0"/>
                  </a:spcBef>
                  <a:spcAft>
                    <a:spcPct val="35000"/>
                  </a:spcAft>
                </a:pPr>
                <a:r>
                  <a:rPr lang="it-IT" sz="1400" dirty="0" smtClean="0"/>
                  <a:t>Possono distruggere dati, rubare informazioni, compromettere il business della </a:t>
                </a:r>
                <a:r>
                  <a:rPr lang="it-IT" sz="1400" dirty="0"/>
                  <a:t>vittima (</a:t>
                </a:r>
                <a:r>
                  <a:rPr lang="it-IT" sz="1400" dirty="0" err="1"/>
                  <a:t>xes</a:t>
                </a:r>
                <a:r>
                  <a:rPr lang="it-IT" sz="1400" dirty="0"/>
                  <a:t>. </a:t>
                </a:r>
                <a:r>
                  <a:rPr lang="it-IT" sz="1400" dirty="0" err="1" smtClean="0"/>
                  <a:t>Stunex</a:t>
                </a:r>
                <a:r>
                  <a:rPr lang="it-IT" sz="1400" dirty="0" smtClean="0"/>
                  <a:t> per il protocollo SCADA delle centrali nucleari)</a:t>
                </a:r>
              </a:p>
              <a:p>
                <a:pPr defTabSz="1511300">
                  <a:lnSpc>
                    <a:spcPct val="90000"/>
                  </a:lnSpc>
                  <a:spcBef>
                    <a:spcPct val="0"/>
                  </a:spcBef>
                  <a:spcAft>
                    <a:spcPct val="35000"/>
                  </a:spcAft>
                </a:pPr>
                <a:r>
                  <a:rPr lang="it-IT" sz="1400" dirty="0" smtClean="0"/>
                  <a:t>Possono essere adattati e scaricare altri </a:t>
                </a:r>
                <a:r>
                  <a:rPr lang="it-IT" sz="1400" dirty="0" err="1" smtClean="0"/>
                  <a:t>malware</a:t>
                </a:r>
                <a:endParaRPr lang="it-IT" sz="1400" dirty="0"/>
              </a:p>
            </p:txBody>
          </p:sp>
        </p:grpSp>
        <p:pic>
          <p:nvPicPr>
            <p:cNvPr id="13" name="Immagine 1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72882" y="1020255"/>
              <a:ext cx="504000" cy="504000"/>
            </a:xfrm>
            <a:prstGeom prst="rect">
              <a:avLst/>
            </a:prstGeom>
          </p:spPr>
        </p:pic>
        <p:pic>
          <p:nvPicPr>
            <p:cNvPr id="16" name="Immagine 1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62841" y="3149771"/>
              <a:ext cx="540000" cy="389892"/>
            </a:xfrm>
            <a:prstGeom prst="rect">
              <a:avLst/>
            </a:prstGeom>
          </p:spPr>
        </p:pic>
        <p:pic>
          <p:nvPicPr>
            <p:cNvPr id="18" name="Immagine 17"/>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8408882" y="3146578"/>
              <a:ext cx="432000" cy="396427"/>
            </a:xfrm>
            <a:prstGeom prst="rect">
              <a:avLst/>
            </a:prstGeom>
          </p:spPr>
        </p:pic>
        <p:pic>
          <p:nvPicPr>
            <p:cNvPr id="22" name="Immagin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2841" y="1025368"/>
              <a:ext cx="540000" cy="493774"/>
            </a:xfrm>
            <a:prstGeom prst="rect">
              <a:avLst/>
            </a:prstGeom>
          </p:spPr>
        </p:pic>
        <p:sp>
          <p:nvSpPr>
            <p:cNvPr id="23" name="Rettangolo 22"/>
            <p:cNvSpPr/>
            <p:nvPr/>
          </p:nvSpPr>
          <p:spPr>
            <a:xfrm>
              <a:off x="6642277" y="2814378"/>
              <a:ext cx="2210541" cy="152349"/>
            </a:xfrm>
            <a:prstGeom prst="rect">
              <a:avLst/>
            </a:prstGeom>
          </p:spPr>
          <p:txBody>
            <a:bodyPr wrap="none" lIns="0" tIns="0" rIns="0" bIns="0">
              <a:spAutoFit/>
            </a:bodyPr>
            <a:lstStyle/>
            <a:p>
              <a:pPr lvl="0" algn="r" defTabSz="1511300">
                <a:lnSpc>
                  <a:spcPct val="90000"/>
                </a:lnSpc>
                <a:spcBef>
                  <a:spcPct val="0"/>
                </a:spcBef>
                <a:spcAft>
                  <a:spcPct val="35000"/>
                </a:spcAft>
              </a:pPr>
              <a:r>
                <a:rPr lang="it-IT" sz="1100" i="1" dirty="0">
                  <a:solidFill>
                    <a:prstClr val="white"/>
                  </a:solidFill>
                </a:rPr>
                <a:t>Fonte </a:t>
              </a:r>
              <a:r>
                <a:rPr lang="it-IT" sz="1100" i="1" dirty="0" err="1" smtClean="0">
                  <a:solidFill>
                    <a:prstClr val="white"/>
                  </a:solidFill>
                </a:rPr>
                <a:t>Madiant</a:t>
              </a:r>
              <a:r>
                <a:rPr lang="it-IT" sz="1100" i="1" dirty="0" smtClean="0">
                  <a:solidFill>
                    <a:prstClr val="white"/>
                  </a:solidFill>
                </a:rPr>
                <a:t> M-Trends 2015 Reports</a:t>
              </a:r>
              <a:endParaRPr lang="it-IT" sz="1100" i="1" dirty="0">
                <a:solidFill>
                  <a:prstClr val="white"/>
                </a:solidFill>
              </a:endParaRPr>
            </a:p>
          </p:txBody>
        </p:sp>
        <p:sp>
          <p:nvSpPr>
            <p:cNvPr id="24" name="Rettangolo 23"/>
            <p:cNvSpPr/>
            <p:nvPr/>
          </p:nvSpPr>
          <p:spPr>
            <a:xfrm>
              <a:off x="1345914" y="2834182"/>
              <a:ext cx="3056927" cy="152349"/>
            </a:xfrm>
            <a:prstGeom prst="rect">
              <a:avLst/>
            </a:prstGeom>
          </p:spPr>
          <p:txBody>
            <a:bodyPr wrap="none" lIns="0" tIns="0" rIns="0" bIns="0">
              <a:spAutoFit/>
            </a:bodyPr>
            <a:lstStyle/>
            <a:p>
              <a:pPr lvl="0" algn="r" defTabSz="1511300">
                <a:lnSpc>
                  <a:spcPct val="90000"/>
                </a:lnSpc>
                <a:spcBef>
                  <a:spcPct val="0"/>
                </a:spcBef>
                <a:spcAft>
                  <a:spcPct val="35000"/>
                </a:spcAft>
              </a:pPr>
              <a:r>
                <a:rPr lang="it-IT" sz="1100" i="1" dirty="0">
                  <a:solidFill>
                    <a:prstClr val="white"/>
                  </a:solidFill>
                </a:rPr>
                <a:t>Fonte </a:t>
              </a:r>
              <a:r>
                <a:rPr lang="it-IT" sz="1100" i="1" dirty="0" err="1">
                  <a:solidFill>
                    <a:prstClr val="white"/>
                  </a:solidFill>
                </a:rPr>
                <a:t>Verizion</a:t>
              </a:r>
              <a:r>
                <a:rPr lang="it-IT" sz="1100" i="1" dirty="0">
                  <a:solidFill>
                    <a:prstClr val="white"/>
                  </a:solidFill>
                </a:rPr>
                <a:t> 2015 Data </a:t>
              </a:r>
              <a:r>
                <a:rPr lang="it-IT" sz="1100" i="1" dirty="0" err="1">
                  <a:solidFill>
                    <a:prstClr val="white"/>
                  </a:solidFill>
                </a:rPr>
                <a:t>Breach</a:t>
              </a:r>
              <a:r>
                <a:rPr lang="it-IT" sz="1100" i="1" dirty="0">
                  <a:solidFill>
                    <a:prstClr val="white"/>
                  </a:solidFill>
                </a:rPr>
                <a:t> </a:t>
              </a:r>
              <a:r>
                <a:rPr lang="it-IT" sz="1100" i="1" dirty="0" err="1">
                  <a:solidFill>
                    <a:prstClr val="white"/>
                  </a:solidFill>
                </a:rPr>
                <a:t>Investigation</a:t>
              </a:r>
              <a:r>
                <a:rPr lang="it-IT" sz="1100" i="1" dirty="0">
                  <a:solidFill>
                    <a:prstClr val="white"/>
                  </a:solidFill>
                </a:rPr>
                <a:t> Report</a:t>
              </a:r>
            </a:p>
          </p:txBody>
        </p:sp>
      </p:grpSp>
    </p:spTree>
    <p:extLst>
      <p:ext uri="{BB962C8B-B14F-4D97-AF65-F5344CB8AC3E}">
        <p14:creationId xmlns:p14="http://schemas.microsoft.com/office/powerpoint/2010/main" val="2186834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Casi reali: Sony – Novembre 2014</a:t>
            </a: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781" y="84899"/>
            <a:ext cx="495405" cy="1080000"/>
          </a:xfrm>
          <a:prstGeom prst="rect">
            <a:avLst/>
          </a:prstGeom>
        </p:spPr>
      </p:pic>
      <p:sp>
        <p:nvSpPr>
          <p:cNvPr id="7" name="Figura a mano libera 6"/>
          <p:cNvSpPr>
            <a:spLocks/>
          </p:cNvSpPr>
          <p:nvPr/>
        </p:nvSpPr>
        <p:spPr>
          <a:xfrm>
            <a:off x="457200" y="3037372"/>
            <a:ext cx="4954276" cy="69241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1600" b="1" dirty="0" smtClean="0"/>
              <a:t>Rilevamento dell’attacco</a:t>
            </a:r>
          </a:p>
          <a:p>
            <a:r>
              <a:rPr lang="it-IT" sz="1200" dirty="0" smtClean="0"/>
              <a:t>Tutti </a:t>
            </a:r>
            <a:r>
              <a:rPr lang="it-IT" sz="1200" dirty="0"/>
              <a:t>i computer offline il lunedì </a:t>
            </a:r>
            <a:r>
              <a:rPr lang="it-IT" sz="1200" dirty="0" smtClean="0"/>
              <a:t>mattina</a:t>
            </a:r>
            <a:endParaRPr lang="it-IT" sz="1400" kern="1200"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231" y="1740445"/>
            <a:ext cx="3360000" cy="2520000"/>
          </a:xfrm>
          <a:prstGeom prst="rect">
            <a:avLst/>
          </a:prstGeom>
        </p:spPr>
      </p:pic>
      <p:sp>
        <p:nvSpPr>
          <p:cNvPr id="8" name="Figura a mano libera 7"/>
          <p:cNvSpPr>
            <a:spLocks/>
          </p:cNvSpPr>
          <p:nvPr/>
        </p:nvSpPr>
        <p:spPr>
          <a:xfrm>
            <a:off x="457200" y="1110445"/>
            <a:ext cx="4954276" cy="1800000"/>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1600" b="1" dirty="0"/>
              <a:t>100 </a:t>
            </a:r>
            <a:r>
              <a:rPr lang="it-IT" sz="1600" b="1" dirty="0" err="1"/>
              <a:t>TByte</a:t>
            </a:r>
            <a:r>
              <a:rPr lang="it-IT" sz="1600" b="1" dirty="0"/>
              <a:t> di dati sottratti in circa 12 mesi</a:t>
            </a:r>
          </a:p>
          <a:p>
            <a:pPr marL="171450" indent="-171450">
              <a:buFont typeface="Arial" panose="020B0604020202020204" pitchFamily="34" charset="0"/>
              <a:buChar char="•"/>
            </a:pPr>
            <a:r>
              <a:rPr lang="it-IT" sz="1200" dirty="0" smtClean="0"/>
              <a:t>5 </a:t>
            </a:r>
            <a:r>
              <a:rPr lang="it-IT" sz="1200" dirty="0"/>
              <a:t>film ancora non pubblicati</a:t>
            </a:r>
          </a:p>
          <a:p>
            <a:pPr marL="171450" indent="-171450">
              <a:buFont typeface="Arial" panose="020B0604020202020204" pitchFamily="34" charset="0"/>
              <a:buChar char="•"/>
            </a:pPr>
            <a:r>
              <a:rPr lang="it-IT" sz="1200" dirty="0"/>
              <a:t>Dati personali di oltre 30.000 dipendenti e familiari</a:t>
            </a:r>
          </a:p>
          <a:p>
            <a:pPr marL="171450" indent="-171450">
              <a:buFont typeface="Arial" panose="020B0604020202020204" pitchFamily="34" charset="0"/>
              <a:buChar char="•"/>
            </a:pPr>
            <a:r>
              <a:rPr lang="it-IT" sz="1200" dirty="0"/>
              <a:t>Informazioni finanziarie</a:t>
            </a:r>
          </a:p>
          <a:p>
            <a:pPr marL="171450" indent="-171450">
              <a:buFont typeface="Arial" panose="020B0604020202020204" pitchFamily="34" charset="0"/>
              <a:buChar char="•"/>
            </a:pPr>
            <a:r>
              <a:rPr lang="it-IT" sz="1200" dirty="0"/>
              <a:t>Documenti d'identità e contratti di cast e troupe</a:t>
            </a:r>
          </a:p>
          <a:p>
            <a:pPr marL="171450" indent="-171450">
              <a:buFont typeface="Arial" panose="020B0604020202020204" pitchFamily="34" charset="0"/>
              <a:buChar char="•"/>
            </a:pPr>
            <a:r>
              <a:rPr lang="it-IT" sz="1200" dirty="0"/>
              <a:t>Danni stimati per circa 100 milioni di dollari (15 milioni solo per la gestione dell'incidente nel Q1 2015)</a:t>
            </a:r>
          </a:p>
        </p:txBody>
      </p:sp>
      <p:sp>
        <p:nvSpPr>
          <p:cNvPr id="10" name="Figura a mano libera 9"/>
          <p:cNvSpPr>
            <a:spLocks/>
          </p:cNvSpPr>
          <p:nvPr/>
        </p:nvSpPr>
        <p:spPr>
          <a:xfrm>
            <a:off x="457200" y="3882189"/>
            <a:ext cx="4954276" cy="966537"/>
          </a:xfrm>
          <a:custGeom>
            <a:avLst/>
            <a:gdLst>
              <a:gd name="connsiteX0" fmla="*/ 0 w 2684058"/>
              <a:gd name="connsiteY0" fmla="*/ 0 h 1610434"/>
              <a:gd name="connsiteX1" fmla="*/ 2684058 w 2684058"/>
              <a:gd name="connsiteY1" fmla="*/ 0 h 1610434"/>
              <a:gd name="connsiteX2" fmla="*/ 2684058 w 2684058"/>
              <a:gd name="connsiteY2" fmla="*/ 1610434 h 1610434"/>
              <a:gd name="connsiteX3" fmla="*/ 0 w 2684058"/>
              <a:gd name="connsiteY3" fmla="*/ 1610434 h 1610434"/>
              <a:gd name="connsiteX4" fmla="*/ 0 w 2684058"/>
              <a:gd name="connsiteY4" fmla="*/ 0 h 16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058" h="1610434">
                <a:moveTo>
                  <a:pt x="0" y="0"/>
                </a:moveTo>
                <a:lnTo>
                  <a:pt x="2684058" y="0"/>
                </a:lnTo>
                <a:lnTo>
                  <a:pt x="2684058" y="1610434"/>
                </a:lnTo>
                <a:lnTo>
                  <a:pt x="0" y="161043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a:r>
              <a:rPr lang="it-IT" sz="1600" b="1" dirty="0" smtClean="0"/>
              <a:t>Gestione della crisi</a:t>
            </a:r>
          </a:p>
          <a:p>
            <a:r>
              <a:rPr lang="it-IT" sz="1200" dirty="0" smtClean="0"/>
              <a:t>Tutta l’infrastruttura è rimasta offline per oltre una settimana</a:t>
            </a:r>
          </a:p>
          <a:p>
            <a:r>
              <a:rPr lang="it-IT" sz="1200" kern="1200" dirty="0" smtClean="0"/>
              <a:t>Minacce ai mezzi di comunicazione per tentare di impedire la diffusione della notizia sull’attacco</a:t>
            </a:r>
            <a:endParaRPr lang="it-IT" sz="1400" kern="1200" dirty="0"/>
          </a:p>
        </p:txBody>
      </p:sp>
    </p:spTree>
    <p:extLst>
      <p:ext uri="{BB962C8B-B14F-4D97-AF65-F5344CB8AC3E}">
        <p14:creationId xmlns:p14="http://schemas.microsoft.com/office/powerpoint/2010/main" val="2382718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rvc14_16-9">
  <a:themeElements>
    <a:clrScheme name="Custom 11">
      <a:dk1>
        <a:srgbClr val="000000"/>
      </a:dk1>
      <a:lt1>
        <a:sysClr val="window" lastClr="FFFFFF"/>
      </a:lt1>
      <a:dk2>
        <a:srgbClr val="2B85B8"/>
      </a:dk2>
      <a:lt2>
        <a:srgbClr val="C4C4C4"/>
      </a:lt2>
      <a:accent1>
        <a:srgbClr val="4F81BD"/>
      </a:accent1>
      <a:accent2>
        <a:srgbClr val="C0504D"/>
      </a:accent2>
      <a:accent3>
        <a:srgbClr val="9BBB59"/>
      </a:accent3>
      <a:accent4>
        <a:srgbClr val="8064A2"/>
      </a:accent4>
      <a:accent5>
        <a:srgbClr val="4BACC6"/>
      </a:accent5>
      <a:accent6>
        <a:srgbClr val="F79646"/>
      </a:accent6>
      <a:hlink>
        <a:srgbClr val="2B85B8"/>
      </a:hlink>
      <a:folHlink>
        <a:srgbClr val="320E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servc14_16-9</Template>
  <TotalTime>15390</TotalTime>
  <Words>4889</Words>
  <Application>Microsoft Office PowerPoint</Application>
  <PresentationFormat>Presentazione su schermo (16:9)</PresentationFormat>
  <Paragraphs>763</Paragraphs>
  <Slides>60</Slides>
  <Notes>24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60</vt:i4>
      </vt:variant>
    </vt:vector>
  </HeadingPairs>
  <TitlesOfParts>
    <vt:vector size="68" baseType="lpstr">
      <vt:lpstr>Arial</vt:lpstr>
      <vt:lpstr>Calibri</vt:lpstr>
      <vt:lpstr>Helvetica Neue</vt:lpstr>
      <vt:lpstr>Segoe</vt:lpstr>
      <vt:lpstr>Segoe UI</vt:lpstr>
      <vt:lpstr>Segoe UI Light</vt:lpstr>
      <vt:lpstr>Segoe UI Semibold</vt:lpstr>
      <vt:lpstr>servc14_16-9</vt:lpstr>
      <vt:lpstr>Presentazione standard di PowerPoint</vt:lpstr>
      <vt:lpstr>Security in servizi e applicazioni</vt:lpstr>
      <vt:lpstr>Agenda</vt:lpstr>
      <vt:lpstr>Security in servizi e applicazioni</vt:lpstr>
      <vt:lpstr>Falle di sicurezza e impatti sul sistema</vt:lpstr>
      <vt:lpstr>Obbiettivi degli attaccanti</vt:lpstr>
      <vt:lpstr>Fasi dell’attacco informatico</vt:lpstr>
      <vt:lpstr>Attacchi e minacce</vt:lpstr>
      <vt:lpstr>Casi reali: Sony – Novembre 2014</vt:lpstr>
      <vt:lpstr>Casi reali: Carbanak – Gennaio 2015</vt:lpstr>
      <vt:lpstr>Casi reali: Anthem – Febbraio 2015</vt:lpstr>
      <vt:lpstr>Tecniche comuni per l’attivazione di Exploit</vt:lpstr>
      <vt:lpstr>Secunia Vulnerability Review 2015</vt:lpstr>
      <vt:lpstr>Siti di riferimento</vt:lpstr>
      <vt:lpstr>Security in servizi e applicazioni</vt:lpstr>
      <vt:lpstr>Esposizione servizio in Internet</vt:lpstr>
      <vt:lpstr>Reverse proxy</vt:lpstr>
      <vt:lpstr>Considerazioni su Reverse Proxy e DMZ</vt:lpstr>
      <vt:lpstr>Gestione del cambio password</vt:lpstr>
      <vt:lpstr>Security in servizi e applicazioni</vt:lpstr>
      <vt:lpstr>Main web application threats</vt:lpstr>
      <vt:lpstr>Web application layers</vt:lpstr>
      <vt:lpstr>Firewalls &amp; C.  VS  applications</vt:lpstr>
      <vt:lpstr>Presentazione standard di PowerPoint</vt:lpstr>
      <vt:lpstr>Main “tips” for (web) developers</vt:lpstr>
      <vt:lpstr>Storage of passwords</vt:lpstr>
      <vt:lpstr>Presentazione standard di PowerPoint</vt:lpstr>
      <vt:lpstr>Security in servizi e applicazioni</vt:lpstr>
      <vt:lpstr>Implementazione di misure di difesa</vt:lpstr>
      <vt:lpstr>Novità introdotte in Windows 10</vt:lpstr>
      <vt:lpstr>Microsoft Passport &amp; Windows Hello</vt:lpstr>
      <vt:lpstr>Lavorare con privilegi minimi</vt:lpstr>
      <vt:lpstr>IE Enhanced Protected Mode</vt:lpstr>
      <vt:lpstr>Universal App</vt:lpstr>
      <vt:lpstr>Configurare le esclusioni per l’Anti-Virus</vt:lpstr>
      <vt:lpstr>Virtual Secure Mode</vt:lpstr>
      <vt:lpstr>Device Guard</vt:lpstr>
      <vt:lpstr>Mitigare gli attacchi PTH/PTT in W8/WS2012</vt:lpstr>
      <vt:lpstr>Windows Defender in Windows 10</vt:lpstr>
      <vt:lpstr>  Novità per applicazioni e scripting</vt:lpstr>
      <vt:lpstr>Enhanced Mitigation Experience Toolkit (EMET)</vt:lpstr>
      <vt:lpstr>Gestione di EMET</vt:lpstr>
      <vt:lpstr>Tecniche di exploit mitigation comuni</vt:lpstr>
      <vt:lpstr>Mitigations disponibili in EMET 5.2 per OS e architettura</vt:lpstr>
      <vt:lpstr>EMET FAQ</vt:lpstr>
      <vt:lpstr>Microsoft Security Compliance Manager</vt:lpstr>
      <vt:lpstr>Altri tools Microsoft per l’analisi della security </vt:lpstr>
      <vt:lpstr>Presentazione standard di PowerPoint</vt:lpstr>
      <vt:lpstr>Security in servizi e applicazioni</vt:lpstr>
      <vt:lpstr>Verifica funzionamento antivirus e antispam </vt:lpstr>
      <vt:lpstr>Audit Logon Event</vt:lpstr>
      <vt:lpstr>Monitoraggio traffico di rete </vt:lpstr>
      <vt:lpstr>Tool di ethical hacking</vt:lpstr>
      <vt:lpstr>Presentazione standard di PowerPoint</vt:lpstr>
      <vt:lpstr>Approfondimenti</vt:lpstr>
      <vt:lpstr>Presentazione standard di PowerPoint</vt:lpstr>
      <vt:lpstr>Security in servizi e applicazioni</vt:lpstr>
      <vt:lpstr>Gartener Magic Quadrants Endpoint - MDP</vt:lpstr>
      <vt:lpstr>Gartener Magic Quadrants Firewall - UTM</vt:lpstr>
      <vt:lpstr>Gartener Magic Quadrants WAF - ADC</vt:lpstr>
    </vt:vector>
  </TitlesOfParts>
  <Manager/>
  <Company>FerreroLegno Spa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Ermanno Goletto</dc:creator>
  <cp:keywords/>
  <dc:description/>
  <cp:lastModifiedBy>Goletto Ermanno</cp:lastModifiedBy>
  <cp:revision>1224</cp:revision>
  <dcterms:created xsi:type="dcterms:W3CDTF">2014-02-12T07:29:17Z</dcterms:created>
  <dcterms:modified xsi:type="dcterms:W3CDTF">2015-10-27T08:44:25Z</dcterms:modified>
  <cp:category/>
</cp:coreProperties>
</file>